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57" r:id="rId4"/>
    <p:sldId id="300" r:id="rId5"/>
    <p:sldId id="299" r:id="rId6"/>
    <p:sldId id="301" r:id="rId7"/>
    <p:sldId id="271" r:id="rId8"/>
    <p:sldId id="298" r:id="rId9"/>
    <p:sldId id="266" r:id="rId10"/>
    <p:sldId id="258" r:id="rId11"/>
    <p:sldId id="280" r:id="rId12"/>
    <p:sldId id="268" r:id="rId13"/>
    <p:sldId id="276" r:id="rId14"/>
    <p:sldId id="269" r:id="rId15"/>
    <p:sldId id="273" r:id="rId16"/>
    <p:sldId id="278" r:id="rId17"/>
    <p:sldId id="293" r:id="rId18"/>
    <p:sldId id="297" r:id="rId19"/>
    <p:sldId id="261" r:id="rId20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427"/>
          </a:xfrm>
          <a:prstGeom prst="rect">
            <a:avLst/>
          </a:prstGeom>
        </p:spPr>
        <p:txBody>
          <a:bodyPr vert="horz" lIns="90526" tIns="45263" rIns="90526" bIns="4526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427"/>
          </a:xfrm>
          <a:prstGeom prst="rect">
            <a:avLst/>
          </a:prstGeom>
        </p:spPr>
        <p:txBody>
          <a:bodyPr vert="horz" lIns="90526" tIns="45263" rIns="90526" bIns="45263" rtlCol="0"/>
          <a:lstStyle>
            <a:lvl1pPr algn="r">
              <a:defRPr sz="1200"/>
            </a:lvl1pPr>
          </a:lstStyle>
          <a:p>
            <a:fld id="{49C8F99A-45FF-40DF-8ECB-4CF86EBF9094}" type="datetimeFigureOut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26" tIns="45263" rIns="90526" bIns="4526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0526" tIns="45263" rIns="90526" bIns="4526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0526" tIns="45263" rIns="90526" bIns="4526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0526" tIns="45263" rIns="90526" bIns="45263" rtlCol="0" anchor="b"/>
          <a:lstStyle>
            <a:lvl1pPr algn="r">
              <a:defRPr sz="1200"/>
            </a:lvl1pPr>
          </a:lstStyle>
          <a:p>
            <a:fld id="{DE74746F-E175-4621-AA0B-02D64ADB78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10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5ECE-A76D-4B5D-9D78-0148537592AF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33DB-F18A-4247-BBF5-2C2405B99A60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5C12-6B5E-49E8-82F4-D2F1C1B53892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C54E-CC0B-47D4-A4D1-65686F7716D1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D637-B5E4-432C-8E70-3BCC12A45BD1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C83D-2845-4A7B-ABA8-4FDCD9F33734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EDD8-A325-4449-B0C6-997A7344A5BB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63F6-999B-4AA3-81CF-E285781E8549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0146-7D7A-44F3-87CE-4BA273151C0D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DD98-DD52-468D-81D5-8909A0D4C1B4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ADB6-BDDD-41F4-A92E-531C7D866A06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66F8-4530-4C07-8F82-CF959166608A}" type="datetime1">
              <a:rPr lang="zh-TW" altLang="en-US" smtClean="0"/>
              <a:t>2019/8/18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5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5.bin"/><Relationship Id="rId8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dirty="0"/>
              <a:t>A Light-weight Oblivious Transfer Protocol Based on Channel Noise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r>
              <a:rPr lang="en-US" altLang="zh-TW"/>
              <a:t>Albert </a:t>
            </a:r>
            <a:r>
              <a:rPr lang="en-US" altLang="zh-TW" dirty="0"/>
              <a:t>Guan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39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Erasure channel model [Imai et al. 06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either receives the bit or it</a:t>
            </a:r>
            <a:r>
              <a:rPr lang="en-US" altLang="zh-TW" dirty="0"/>
              <a:t> 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not received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delay model [Cheong et al. 11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Packets deliver with some delay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doesn’t depend on computationally hard problems</a:t>
            </a:r>
            <a:endParaRPr lang="zh-TW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Work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protocols</a:t>
            </a:r>
          </a:p>
          <a:p>
            <a:pPr lvl="1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does not depends on computationally hard problems</a:t>
            </a:r>
          </a:p>
          <a:p>
            <a:pPr lvl="1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need XOR and hash operations</a:t>
            </a:r>
          </a:p>
          <a:p>
            <a:pPr lvl="1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sensors or any devices with low computational power</a:t>
            </a:r>
            <a:endParaRPr lang="zh-TW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3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noise in communication channel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noise is a good random source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Unpredictable</a:t>
            </a:r>
          </a:p>
          <a:p>
            <a:pPr lvl="1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56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Symmetric Channel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prob. 1 –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altLang="zh-TW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1 –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prob.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0 |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0]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1 |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1] = 1 –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1 |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0]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= 0 |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1] =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左大括弧 3"/>
          <p:cNvSpPr/>
          <p:nvPr/>
        </p:nvSpPr>
        <p:spPr>
          <a:xfrm>
            <a:off x="2411760" y="177281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08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Transfer (OT)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Beacon node</a:t>
            </a:r>
          </a:p>
          <a:p>
            <a:pPr marL="0" lvl="0" indent="0">
              <a:buNone/>
            </a:pP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M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altLang="zh-TW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solidFill>
                  <a:prstClr val="black"/>
                </a:solidFill>
              </a:rPr>
              <a:t>                                                                                               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lvl="0" indent="0">
              <a:buNone/>
            </a:pPr>
            <a:r>
              <a:rPr lang="en-US" altLang="zh-TW" sz="2400" i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altLang="zh-TW" sz="2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i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altLang="zh-TW" sz="2400" i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sz="2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altLang="zh-TW" sz="1800" i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</a:t>
            </a:r>
            <a:r>
              <a:rPr lang="en-US" altLang="zh-TW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|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≤ </a:t>
            </a:r>
            <a:r>
              <a:rPr lang="en-US" altLang="zh-TW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/2}                                       if |{</a:t>
            </a:r>
            <a:r>
              <a:rPr lang="en-US" altLang="zh-TW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}| &lt;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  <a:endParaRPr lang="en-US" altLang="zh-TW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/>
              <a:t>                                         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zh-TW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,</a:t>
            </a:r>
            <a:r>
              <a:rPr lang="en-US" altLang="zh-TW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{1, 2,…,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/2}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∩    = </a:t>
            </a:r>
            <a:r>
              <a:rPr lang="el-GR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|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3275856" y="3933056"/>
            <a:ext cx="216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H="1">
            <a:off x="3275856" y="5301208"/>
            <a:ext cx="216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284494"/>
              </p:ext>
            </p:extLst>
          </p:nvPr>
        </p:nvGraphicFramePr>
        <p:xfrm>
          <a:off x="4355976" y="2018233"/>
          <a:ext cx="14224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2" name="方程式" r:id="rId3" imgW="685800" imgH="228600" progId="Equation.3">
                  <p:embed/>
                </p:oleObj>
              </mc:Choice>
              <mc:Fallback>
                <p:oleObj name="方程式" r:id="rId3" imgW="685800" imgH="2286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018233"/>
                        <a:ext cx="14224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30297"/>
              </p:ext>
            </p:extLst>
          </p:nvPr>
        </p:nvGraphicFramePr>
        <p:xfrm>
          <a:off x="1043608" y="2966021"/>
          <a:ext cx="13684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3" name="方程式" r:id="rId5" imgW="583920" imgH="228600" progId="Equation.3">
                  <p:embed/>
                </p:oleObj>
              </mc:Choice>
              <mc:Fallback>
                <p:oleObj name="方程式" r:id="rId5" imgW="583920" imgH="22860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66021"/>
                        <a:ext cx="13684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342915"/>
              </p:ext>
            </p:extLst>
          </p:nvPr>
        </p:nvGraphicFramePr>
        <p:xfrm>
          <a:off x="7067624" y="2924944"/>
          <a:ext cx="1320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4" name="方程式" r:id="rId7" imgW="609480" imgH="228600" progId="Equation.3">
                  <p:embed/>
                </p:oleObj>
              </mc:Choice>
              <mc:Fallback>
                <p:oleObj name="方程式" r:id="rId7" imgW="609480" imgH="228600" progId="Equation.3">
                  <p:embed/>
                  <p:pic>
                    <p:nvPicPr>
                      <p:cNvPr id="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624" y="2924944"/>
                        <a:ext cx="1320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367801"/>
              </p:ext>
            </p:extLst>
          </p:nvPr>
        </p:nvGraphicFramePr>
        <p:xfrm>
          <a:off x="503238" y="3501008"/>
          <a:ext cx="21240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5" name="方程式" r:id="rId9" imgW="888840" imgH="228600" progId="Equation.3">
                  <p:embed/>
                </p:oleObj>
              </mc:Choice>
              <mc:Fallback>
                <p:oleObj name="方程式" r:id="rId9" imgW="888840" imgH="22860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3501008"/>
                        <a:ext cx="21240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423375"/>
              </p:ext>
            </p:extLst>
          </p:nvPr>
        </p:nvGraphicFramePr>
        <p:xfrm>
          <a:off x="6498282" y="3429000"/>
          <a:ext cx="19621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6" name="方程式" r:id="rId11" imgW="901440" imgH="228600" progId="Equation.3">
                  <p:embed/>
                </p:oleObj>
              </mc:Choice>
              <mc:Fallback>
                <p:oleObj name="方程式" r:id="rId11" imgW="901440" imgH="228600" progId="Equation.3">
                  <p:embed/>
                  <p:pic>
                    <p:nvPicPr>
                      <p:cNvPr id="0" name="物件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282" y="3429000"/>
                        <a:ext cx="19621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868261"/>
              </p:ext>
            </p:extLst>
          </p:nvPr>
        </p:nvGraphicFramePr>
        <p:xfrm>
          <a:off x="6372200" y="4941168"/>
          <a:ext cx="43204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7" name="方程式" r:id="rId13" imgW="152280" imgH="126720" progId="Equation.3">
                  <p:embed/>
                </p:oleObj>
              </mc:Choice>
              <mc:Fallback>
                <p:oleObj name="方程式" r:id="rId13" imgW="1522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72200" y="4941168"/>
                        <a:ext cx="432048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62453"/>
              </p:ext>
            </p:extLst>
          </p:nvPr>
        </p:nvGraphicFramePr>
        <p:xfrm>
          <a:off x="1115616" y="3890764"/>
          <a:ext cx="364232" cy="546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8" name="方程式" r:id="rId15" imgW="152280" imgH="228600" progId="Equation.3">
                  <p:embed/>
                </p:oleObj>
              </mc:Choice>
              <mc:Fallback>
                <p:oleObj name="方程式" r:id="rId15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15616" y="3890764"/>
                        <a:ext cx="364232" cy="546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422999"/>
              </p:ext>
            </p:extLst>
          </p:nvPr>
        </p:nvGraphicFramePr>
        <p:xfrm>
          <a:off x="6654705" y="3962772"/>
          <a:ext cx="869623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9" name="方程式" r:id="rId17" imgW="419040" imgH="228600" progId="Equation.3">
                  <p:embed/>
                </p:oleObj>
              </mc:Choice>
              <mc:Fallback>
                <p:oleObj name="方程式" r:id="rId17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54705" y="3962772"/>
                        <a:ext cx="869623" cy="474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85696"/>
              </p:ext>
            </p:extLst>
          </p:nvPr>
        </p:nvGraphicFramePr>
        <p:xfrm>
          <a:off x="7158434" y="5834657"/>
          <a:ext cx="8699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0" name="方程式" r:id="rId19" imgW="419040" imgH="228600" progId="Equation.3">
                  <p:embed/>
                </p:oleObj>
              </mc:Choice>
              <mc:Fallback>
                <p:oleObj name="方程式" r:id="rId19" imgW="419040" imgH="228600" progId="Equation.3">
                  <p:embed/>
                  <p:pic>
                    <p:nvPicPr>
                      <p:cNvPr id="0" name="物件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434" y="5834657"/>
                        <a:ext cx="86995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102851"/>
              </p:ext>
            </p:extLst>
          </p:nvPr>
        </p:nvGraphicFramePr>
        <p:xfrm>
          <a:off x="5598565" y="4869160"/>
          <a:ext cx="341588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1" name="方程式" r:id="rId21" imgW="177480" imgH="228600" progId="Equation.3">
                  <p:embed/>
                </p:oleObj>
              </mc:Choice>
              <mc:Fallback>
                <p:oleObj name="方程式" r:id="rId21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98565" y="4869160"/>
                        <a:ext cx="341588" cy="439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430733"/>
              </p:ext>
            </p:extLst>
          </p:nvPr>
        </p:nvGraphicFramePr>
        <p:xfrm>
          <a:off x="6113818" y="4869160"/>
          <a:ext cx="3303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2" name="方程式" r:id="rId23" imgW="164880" imgH="215640" progId="Equation.3">
                  <p:embed/>
                </p:oleObj>
              </mc:Choice>
              <mc:Fallback>
                <p:oleObj name="方程式" r:id="rId23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113818" y="4869160"/>
                        <a:ext cx="33039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515695"/>
              </p:ext>
            </p:extLst>
          </p:nvPr>
        </p:nvGraphicFramePr>
        <p:xfrm>
          <a:off x="4932040" y="5366079"/>
          <a:ext cx="341588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" name="方程式" r:id="rId25" imgW="177480" imgH="228600" progId="Equation.3">
                  <p:embed/>
                </p:oleObj>
              </mc:Choice>
              <mc:Fallback>
                <p:oleObj name="方程式" r:id="rId25" imgW="177480" imgH="228600" progId="Equation.3">
                  <p:embed/>
                  <p:pic>
                    <p:nvPicPr>
                      <p:cNvPr id="4" name="物件 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932040" y="5366079"/>
                        <a:ext cx="341588" cy="439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519439"/>
              </p:ext>
            </p:extLst>
          </p:nvPr>
        </p:nvGraphicFramePr>
        <p:xfrm>
          <a:off x="5508104" y="5373216"/>
          <a:ext cx="3303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" name="方程式" r:id="rId27" imgW="164880" imgH="215640" progId="Equation.3">
                  <p:embed/>
                </p:oleObj>
              </mc:Choice>
              <mc:Fallback>
                <p:oleObj name="方程式" r:id="rId27" imgW="164880" imgH="215640" progId="Equation.3">
                  <p:embed/>
                  <p:pic>
                    <p:nvPicPr>
                      <p:cNvPr id="5" name="物件 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508104" y="5373216"/>
                        <a:ext cx="33039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876282"/>
              </p:ext>
            </p:extLst>
          </p:nvPr>
        </p:nvGraphicFramePr>
        <p:xfrm>
          <a:off x="7265946" y="5445224"/>
          <a:ext cx="3303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5" name="方程式" r:id="rId29" imgW="164880" imgH="215640" progId="Equation.3">
                  <p:embed/>
                </p:oleObj>
              </mc:Choice>
              <mc:Fallback>
                <p:oleObj name="方程式" r:id="rId29" imgW="164880" imgH="215640" progId="Equation.3">
                  <p:embed/>
                  <p:pic>
                    <p:nvPicPr>
                      <p:cNvPr id="5" name="物件 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265946" y="5445224"/>
                        <a:ext cx="33039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116608"/>
              </p:ext>
            </p:extLst>
          </p:nvPr>
        </p:nvGraphicFramePr>
        <p:xfrm>
          <a:off x="6444208" y="5438087"/>
          <a:ext cx="341588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6" name="方程式" r:id="rId30" imgW="177480" imgH="228600" progId="Equation.3">
                  <p:embed/>
                </p:oleObj>
              </mc:Choice>
              <mc:Fallback>
                <p:oleObj name="方程式" r:id="rId30" imgW="177480" imgH="228600" progId="Equation.3">
                  <p:embed/>
                  <p:pic>
                    <p:nvPicPr>
                      <p:cNvPr id="4" name="物件 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444208" y="5438087"/>
                        <a:ext cx="341588" cy="439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155265"/>
              </p:ext>
            </p:extLst>
          </p:nvPr>
        </p:nvGraphicFramePr>
        <p:xfrm>
          <a:off x="3798364" y="4934031"/>
          <a:ext cx="341588" cy="4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7" name="方程式" r:id="rId31" imgW="177480" imgH="228600" progId="Equation.3">
                  <p:embed/>
                </p:oleObj>
              </mc:Choice>
              <mc:Fallback>
                <p:oleObj name="方程式" r:id="rId31" imgW="177480" imgH="228600" progId="Equation.3">
                  <p:embed/>
                  <p:pic>
                    <p:nvPicPr>
                      <p:cNvPr id="4" name="物件 3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798364" y="4934031"/>
                        <a:ext cx="341588" cy="439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079447"/>
              </p:ext>
            </p:extLst>
          </p:nvPr>
        </p:nvGraphicFramePr>
        <p:xfrm>
          <a:off x="4283968" y="4941168"/>
          <a:ext cx="3303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8" name="方程式" r:id="rId33" imgW="164880" imgH="215640" progId="Equation.3">
                  <p:embed/>
                </p:oleObj>
              </mc:Choice>
              <mc:Fallback>
                <p:oleObj name="方程式" r:id="rId33" imgW="164880" imgH="215640" progId="Equation.3">
                  <p:embed/>
                  <p:pic>
                    <p:nvPicPr>
                      <p:cNvPr id="5" name="物件 4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283968" y="4941168"/>
                        <a:ext cx="33039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3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Transfer (OT)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>
              <a:buNone/>
            </a:pP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pPr marL="0" lvl="0" indent="0">
              <a:buNone/>
            </a:pPr>
            <a:endParaRPr lang="en-US" altLang="zh-TW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zh-TW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altLang="zh-TW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altLang="zh-TW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TW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TW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3635896" y="3573016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390377"/>
              </p:ext>
            </p:extLst>
          </p:nvPr>
        </p:nvGraphicFramePr>
        <p:xfrm>
          <a:off x="467544" y="2132856"/>
          <a:ext cx="2018499" cy="76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" name="方程式" r:id="rId3" imgW="977760" imgH="368280" progId="Equation.3">
                  <p:embed/>
                </p:oleObj>
              </mc:Choice>
              <mc:Fallback>
                <p:oleObj name="方程式" r:id="rId3" imgW="9777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132856"/>
                        <a:ext cx="2018499" cy="760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399977"/>
              </p:ext>
            </p:extLst>
          </p:nvPr>
        </p:nvGraphicFramePr>
        <p:xfrm>
          <a:off x="477475" y="2852936"/>
          <a:ext cx="20485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6" name="方程式" r:id="rId5" imgW="952200" imgH="368280" progId="Equation.3">
                  <p:embed/>
                </p:oleObj>
              </mc:Choice>
              <mc:Fallback>
                <p:oleObj name="方程式" r:id="rId5" imgW="9522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7475" y="2852936"/>
                        <a:ext cx="2048505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060988"/>
              </p:ext>
            </p:extLst>
          </p:nvPr>
        </p:nvGraphicFramePr>
        <p:xfrm>
          <a:off x="496249" y="3573016"/>
          <a:ext cx="147572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" name="方程式" r:id="rId7" imgW="711000" imgH="228600" progId="Equation.3">
                  <p:embed/>
                </p:oleObj>
              </mc:Choice>
              <mc:Fallback>
                <p:oleObj name="方程式" r:id="rId7" imgW="711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6249" y="3573016"/>
                        <a:ext cx="1475724" cy="474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6108"/>
              </p:ext>
            </p:extLst>
          </p:nvPr>
        </p:nvGraphicFramePr>
        <p:xfrm>
          <a:off x="2000890" y="3573016"/>
          <a:ext cx="134697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8" name="方程式" r:id="rId9" imgW="672840" imgH="215640" progId="Equation.3">
                  <p:embed/>
                </p:oleObj>
              </mc:Choice>
              <mc:Fallback>
                <p:oleObj name="方程式" r:id="rId9" imgW="6728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00890" y="3573016"/>
                        <a:ext cx="1346974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051070"/>
              </p:ext>
            </p:extLst>
          </p:nvPr>
        </p:nvGraphicFramePr>
        <p:xfrm>
          <a:off x="6330095" y="3068960"/>
          <a:ext cx="1445281" cy="47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9" name="方程式" r:id="rId11" imgW="698400" imgH="228600" progId="Equation.3">
                  <p:embed/>
                </p:oleObj>
              </mc:Choice>
              <mc:Fallback>
                <p:oleObj name="方程式" r:id="rId11" imgW="698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30095" y="3068960"/>
                        <a:ext cx="1445281" cy="473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972"/>
              </p:ext>
            </p:extLst>
          </p:nvPr>
        </p:nvGraphicFramePr>
        <p:xfrm>
          <a:off x="467544" y="4319858"/>
          <a:ext cx="1644012" cy="477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" name="方程式" r:id="rId13" imgW="787320" imgH="228600" progId="Equation.3">
                  <p:embed/>
                </p:oleObj>
              </mc:Choice>
              <mc:Fallback>
                <p:oleObj name="方程式" r:id="rId13" imgW="787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7544" y="4319858"/>
                        <a:ext cx="1644012" cy="477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245141"/>
              </p:ext>
            </p:extLst>
          </p:nvPr>
        </p:nvGraphicFramePr>
        <p:xfrm>
          <a:off x="2183563" y="4350362"/>
          <a:ext cx="1524341" cy="44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1" name="方程式" r:id="rId15" imgW="736560" imgH="215640" progId="Equation.3">
                  <p:embed/>
                </p:oleObj>
              </mc:Choice>
              <mc:Fallback>
                <p:oleObj name="方程式" r:id="rId15" imgW="736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83563" y="4350362"/>
                        <a:ext cx="1524341" cy="446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90903"/>
              </p:ext>
            </p:extLst>
          </p:nvPr>
        </p:nvGraphicFramePr>
        <p:xfrm>
          <a:off x="4059943" y="3140968"/>
          <a:ext cx="72808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2" name="方程式" r:id="rId17" imgW="330120" imgH="228600" progId="Equation.3">
                  <p:embed/>
                </p:oleObj>
              </mc:Choice>
              <mc:Fallback>
                <p:oleObj name="方程式" r:id="rId17" imgW="330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59943" y="3140968"/>
                        <a:ext cx="728081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472904"/>
              </p:ext>
            </p:extLst>
          </p:nvPr>
        </p:nvGraphicFramePr>
        <p:xfrm>
          <a:off x="6338880" y="3645024"/>
          <a:ext cx="1617496" cy="477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" name="方程式" r:id="rId19" imgW="774360" imgH="228600" progId="Equation.3">
                  <p:embed/>
                </p:oleObj>
              </mc:Choice>
              <mc:Fallback>
                <p:oleObj name="方程式" r:id="rId19" imgW="774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38880" y="3645024"/>
                        <a:ext cx="1617496" cy="477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97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the oblivious transfer protocol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no information about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choice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 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follows from the fact that the sets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 give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information on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bits are flipped by the channel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independently.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sender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cannot control the bits received by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325"/>
              </p:ext>
            </p:extLst>
          </p:nvPr>
        </p:nvGraphicFramePr>
        <p:xfrm>
          <a:off x="7092280" y="2657485"/>
          <a:ext cx="432048" cy="55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方程式" r:id="rId3" imgW="177480" imgH="228600" progId="Equation.3">
                  <p:embed/>
                </p:oleObj>
              </mc:Choice>
              <mc:Fallback>
                <p:oleObj name="方程式" r:id="rId3" imgW="177480" imgH="228600" progId="Equation.3">
                  <p:embed/>
                  <p:pic>
                    <p:nvPicPr>
                      <p:cNvPr id="22" name="物件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92280" y="2657485"/>
                        <a:ext cx="432048" cy="555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721300"/>
              </p:ext>
            </p:extLst>
          </p:nvPr>
        </p:nvGraphicFramePr>
        <p:xfrm>
          <a:off x="8018701" y="2657485"/>
          <a:ext cx="369723" cy="483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方程式" r:id="rId5" imgW="164880" imgH="215640" progId="Equation.3">
                  <p:embed/>
                </p:oleObj>
              </mc:Choice>
              <mc:Fallback>
                <p:oleObj name="方程式" r:id="rId5" imgW="164880" imgH="215640" progId="Equation.3">
                  <p:embed/>
                  <p:pic>
                    <p:nvPicPr>
                      <p:cNvPr id="21" name="物件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18701" y="2657485"/>
                        <a:ext cx="369723" cy="483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85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of the oblivious transfer 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no information about        , the other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 he does not choose.</a:t>
            </a:r>
          </a:p>
          <a:p>
            <a:pPr marL="0" lvl="0" indent="0"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       correspond to the index set       , which is contain some inconsistent parity bits, thus </a:t>
            </a:r>
            <a:r>
              <a:rPr lang="en-US" altLang="zh-TW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can’t reconstruct the string </a:t>
            </a:r>
            <a:endParaRPr lang="zh-TW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462214"/>
              </p:ext>
            </p:extLst>
          </p:nvPr>
        </p:nvGraphicFramePr>
        <p:xfrm>
          <a:off x="6355449" y="1647825"/>
          <a:ext cx="592816" cy="4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9" name="方程式" r:id="rId3" imgW="279360" imgH="228600" progId="Equation.3">
                  <p:embed/>
                </p:oleObj>
              </mc:Choice>
              <mc:Fallback>
                <p:oleObj name="方程式" r:id="rId3" imgW="279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5449" y="1647825"/>
                        <a:ext cx="592816" cy="485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217419"/>
              </p:ext>
            </p:extLst>
          </p:nvPr>
        </p:nvGraphicFramePr>
        <p:xfrm>
          <a:off x="3779912" y="2551813"/>
          <a:ext cx="648072" cy="53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0" name="方程式" r:id="rId5" imgW="279360" imgH="228600" progId="Equation.3">
                  <p:embed/>
                </p:oleObj>
              </mc:Choice>
              <mc:Fallback>
                <p:oleObj name="方程式" r:id="rId5" imgW="279360" imgH="228600" progId="Equation.3">
                  <p:embed/>
                  <p:pic>
                    <p:nvPicPr>
                      <p:cNvPr id="5" name="物件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2551813"/>
                        <a:ext cx="648072" cy="530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55157"/>
              </p:ext>
            </p:extLst>
          </p:nvPr>
        </p:nvGraphicFramePr>
        <p:xfrm>
          <a:off x="1013151" y="3013656"/>
          <a:ext cx="568577" cy="48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1" name="方程式" r:id="rId6" imgW="266400" imgH="228600" progId="Equation.3">
                  <p:embed/>
                </p:oleObj>
              </mc:Choice>
              <mc:Fallback>
                <p:oleObj name="方程式" r:id="rId6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3151" y="3013656"/>
                        <a:ext cx="568577" cy="487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6713"/>
              </p:ext>
            </p:extLst>
          </p:nvPr>
        </p:nvGraphicFramePr>
        <p:xfrm>
          <a:off x="5364088" y="3390659"/>
          <a:ext cx="576064" cy="493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2" name="方程式" r:id="rId8" imgW="266400" imgH="228600" progId="Equation.3">
                  <p:embed/>
                </p:oleObj>
              </mc:Choice>
              <mc:Fallback>
                <p:oleObj name="方程式" r:id="rId8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64088" y="3390659"/>
                        <a:ext cx="576064" cy="493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899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(oblivious transfer)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Hao’s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Cheong’s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Crepeau’s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Our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            1 bit             1 bit              1 bit         multi-bit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          noise             delay             noise      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Overhead           O(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²)  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³)            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security parameter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463889"/>
              </p:ext>
            </p:extLst>
          </p:nvPr>
        </p:nvGraphicFramePr>
        <p:xfrm>
          <a:off x="4355976" y="2964807"/>
          <a:ext cx="135508" cy="176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方程式" r:id="rId3" imgW="126720" imgH="164880" progId="Equation.3">
                  <p:embed/>
                </p:oleObj>
              </mc:Choice>
              <mc:Fallback>
                <p:oleObj name="方程式" r:id="rId3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5976" y="2964807"/>
                        <a:ext cx="135508" cy="176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467544" y="161387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244408" y="1613876"/>
            <a:ext cx="0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67544" y="350100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457200" y="1613876"/>
            <a:ext cx="10344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67544" y="206084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57200" y="2492896"/>
            <a:ext cx="7787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67544" y="2964807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979712" y="1613876"/>
            <a:ext cx="0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563888" y="1613876"/>
            <a:ext cx="0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92080" y="1613876"/>
            <a:ext cx="0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876256" y="1613876"/>
            <a:ext cx="0" cy="188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65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efficient and lightweight protocols </a:t>
            </a:r>
            <a:r>
              <a:rPr lang="en-US" altLang="zh-TW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oblivious transfer.</a:t>
            </a:r>
            <a:endParaRPr lang="en-US" altLang="zh-TW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does not depends on computationally hard problems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sensors or any devices with low computational power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88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9208" y="1700808"/>
            <a:ext cx="8363272" cy="45259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Transfer Protocol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97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fundamental tools in cryptography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transfer (OT)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multiparty computation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information retrieval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89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Multiparty Computation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Millionaires problem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wealth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wealth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want to know whom is richer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revealing their actual wealth </a:t>
            </a:r>
          </a:p>
          <a:p>
            <a:pPr marL="914400" lvl="2" indent="0">
              <a:buNone/>
            </a:pP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1, if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914400" lvl="2" indent="0">
              <a:buNone/>
            </a:pP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0, otherwise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左大括弧 4"/>
          <p:cNvSpPr/>
          <p:nvPr/>
        </p:nvSpPr>
        <p:spPr>
          <a:xfrm>
            <a:off x="1331640" y="3789040"/>
            <a:ext cx="14401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96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 Multiparty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omputation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 P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zh-TW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 P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private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nput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parties want to jointly compute a function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 </a:t>
            </a:r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parties P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knows only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nothing else.</a:t>
            </a:r>
          </a:p>
          <a:p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65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Information Retrieval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holds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 </a:t>
            </a:r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zh-TW" i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wants to retrieve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can’t learn which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retrieved.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only learn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nothing else.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7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the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Oblivious-Transfer (OT)</a:t>
            </a:r>
          </a:p>
          <a:p>
            <a:pPr lvl="1"/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sender has two secrets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receiver has choice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Goal: </a:t>
            </a:r>
          </a:p>
          <a:p>
            <a:pPr lvl="2"/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learns only 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2"/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doesn’t know </a:t>
            </a:r>
            <a:r>
              <a:rPr lang="en-US" altLang="zh-TW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30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Security Models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TW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Computationally secure</a:t>
            </a:r>
          </a:p>
          <a:p>
            <a:pPr lvl="1"/>
            <a:r>
              <a:rPr lang="en-US" altLang="zh-TW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Attacker does not have enough computing resources to break the system.</a:t>
            </a:r>
          </a:p>
          <a:p>
            <a:pPr lvl="1"/>
            <a:r>
              <a:rPr lang="en-US" altLang="zh-TW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quantum computers are available, most of the commonly used public key cryptosystems (e. g. RSA) can be broken.</a:t>
            </a:r>
          </a:p>
          <a:p>
            <a:pPr lvl="0"/>
            <a:r>
              <a:rPr lang="en-US" altLang="zh-TW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Statistically secure</a:t>
            </a:r>
          </a:p>
          <a:p>
            <a:pPr lvl="1"/>
            <a:r>
              <a:rPr lang="en-US" altLang="zh-TW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for the attacker to break the system is negligible even with unlimited computing resources.</a:t>
            </a:r>
          </a:p>
          <a:p>
            <a:pPr lvl="0"/>
            <a:r>
              <a:rPr lang="en-US" altLang="zh-TW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protocol is statistically secure.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02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Rabin's oblivious transfer protocol [Rabin 83]</a:t>
            </a: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computational hard 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lvl="1"/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Factoring large integer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Computationally secure</a:t>
            </a:r>
          </a:p>
          <a:p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 </a:t>
            </a:r>
            <a:r>
              <a:rPr lang="en-US" altLang="zh-TW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</a:t>
            </a:r>
          </a:p>
          <a:p>
            <a:pPr lvl="1"/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integer arithmetic</a:t>
            </a:r>
            <a:endParaRPr lang="zh-TW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51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636</Words>
  <Application>Microsoft Office PowerPoint</Application>
  <PresentationFormat>如螢幕大小 (4:3)</PresentationFormat>
  <Paragraphs>130</Paragraphs>
  <Slides>19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新細明體</vt:lpstr>
      <vt:lpstr>Arial</vt:lpstr>
      <vt:lpstr>Calibri</vt:lpstr>
      <vt:lpstr>Times New Roman</vt:lpstr>
      <vt:lpstr>Office 佈景主題</vt:lpstr>
      <vt:lpstr>方程式</vt:lpstr>
      <vt:lpstr>A Light-weight Oblivious Transfer Protocol Based on Channel Noise</vt:lpstr>
      <vt:lpstr>Outline </vt:lpstr>
      <vt:lpstr>Introduction</vt:lpstr>
      <vt:lpstr>Secure Multiparty Computation</vt:lpstr>
      <vt:lpstr>Secure Multiparty Computation</vt:lpstr>
      <vt:lpstr>Private Information Retrieval</vt:lpstr>
      <vt:lpstr>Definition of the problem</vt:lpstr>
      <vt:lpstr>Security Models</vt:lpstr>
      <vt:lpstr>Related Work</vt:lpstr>
      <vt:lpstr>Related Work</vt:lpstr>
      <vt:lpstr>Our Work</vt:lpstr>
      <vt:lpstr>Our Work</vt:lpstr>
      <vt:lpstr>Binary Symmetric Channel</vt:lpstr>
      <vt:lpstr>Oblivious Transfer (OT)</vt:lpstr>
      <vt:lpstr>Oblivious Transfer (OT)</vt:lpstr>
      <vt:lpstr>Security of the oblivious transfer protocol</vt:lpstr>
      <vt:lpstr>Security of the oblivious transfer protocol</vt:lpstr>
      <vt:lpstr>Comparison (oblivious transfer)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Cryptographic Protocols Based on Unpredictable Channel Noise</dc:title>
  <dc:creator>Albert</dc:creator>
  <cp:lastModifiedBy>Albert</cp:lastModifiedBy>
  <cp:revision>295</cp:revision>
  <cp:lastPrinted>2017-07-20T06:17:49Z</cp:lastPrinted>
  <dcterms:created xsi:type="dcterms:W3CDTF">2017-02-06T16:10:28Z</dcterms:created>
  <dcterms:modified xsi:type="dcterms:W3CDTF">2019-08-18T03:48:10Z</dcterms:modified>
</cp:coreProperties>
</file>