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86" r:id="rId3"/>
    <p:sldId id="340" r:id="rId4"/>
    <p:sldId id="288" r:id="rId5"/>
    <p:sldId id="345" r:id="rId6"/>
    <p:sldId id="346" r:id="rId7"/>
    <p:sldId id="347" r:id="rId8"/>
    <p:sldId id="364" r:id="rId9"/>
    <p:sldId id="362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17" r:id="rId20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  <a:srgbClr val="FF00FF"/>
    <a:srgbClr val="FFFFFF"/>
    <a:srgbClr val="FF66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14" autoAdjust="0"/>
  </p:normalViewPr>
  <p:slideViewPr>
    <p:cSldViewPr>
      <p:cViewPr varScale="1">
        <p:scale>
          <a:sx n="66" d="100"/>
          <a:sy n="66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5B3C6F-BD34-4D37-AF37-9F61C08F591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7511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58BC6-7892-43EB-BAD8-F30B4C1360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734398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F88D-F133-46BC-99BA-EC026E7120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569075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5D42-DD22-44AC-A12F-A0DDA7F1AB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780305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48B6-BDA6-4A82-BBAF-2761C36D2B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0366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173A-2BF2-4ED1-ABE8-E41B4C1689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529879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26-FB7E-44B3-AFA5-897DDA461B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99798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D65AE-913D-4735-B9B8-D77B2A36549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329217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90578-62FE-4D3E-9AF1-5F522E4F3A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375605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7770-5507-4780-A8F5-6BD55AAB33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1440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55674-338A-4CEC-9431-300F1FFE40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08964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endParaRPr lang="en-US" altLang="zh-TW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endParaRPr lang="en-US" altLang="zh-TW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fld id="{B84411B6-7FFD-43F3-BED9-8D195DDFC63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74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47" Type="http://schemas.openxmlformats.org/officeDocument/2006/relationships/image" Target="../media/image82.png"/><Relationship Id="rId50" Type="http://schemas.openxmlformats.org/officeDocument/2006/relationships/image" Target="../media/image85.png"/><Relationship Id="rId55" Type="http://schemas.openxmlformats.org/officeDocument/2006/relationships/image" Target="../media/image90.png"/><Relationship Id="rId63" Type="http://schemas.openxmlformats.org/officeDocument/2006/relationships/image" Target="../media/image98.png"/><Relationship Id="rId68" Type="http://schemas.openxmlformats.org/officeDocument/2006/relationships/image" Target="../media/image103.png"/><Relationship Id="rId76" Type="http://schemas.openxmlformats.org/officeDocument/2006/relationships/image" Target="../media/image111.png"/><Relationship Id="rId7" Type="http://schemas.openxmlformats.org/officeDocument/2006/relationships/image" Target="../media/image42.png"/><Relationship Id="rId71" Type="http://schemas.openxmlformats.org/officeDocument/2006/relationships/image" Target="../media/image106.png"/><Relationship Id="rId2" Type="http://schemas.openxmlformats.org/officeDocument/2006/relationships/image" Target="../media/image271.png"/><Relationship Id="rId16" Type="http://schemas.openxmlformats.org/officeDocument/2006/relationships/image" Target="../media/image51.png"/><Relationship Id="rId29" Type="http://schemas.openxmlformats.org/officeDocument/2006/relationships/image" Target="../media/image64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3" Type="http://schemas.openxmlformats.org/officeDocument/2006/relationships/image" Target="../media/image88.png"/><Relationship Id="rId58" Type="http://schemas.openxmlformats.org/officeDocument/2006/relationships/image" Target="../media/image93.png"/><Relationship Id="rId66" Type="http://schemas.openxmlformats.org/officeDocument/2006/relationships/image" Target="../media/image101.png"/><Relationship Id="rId74" Type="http://schemas.openxmlformats.org/officeDocument/2006/relationships/image" Target="../media/image10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84.png"/><Relationship Id="rId57" Type="http://schemas.openxmlformats.org/officeDocument/2006/relationships/image" Target="../media/image92.png"/><Relationship Id="rId61" Type="http://schemas.openxmlformats.org/officeDocument/2006/relationships/image" Target="../media/image96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73" Type="http://schemas.openxmlformats.org/officeDocument/2006/relationships/image" Target="../media/image108.png"/><Relationship Id="rId78" Type="http://schemas.openxmlformats.org/officeDocument/2006/relationships/image" Target="../media/image113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png"/><Relationship Id="rId56" Type="http://schemas.openxmlformats.org/officeDocument/2006/relationships/image" Target="../media/image91.png"/><Relationship Id="rId64" Type="http://schemas.openxmlformats.org/officeDocument/2006/relationships/image" Target="../media/image99.png"/><Relationship Id="rId69" Type="http://schemas.openxmlformats.org/officeDocument/2006/relationships/image" Target="../media/image104.png"/><Relationship Id="rId77" Type="http://schemas.openxmlformats.org/officeDocument/2006/relationships/image" Target="../media/image112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Relationship Id="rId72" Type="http://schemas.openxmlformats.org/officeDocument/2006/relationships/image" Target="../media/image107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59" Type="http://schemas.openxmlformats.org/officeDocument/2006/relationships/image" Target="../media/image94.png"/><Relationship Id="rId67" Type="http://schemas.openxmlformats.org/officeDocument/2006/relationships/image" Target="../media/image102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Relationship Id="rId54" Type="http://schemas.openxmlformats.org/officeDocument/2006/relationships/image" Target="../media/image89.png"/><Relationship Id="rId62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63" Type="http://schemas.openxmlformats.org/officeDocument/2006/relationships/image" Target="../media/image172.png"/><Relationship Id="rId68" Type="http://schemas.openxmlformats.org/officeDocument/2006/relationships/image" Target="../media/image177.png"/><Relationship Id="rId7" Type="http://schemas.openxmlformats.org/officeDocument/2006/relationships/image" Target="../media/image116.png"/><Relationship Id="rId71" Type="http://schemas.openxmlformats.org/officeDocument/2006/relationships/image" Target="../media/image180.png"/><Relationship Id="rId2" Type="http://schemas.openxmlformats.org/officeDocument/2006/relationships/image" Target="../media/image271.png"/><Relationship Id="rId16" Type="http://schemas.openxmlformats.org/officeDocument/2006/relationships/image" Target="../media/image125.png"/><Relationship Id="rId29" Type="http://schemas.openxmlformats.org/officeDocument/2006/relationships/image" Target="../media/image13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66" Type="http://schemas.openxmlformats.org/officeDocument/2006/relationships/image" Target="../media/image175.png"/><Relationship Id="rId74" Type="http://schemas.openxmlformats.org/officeDocument/2006/relationships/image" Target="../media/image183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61" Type="http://schemas.openxmlformats.org/officeDocument/2006/relationships/image" Target="../media/image170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Relationship Id="rId60" Type="http://schemas.openxmlformats.org/officeDocument/2006/relationships/image" Target="../media/image169.png"/><Relationship Id="rId65" Type="http://schemas.openxmlformats.org/officeDocument/2006/relationships/image" Target="../media/image174.png"/><Relationship Id="rId73" Type="http://schemas.openxmlformats.org/officeDocument/2006/relationships/image" Target="../media/image182.png"/><Relationship Id="rId4" Type="http://schemas.openxmlformats.org/officeDocument/2006/relationships/image" Target="../media/image39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56" Type="http://schemas.openxmlformats.org/officeDocument/2006/relationships/image" Target="../media/image165.png"/><Relationship Id="rId64" Type="http://schemas.openxmlformats.org/officeDocument/2006/relationships/image" Target="../media/image173.png"/><Relationship Id="rId69" Type="http://schemas.openxmlformats.org/officeDocument/2006/relationships/image" Target="../media/image178.png"/><Relationship Id="rId8" Type="http://schemas.openxmlformats.org/officeDocument/2006/relationships/image" Target="../media/image117.png"/><Relationship Id="rId51" Type="http://schemas.openxmlformats.org/officeDocument/2006/relationships/image" Target="../media/image160.png"/><Relationship Id="rId72" Type="http://schemas.openxmlformats.org/officeDocument/2006/relationships/image" Target="../media/image181.png"/><Relationship Id="rId3" Type="http://schemas.openxmlformats.org/officeDocument/2006/relationships/image" Target="../media/image38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59" Type="http://schemas.openxmlformats.org/officeDocument/2006/relationships/image" Target="../media/image168.png"/><Relationship Id="rId67" Type="http://schemas.openxmlformats.org/officeDocument/2006/relationships/image" Target="../media/image176.png"/><Relationship Id="rId20" Type="http://schemas.openxmlformats.org/officeDocument/2006/relationships/image" Target="../media/image129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62" Type="http://schemas.openxmlformats.org/officeDocument/2006/relationships/image" Target="../media/image171.png"/><Relationship Id="rId70" Type="http://schemas.openxmlformats.org/officeDocument/2006/relationships/image" Target="../media/image179.png"/><Relationship Id="rId75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9" Type="http://schemas.openxmlformats.org/officeDocument/2006/relationships/image" Target="../media/image219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42" Type="http://schemas.openxmlformats.org/officeDocument/2006/relationships/image" Target="../media/image222.png"/><Relationship Id="rId47" Type="http://schemas.openxmlformats.org/officeDocument/2006/relationships/image" Target="../media/image227.png"/><Relationship Id="rId50" Type="http://schemas.openxmlformats.org/officeDocument/2006/relationships/image" Target="../media/image230.png"/><Relationship Id="rId55" Type="http://schemas.openxmlformats.org/officeDocument/2006/relationships/image" Target="../media/image235.png"/><Relationship Id="rId63" Type="http://schemas.openxmlformats.org/officeDocument/2006/relationships/image" Target="../media/image243.png"/><Relationship Id="rId68" Type="http://schemas.openxmlformats.org/officeDocument/2006/relationships/image" Target="../media/image248.png"/><Relationship Id="rId7" Type="http://schemas.openxmlformats.org/officeDocument/2006/relationships/image" Target="../media/image187.png"/><Relationship Id="rId71" Type="http://schemas.openxmlformats.org/officeDocument/2006/relationships/image" Target="../media/image251.png"/><Relationship Id="rId2" Type="http://schemas.openxmlformats.org/officeDocument/2006/relationships/image" Target="../media/image271.png"/><Relationship Id="rId16" Type="http://schemas.openxmlformats.org/officeDocument/2006/relationships/image" Target="../media/image196.png"/><Relationship Id="rId29" Type="http://schemas.openxmlformats.org/officeDocument/2006/relationships/image" Target="../media/image209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45" Type="http://schemas.openxmlformats.org/officeDocument/2006/relationships/image" Target="../media/image225.png"/><Relationship Id="rId53" Type="http://schemas.openxmlformats.org/officeDocument/2006/relationships/image" Target="../media/image233.png"/><Relationship Id="rId58" Type="http://schemas.openxmlformats.org/officeDocument/2006/relationships/image" Target="../media/image238.png"/><Relationship Id="rId66" Type="http://schemas.openxmlformats.org/officeDocument/2006/relationships/image" Target="../media/image246.png"/><Relationship Id="rId74" Type="http://schemas.openxmlformats.org/officeDocument/2006/relationships/image" Target="../media/image254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49" Type="http://schemas.openxmlformats.org/officeDocument/2006/relationships/image" Target="../media/image229.png"/><Relationship Id="rId57" Type="http://schemas.openxmlformats.org/officeDocument/2006/relationships/image" Target="../media/image237.png"/><Relationship Id="rId61" Type="http://schemas.openxmlformats.org/officeDocument/2006/relationships/image" Target="../media/image241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4" Type="http://schemas.openxmlformats.org/officeDocument/2006/relationships/image" Target="../media/image224.png"/><Relationship Id="rId52" Type="http://schemas.openxmlformats.org/officeDocument/2006/relationships/image" Target="../media/image232.png"/><Relationship Id="rId60" Type="http://schemas.openxmlformats.org/officeDocument/2006/relationships/image" Target="../media/image240.png"/><Relationship Id="rId65" Type="http://schemas.openxmlformats.org/officeDocument/2006/relationships/image" Target="../media/image245.png"/><Relationship Id="rId73" Type="http://schemas.openxmlformats.org/officeDocument/2006/relationships/image" Target="../media/image253.png"/><Relationship Id="rId4" Type="http://schemas.openxmlformats.org/officeDocument/2006/relationships/image" Target="../media/image39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43" Type="http://schemas.openxmlformats.org/officeDocument/2006/relationships/image" Target="../media/image223.png"/><Relationship Id="rId48" Type="http://schemas.openxmlformats.org/officeDocument/2006/relationships/image" Target="../media/image228.png"/><Relationship Id="rId56" Type="http://schemas.openxmlformats.org/officeDocument/2006/relationships/image" Target="../media/image236.png"/><Relationship Id="rId64" Type="http://schemas.openxmlformats.org/officeDocument/2006/relationships/image" Target="../media/image244.png"/><Relationship Id="rId69" Type="http://schemas.openxmlformats.org/officeDocument/2006/relationships/image" Target="../media/image249.png"/><Relationship Id="rId8" Type="http://schemas.openxmlformats.org/officeDocument/2006/relationships/image" Target="../media/image188.png"/><Relationship Id="rId51" Type="http://schemas.openxmlformats.org/officeDocument/2006/relationships/image" Target="../media/image231.png"/><Relationship Id="rId72" Type="http://schemas.openxmlformats.org/officeDocument/2006/relationships/image" Target="../media/image252.png"/><Relationship Id="rId3" Type="http://schemas.openxmlformats.org/officeDocument/2006/relationships/image" Target="../media/image38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46" Type="http://schemas.openxmlformats.org/officeDocument/2006/relationships/image" Target="../media/image226.png"/><Relationship Id="rId59" Type="http://schemas.openxmlformats.org/officeDocument/2006/relationships/image" Target="../media/image239.png"/><Relationship Id="rId67" Type="http://schemas.openxmlformats.org/officeDocument/2006/relationships/image" Target="../media/image247.png"/><Relationship Id="rId20" Type="http://schemas.openxmlformats.org/officeDocument/2006/relationships/image" Target="../media/image200.png"/><Relationship Id="rId41" Type="http://schemas.openxmlformats.org/officeDocument/2006/relationships/image" Target="../media/image221.png"/><Relationship Id="rId54" Type="http://schemas.openxmlformats.org/officeDocument/2006/relationships/image" Target="../media/image234.png"/><Relationship Id="rId62" Type="http://schemas.openxmlformats.org/officeDocument/2006/relationships/image" Target="../media/image242.png"/><Relationship Id="rId70" Type="http://schemas.openxmlformats.org/officeDocument/2006/relationships/image" Target="../media/image250.png"/><Relationship Id="rId75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71.png"/><Relationship Id="rId7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 smtClean="0"/>
              <a:t>Shifted-</a:t>
            </a:r>
            <a:r>
              <a:rPr lang="en-US" altLang="zh-TW" sz="4000" dirty="0" err="1" smtClean="0"/>
              <a:t>antimagic</a:t>
            </a:r>
            <a:r>
              <a:rPr lang="en-US" altLang="zh-TW" sz="4000" dirty="0" smtClean="0"/>
              <a:t> </a:t>
            </a:r>
            <a:r>
              <a:rPr lang="en-US" altLang="zh-TW" sz="4000" dirty="0" err="1" smtClean="0"/>
              <a:t>labelings</a:t>
            </a:r>
            <a:r>
              <a:rPr lang="en-US" altLang="zh-TW" sz="4000" dirty="0" smtClean="0"/>
              <a:t> for graphs</a:t>
            </a:r>
            <a:endParaRPr lang="en-US" altLang="zh-TW" sz="4000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962400"/>
            <a:ext cx="8282880" cy="1752600"/>
          </a:xfrm>
        </p:spPr>
        <p:txBody>
          <a:bodyPr/>
          <a:lstStyle/>
          <a:p>
            <a:pPr algn="r"/>
            <a:r>
              <a:rPr lang="en-US" altLang="zh-TW" sz="3600" dirty="0" err="1"/>
              <a:t>Zhishi</a:t>
            </a:r>
            <a:r>
              <a:rPr lang="en-US" altLang="zh-TW" sz="3600" dirty="0"/>
              <a:t> Pan</a:t>
            </a:r>
          </a:p>
          <a:p>
            <a:pPr algn="r"/>
            <a:r>
              <a:rPr lang="en-US" altLang="zh-TW" sz="2000" dirty="0"/>
              <a:t>Department of Mathematics</a:t>
            </a:r>
          </a:p>
          <a:p>
            <a:pPr algn="r"/>
            <a:r>
              <a:rPr lang="en-US" altLang="zh-TW" sz="2000" dirty="0" err="1"/>
              <a:t>Tamkang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University</a:t>
            </a:r>
          </a:p>
          <a:p>
            <a:pPr algn="r"/>
            <a:r>
              <a:rPr lang="en-US" altLang="zh-TW" sz="2000" dirty="0" smtClean="0"/>
              <a:t>Joint </a:t>
            </a:r>
            <a:r>
              <a:rPr lang="en-US" altLang="zh-TW" sz="2000" dirty="0" err="1" smtClean="0"/>
              <a:t>works:Fei-Huang</a:t>
            </a:r>
            <a:r>
              <a:rPr lang="en-US" altLang="zh-TW" sz="2000" dirty="0" smtClean="0"/>
              <a:t> Chang, Hong-Bin Chen and Wei-Tian Li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64288" y="5770910"/>
            <a:ext cx="1319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ahoma" charset="0"/>
              </a:rPr>
              <a:t> 2019/8/20</a:t>
            </a:r>
            <a:endParaRPr lang="en-US" altLang="zh-TW" dirty="0">
              <a:latin typeface="Tahoma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08583" y="980728"/>
                <a:ext cx="8083897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be a graph with </a:t>
                </a:r>
                <a:r>
                  <a:rPr lang="en-US" altLang="zh-TW" dirty="0" smtClean="0"/>
                  <a:t>|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|</m:t>
                    </m:r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. Given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zh-TW" dirty="0"/>
                  <a:t>, if there exists </a:t>
                </a:r>
                <a:r>
                  <a:rPr lang="en-US" altLang="zh-TW" dirty="0" smtClean="0"/>
                  <a:t>an injective </a:t>
                </a:r>
                <a:r>
                  <a:rPr lang="en-US" altLang="zh-TW" dirty="0"/>
                  <a:t>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to </a:t>
                </a:r>
                <a:r>
                  <a:rPr lang="en-US" altLang="zh-TW" dirty="0" smtClean="0"/>
                  <a:t>{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+1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+2, …, 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</m:t>
                    </m:r>
                    <m:r>
                      <a:rPr lang="en-US" altLang="zh-TW" i="1" dirty="0">
                        <a:latin typeface="Cambria Math"/>
                      </a:rPr>
                      <m:t>𝑚</m:t>
                    </m:r>
                    <m:r>
                      <a:rPr lang="en-US" altLang="zh-TW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such that the vertex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are all distinct for all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i="1" dirty="0" smtClean="0">
                        <a:latin typeface="Cambria Math"/>
                      </a:rPr>
                      <m:t>𝑉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then we say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labeling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. An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graph is 0-shifted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980728"/>
                <a:ext cx="8083897" cy="1499578"/>
              </a:xfrm>
              <a:prstGeom prst="rect">
                <a:avLst/>
              </a:prstGeom>
              <a:blipFill rotWithShape="1">
                <a:blip r:embed="rId3"/>
                <a:stretch>
                  <a:fillRect l="-528" t="-2033" b="-56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808583" y="2566645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Problem: Is it true that for any graph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, for some a positive integer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566645"/>
                <a:ext cx="808389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808583" y="3286725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Problem: Is it true that for any tree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, for some a positive integer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3286725"/>
                <a:ext cx="808389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808583" y="3945646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</a:t>
                </a:r>
                <a:r>
                  <a:rPr lang="en-US" altLang="zh-TW" dirty="0"/>
                  <a:t>tree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3945646"/>
                <a:ext cx="8083897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808583" y="4665910"/>
                <a:ext cx="808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graph </a:t>
                </a:r>
                <a:r>
                  <a:rPr lang="en-US" altLang="zh-TW" dirty="0"/>
                  <a:t>consists of vertices of odd </a:t>
                </a:r>
                <a:r>
                  <a:rPr lang="en-US" altLang="zh-TW" dirty="0" smtClean="0"/>
                  <a:t>degrees </a:t>
                </a:r>
                <a:r>
                  <a:rPr lang="en-US" altLang="zh-TW" dirty="0"/>
                  <a:t>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shifted-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4665910"/>
                <a:ext cx="8083897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28" t="-3289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88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</a:t>
                </a:r>
                <a:r>
                  <a:rPr lang="en-US" altLang="zh-TW" dirty="0"/>
                  <a:t>tree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Lemma: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if there exists an injective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0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→{1,2,…,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for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-shifted-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for any sufficiently large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blipFill rotWithShape="1">
                <a:blip r:embed="rId4"/>
                <a:stretch>
                  <a:fillRect l="-528" t="-2500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群組 155"/>
          <p:cNvGrpSpPr/>
          <p:nvPr/>
        </p:nvGrpSpPr>
        <p:grpSpPr>
          <a:xfrm>
            <a:off x="1259632" y="3250564"/>
            <a:ext cx="6852140" cy="2482692"/>
            <a:chOff x="1475656" y="3250564"/>
            <a:chExt cx="6852140" cy="2482692"/>
          </a:xfrm>
        </p:grpSpPr>
        <p:sp>
          <p:nvSpPr>
            <p:cNvPr id="2" name="橢圓 1"/>
            <p:cNvSpPr/>
            <p:nvPr/>
          </p:nvSpPr>
          <p:spPr bwMode="auto">
            <a:xfrm>
              <a:off x="8183780" y="44271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7439192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7439192" y="41547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7453628" y="4668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6596588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7453628" y="5248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6596588" y="374466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6596588" y="46119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6596588" y="416655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6596588" y="5087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5724128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橢圓 17"/>
            <p:cNvSpPr/>
            <p:nvPr/>
          </p:nvSpPr>
          <p:spPr bwMode="auto">
            <a:xfrm>
              <a:off x="5719976" y="412232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6596588" y="55892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橢圓 19"/>
            <p:cNvSpPr/>
            <p:nvPr/>
          </p:nvSpPr>
          <p:spPr bwMode="auto">
            <a:xfrm>
              <a:off x="5004048" y="43405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橢圓 20"/>
            <p:cNvSpPr/>
            <p:nvPr/>
          </p:nvSpPr>
          <p:spPr bwMode="auto">
            <a:xfrm>
              <a:off x="2766864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橢圓 21"/>
            <p:cNvSpPr/>
            <p:nvPr/>
          </p:nvSpPr>
          <p:spPr bwMode="auto">
            <a:xfrm>
              <a:off x="3484197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橢圓 22"/>
            <p:cNvSpPr/>
            <p:nvPr/>
          </p:nvSpPr>
          <p:spPr bwMode="auto">
            <a:xfrm>
              <a:off x="4299950" y="3545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" name="橢圓 23"/>
            <p:cNvSpPr/>
            <p:nvPr/>
          </p:nvSpPr>
          <p:spPr bwMode="auto">
            <a:xfrm>
              <a:off x="1475656" y="3250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橢圓 24"/>
            <p:cNvSpPr/>
            <p:nvPr/>
          </p:nvSpPr>
          <p:spPr bwMode="auto">
            <a:xfrm>
              <a:off x="3484197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3491880" y="3987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3484197" y="51808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4299950" y="4814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5004048" y="53732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5004048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5004048" y="3808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5004048" y="32757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5726832" y="506112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5724128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2137769" y="3941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2144539" y="4667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1475656" y="37971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1475656" y="42697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9" name="橢圓 38"/>
            <p:cNvSpPr/>
            <p:nvPr/>
          </p:nvSpPr>
          <p:spPr bwMode="auto">
            <a:xfrm>
              <a:off x="1487445" y="48373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1484040" y="539290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" name="橢圓 40"/>
            <p:cNvSpPr/>
            <p:nvPr/>
          </p:nvSpPr>
          <p:spPr bwMode="auto">
            <a:xfrm>
              <a:off x="2766864" y="42986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2" name="橢圓 41"/>
            <p:cNvSpPr/>
            <p:nvPr/>
          </p:nvSpPr>
          <p:spPr bwMode="auto">
            <a:xfrm>
              <a:off x="2766864" y="36531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43" name="直線接點 42"/>
            <p:cNvCxnSpPr>
              <a:stCxn id="24" idx="5"/>
              <a:endCxn id="35" idx="1"/>
            </p:cNvCxnSpPr>
            <p:nvPr/>
          </p:nvCxnSpPr>
          <p:spPr bwMode="auto">
            <a:xfrm>
              <a:off x="1598581" y="3373489"/>
              <a:ext cx="560279" cy="5887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接點 44"/>
            <p:cNvCxnSpPr>
              <a:stCxn id="37" idx="6"/>
              <a:endCxn id="35" idx="2"/>
            </p:cNvCxnSpPr>
            <p:nvPr/>
          </p:nvCxnSpPr>
          <p:spPr bwMode="auto">
            <a:xfrm>
              <a:off x="1619672" y="3869172"/>
              <a:ext cx="518097" cy="1440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接點 47"/>
            <p:cNvCxnSpPr>
              <a:stCxn id="38" idx="6"/>
              <a:endCxn id="35" idx="3"/>
            </p:cNvCxnSpPr>
            <p:nvPr/>
          </p:nvCxnSpPr>
          <p:spPr bwMode="auto">
            <a:xfrm flipV="1">
              <a:off x="1619672" y="4064105"/>
              <a:ext cx="539188" cy="2776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接點 50"/>
            <p:cNvCxnSpPr>
              <a:stCxn id="39" idx="6"/>
              <a:endCxn id="36" idx="2"/>
            </p:cNvCxnSpPr>
            <p:nvPr/>
          </p:nvCxnSpPr>
          <p:spPr bwMode="auto">
            <a:xfrm flipV="1">
              <a:off x="1631461" y="4739892"/>
              <a:ext cx="513078" cy="16944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接點 53"/>
            <p:cNvCxnSpPr>
              <a:stCxn id="40" idx="7"/>
              <a:endCxn id="36" idx="3"/>
            </p:cNvCxnSpPr>
            <p:nvPr/>
          </p:nvCxnSpPr>
          <p:spPr bwMode="auto">
            <a:xfrm flipV="1">
              <a:off x="1606965" y="4790809"/>
              <a:ext cx="558665" cy="6231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接點 56"/>
            <p:cNvCxnSpPr>
              <a:stCxn id="35" idx="6"/>
              <a:endCxn id="41" idx="1"/>
            </p:cNvCxnSpPr>
            <p:nvPr/>
          </p:nvCxnSpPr>
          <p:spPr bwMode="auto">
            <a:xfrm>
              <a:off x="2281785" y="4013188"/>
              <a:ext cx="506170" cy="30651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>
              <a:stCxn id="36" idx="6"/>
              <a:endCxn id="41" idx="3"/>
            </p:cNvCxnSpPr>
            <p:nvPr/>
          </p:nvCxnSpPr>
          <p:spPr bwMode="auto">
            <a:xfrm flipV="1">
              <a:off x="2288555" y="4421541"/>
              <a:ext cx="499400" cy="31835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線接點 62"/>
            <p:cNvCxnSpPr>
              <a:stCxn id="42" idx="7"/>
              <a:endCxn id="25" idx="2"/>
            </p:cNvCxnSpPr>
            <p:nvPr/>
          </p:nvCxnSpPr>
          <p:spPr bwMode="auto">
            <a:xfrm flipV="1">
              <a:off x="2889789" y="3392780"/>
              <a:ext cx="594408" cy="2814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線接點 65"/>
            <p:cNvCxnSpPr>
              <a:stCxn id="41" idx="6"/>
              <a:endCxn id="22" idx="1"/>
            </p:cNvCxnSpPr>
            <p:nvPr/>
          </p:nvCxnSpPr>
          <p:spPr bwMode="auto">
            <a:xfrm>
              <a:off x="2910880" y="4370624"/>
              <a:ext cx="594408" cy="24060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線接點 68"/>
            <p:cNvCxnSpPr>
              <a:stCxn id="21" idx="6"/>
              <a:endCxn id="22" idx="3"/>
            </p:cNvCxnSpPr>
            <p:nvPr/>
          </p:nvCxnSpPr>
          <p:spPr bwMode="auto">
            <a:xfrm flipV="1">
              <a:off x="2910880" y="4713061"/>
              <a:ext cx="594408" cy="2760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線接點 73"/>
            <p:cNvCxnSpPr>
              <a:stCxn id="25" idx="6"/>
              <a:endCxn id="23" idx="2"/>
            </p:cNvCxnSpPr>
            <p:nvPr/>
          </p:nvCxnSpPr>
          <p:spPr bwMode="auto">
            <a:xfrm>
              <a:off x="3628213" y="3392780"/>
              <a:ext cx="671737" cy="2244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線接點 76"/>
            <p:cNvCxnSpPr>
              <a:stCxn id="26" idx="6"/>
              <a:endCxn id="23" idx="3"/>
            </p:cNvCxnSpPr>
            <p:nvPr/>
          </p:nvCxnSpPr>
          <p:spPr bwMode="auto">
            <a:xfrm flipV="1">
              <a:off x="3635896" y="3668105"/>
              <a:ext cx="685145" cy="39146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接點 79"/>
            <p:cNvCxnSpPr>
              <a:stCxn id="22" idx="6"/>
              <a:endCxn id="23" idx="4"/>
            </p:cNvCxnSpPr>
            <p:nvPr/>
          </p:nvCxnSpPr>
          <p:spPr bwMode="auto">
            <a:xfrm flipV="1">
              <a:off x="3628213" y="3689196"/>
              <a:ext cx="743745" cy="97294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接點 82"/>
            <p:cNvCxnSpPr>
              <a:stCxn id="27" idx="6"/>
              <a:endCxn id="28" idx="2"/>
            </p:cNvCxnSpPr>
            <p:nvPr/>
          </p:nvCxnSpPr>
          <p:spPr bwMode="auto">
            <a:xfrm flipV="1">
              <a:off x="3628213" y="4886220"/>
              <a:ext cx="671737" cy="3666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接點 85"/>
            <p:cNvCxnSpPr>
              <a:stCxn id="23" idx="6"/>
              <a:endCxn id="31" idx="1"/>
            </p:cNvCxnSpPr>
            <p:nvPr/>
          </p:nvCxnSpPr>
          <p:spPr bwMode="auto">
            <a:xfrm>
              <a:off x="4443966" y="3617188"/>
              <a:ext cx="581173" cy="21211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線接點 89"/>
            <p:cNvCxnSpPr>
              <a:stCxn id="28" idx="7"/>
              <a:endCxn id="31" idx="3"/>
            </p:cNvCxnSpPr>
            <p:nvPr/>
          </p:nvCxnSpPr>
          <p:spPr bwMode="auto">
            <a:xfrm flipV="1">
              <a:off x="4422875" y="3931137"/>
              <a:ext cx="602264" cy="90416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線接點 94"/>
            <p:cNvCxnSpPr>
              <a:stCxn id="32" idx="5"/>
              <a:endCxn id="17" idx="2"/>
            </p:cNvCxnSpPr>
            <p:nvPr/>
          </p:nvCxnSpPr>
          <p:spPr bwMode="auto">
            <a:xfrm>
              <a:off x="5126973" y="3398661"/>
              <a:ext cx="597155" cy="29053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接點 97"/>
            <p:cNvCxnSpPr>
              <a:stCxn id="20" idx="6"/>
              <a:endCxn id="17" idx="4"/>
            </p:cNvCxnSpPr>
            <p:nvPr/>
          </p:nvCxnSpPr>
          <p:spPr bwMode="auto">
            <a:xfrm flipV="1">
              <a:off x="5148064" y="3761204"/>
              <a:ext cx="648072" cy="65132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接點 100"/>
            <p:cNvCxnSpPr>
              <a:stCxn id="31" idx="6"/>
              <a:endCxn id="17" idx="3"/>
            </p:cNvCxnSpPr>
            <p:nvPr/>
          </p:nvCxnSpPr>
          <p:spPr bwMode="auto">
            <a:xfrm flipV="1">
              <a:off x="5148064" y="3740113"/>
              <a:ext cx="597155" cy="14010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線接點 103"/>
            <p:cNvCxnSpPr>
              <a:stCxn id="29" idx="6"/>
              <a:endCxn id="33" idx="3"/>
            </p:cNvCxnSpPr>
            <p:nvPr/>
          </p:nvCxnSpPr>
          <p:spPr bwMode="auto">
            <a:xfrm flipV="1">
              <a:off x="5148064" y="5184053"/>
              <a:ext cx="599859" cy="26117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直線接點 106"/>
            <p:cNvCxnSpPr>
              <a:stCxn id="33" idx="6"/>
              <a:endCxn id="19" idx="1"/>
            </p:cNvCxnSpPr>
            <p:nvPr/>
          </p:nvCxnSpPr>
          <p:spPr bwMode="auto">
            <a:xfrm>
              <a:off x="5870848" y="5133136"/>
              <a:ext cx="746831" cy="477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直線接點 109"/>
            <p:cNvCxnSpPr>
              <a:stCxn id="19" idx="6"/>
              <a:endCxn id="12" idx="2"/>
            </p:cNvCxnSpPr>
            <p:nvPr/>
          </p:nvCxnSpPr>
          <p:spPr bwMode="auto">
            <a:xfrm flipV="1">
              <a:off x="6740604" y="5320892"/>
              <a:ext cx="713024" cy="34035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直線接點 113"/>
            <p:cNvCxnSpPr>
              <a:stCxn id="12" idx="7"/>
              <a:endCxn id="2" idx="3"/>
            </p:cNvCxnSpPr>
            <p:nvPr/>
          </p:nvCxnSpPr>
          <p:spPr bwMode="auto">
            <a:xfrm flipV="1">
              <a:off x="7576553" y="4550065"/>
              <a:ext cx="628318" cy="71991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線接點 116"/>
            <p:cNvCxnSpPr>
              <a:stCxn id="30" idx="7"/>
              <a:endCxn id="18" idx="3"/>
            </p:cNvCxnSpPr>
            <p:nvPr/>
          </p:nvCxnSpPr>
          <p:spPr bwMode="auto">
            <a:xfrm flipV="1">
              <a:off x="5126973" y="4245245"/>
              <a:ext cx="614094" cy="69295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線接點 120"/>
            <p:cNvCxnSpPr>
              <a:stCxn id="17" idx="6"/>
              <a:endCxn id="11" idx="2"/>
            </p:cNvCxnSpPr>
            <p:nvPr/>
          </p:nvCxnSpPr>
          <p:spPr bwMode="auto">
            <a:xfrm flipV="1">
              <a:off x="5868144" y="3392780"/>
              <a:ext cx="728444" cy="2964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直線接點 123"/>
            <p:cNvCxnSpPr>
              <a:stCxn id="18" idx="7"/>
              <a:endCxn id="11" idx="3"/>
            </p:cNvCxnSpPr>
            <p:nvPr/>
          </p:nvCxnSpPr>
          <p:spPr bwMode="auto">
            <a:xfrm flipV="1">
              <a:off x="5842901" y="3443697"/>
              <a:ext cx="774778" cy="69971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直線接點 126"/>
            <p:cNvCxnSpPr>
              <a:stCxn id="34" idx="7"/>
              <a:endCxn id="11" idx="4"/>
            </p:cNvCxnSpPr>
            <p:nvPr/>
          </p:nvCxnSpPr>
          <p:spPr bwMode="auto">
            <a:xfrm flipV="1">
              <a:off x="5847053" y="3464788"/>
              <a:ext cx="821543" cy="114643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直線接點 129"/>
            <p:cNvCxnSpPr>
              <a:stCxn id="11" idx="6"/>
              <a:endCxn id="8" idx="1"/>
            </p:cNvCxnSpPr>
            <p:nvPr/>
          </p:nvCxnSpPr>
          <p:spPr bwMode="auto">
            <a:xfrm>
              <a:off x="6740604" y="3392780"/>
              <a:ext cx="719679" cy="24549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直線接點 132"/>
            <p:cNvCxnSpPr>
              <a:stCxn id="8" idx="5"/>
              <a:endCxn id="2" idx="0"/>
            </p:cNvCxnSpPr>
            <p:nvPr/>
          </p:nvCxnSpPr>
          <p:spPr bwMode="auto">
            <a:xfrm>
              <a:off x="7562117" y="3740113"/>
              <a:ext cx="693671" cy="68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線接點 137"/>
            <p:cNvCxnSpPr>
              <a:stCxn id="9" idx="6"/>
              <a:endCxn id="2" idx="1"/>
            </p:cNvCxnSpPr>
            <p:nvPr/>
          </p:nvCxnSpPr>
          <p:spPr bwMode="auto">
            <a:xfrm>
              <a:off x="7583208" y="4226788"/>
              <a:ext cx="621663" cy="22144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直線接點 140"/>
            <p:cNvCxnSpPr>
              <a:stCxn id="10" idx="6"/>
              <a:endCxn id="2" idx="2"/>
            </p:cNvCxnSpPr>
            <p:nvPr/>
          </p:nvCxnSpPr>
          <p:spPr bwMode="auto">
            <a:xfrm flipV="1">
              <a:off x="7597644" y="4499148"/>
              <a:ext cx="586136" cy="2411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直線接點 143"/>
            <p:cNvCxnSpPr>
              <a:stCxn id="13" idx="6"/>
              <a:endCxn id="9" idx="1"/>
            </p:cNvCxnSpPr>
            <p:nvPr/>
          </p:nvCxnSpPr>
          <p:spPr bwMode="auto">
            <a:xfrm>
              <a:off x="6740604" y="3816676"/>
              <a:ext cx="719679" cy="359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直線接點 146"/>
            <p:cNvCxnSpPr>
              <a:stCxn id="15" idx="6"/>
              <a:endCxn id="10" idx="1"/>
            </p:cNvCxnSpPr>
            <p:nvPr/>
          </p:nvCxnSpPr>
          <p:spPr bwMode="auto">
            <a:xfrm>
              <a:off x="6740604" y="4238560"/>
              <a:ext cx="734115" cy="4508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直線接點 149"/>
            <p:cNvCxnSpPr>
              <a:stCxn id="14" idx="6"/>
              <a:endCxn id="10" idx="2"/>
            </p:cNvCxnSpPr>
            <p:nvPr/>
          </p:nvCxnSpPr>
          <p:spPr bwMode="auto">
            <a:xfrm>
              <a:off x="6740604" y="4683988"/>
              <a:ext cx="713024" cy="5633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直線接點 152"/>
            <p:cNvCxnSpPr>
              <a:stCxn id="16" idx="6"/>
              <a:endCxn id="10" idx="3"/>
            </p:cNvCxnSpPr>
            <p:nvPr/>
          </p:nvCxnSpPr>
          <p:spPr bwMode="auto">
            <a:xfrm flipV="1">
              <a:off x="6740604" y="4791241"/>
              <a:ext cx="734115" cy="36808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字方塊 156"/>
              <p:cNvSpPr txBox="1"/>
              <p:nvPr/>
            </p:nvSpPr>
            <p:spPr>
              <a:xfrm>
                <a:off x="1403648" y="327569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文字方塊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75692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/>
              <p:cNvSpPr txBox="1"/>
              <p:nvPr/>
            </p:nvSpPr>
            <p:spPr>
              <a:xfrm>
                <a:off x="1403648" y="364502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文字方塊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645024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字方塊 158"/>
              <p:cNvSpPr txBox="1"/>
              <p:nvPr/>
            </p:nvSpPr>
            <p:spPr>
              <a:xfrm>
                <a:off x="1386662" y="399577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9" name="文字方塊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62" y="3995772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/>
              <p:cNvSpPr txBox="1"/>
              <p:nvPr/>
            </p:nvSpPr>
            <p:spPr>
              <a:xfrm>
                <a:off x="1403648" y="457183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文字方塊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71836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/>
              <p:cNvSpPr txBox="1"/>
              <p:nvPr/>
            </p:nvSpPr>
            <p:spPr>
              <a:xfrm>
                <a:off x="1403648" y="49411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1" name="文字方塊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41168"/>
                <a:ext cx="3770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群組 166"/>
          <p:cNvGrpSpPr/>
          <p:nvPr/>
        </p:nvGrpSpPr>
        <p:grpSpPr>
          <a:xfrm>
            <a:off x="954614" y="3055728"/>
            <a:ext cx="394012" cy="2533512"/>
            <a:chOff x="954614" y="3055728"/>
            <a:chExt cx="394012" cy="2533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/>
                <p:cNvSpPr txBox="1"/>
                <p:nvPr/>
              </p:nvSpPr>
              <p:spPr>
                <a:xfrm>
                  <a:off x="954614" y="305572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文字方塊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14" y="3055728"/>
                  <a:ext cx="37702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字方塊 162"/>
                <p:cNvSpPr txBox="1"/>
                <p:nvPr/>
              </p:nvSpPr>
              <p:spPr>
                <a:xfrm>
                  <a:off x="954614" y="3635732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文字方塊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14" y="3635732"/>
                  <a:ext cx="37702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/>
                <p:cNvSpPr txBox="1"/>
                <p:nvPr/>
              </p:nvSpPr>
              <p:spPr>
                <a:xfrm>
                  <a:off x="971600" y="414908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文字方塊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149080"/>
                  <a:ext cx="37702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字方塊 164"/>
                <p:cNvSpPr txBox="1"/>
                <p:nvPr/>
              </p:nvSpPr>
              <p:spPr>
                <a:xfrm>
                  <a:off x="971600" y="465313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文字方塊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653136"/>
                  <a:ext cx="37702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/>
                <p:cNvSpPr txBox="1"/>
                <p:nvPr/>
              </p:nvSpPr>
              <p:spPr>
                <a:xfrm>
                  <a:off x="971600" y="521990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文字方塊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5219908"/>
                  <a:ext cx="37702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群組 171"/>
          <p:cNvGrpSpPr/>
          <p:nvPr/>
        </p:nvGrpSpPr>
        <p:grpSpPr>
          <a:xfrm>
            <a:off x="1835696" y="3635732"/>
            <a:ext cx="432048" cy="1098704"/>
            <a:chOff x="1835696" y="3635732"/>
            <a:chExt cx="432048" cy="109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字方塊 167"/>
                <p:cNvSpPr txBox="1"/>
                <p:nvPr/>
              </p:nvSpPr>
              <p:spPr>
                <a:xfrm>
                  <a:off x="1890718" y="3635732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文字方塊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718" y="3635732"/>
                  <a:ext cx="37702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字方塊 168"/>
                <p:cNvSpPr txBox="1"/>
                <p:nvPr/>
              </p:nvSpPr>
              <p:spPr>
                <a:xfrm>
                  <a:off x="1835696" y="4365104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文字方塊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365104"/>
                  <a:ext cx="37702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/>
              <p:cNvSpPr txBox="1"/>
              <p:nvPr/>
            </p:nvSpPr>
            <p:spPr>
              <a:xfrm>
                <a:off x="2153227" y="386104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27" y="3861048"/>
                <a:ext cx="377026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/>
              <p:cNvSpPr txBox="1"/>
              <p:nvPr/>
            </p:nvSpPr>
            <p:spPr>
              <a:xfrm>
                <a:off x="2178750" y="449982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文字方塊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50" y="4499828"/>
                <a:ext cx="377026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群組 172"/>
          <p:cNvGrpSpPr/>
          <p:nvPr/>
        </p:nvGrpSpPr>
        <p:grpSpPr>
          <a:xfrm>
            <a:off x="1763688" y="3645024"/>
            <a:ext cx="560289" cy="1098704"/>
            <a:chOff x="1835696" y="3635732"/>
            <a:chExt cx="560289" cy="109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字方塊 173"/>
                <p:cNvSpPr txBox="1"/>
                <p:nvPr/>
              </p:nvSpPr>
              <p:spPr>
                <a:xfrm>
                  <a:off x="1890718" y="363573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文字方塊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718" y="3635732"/>
                  <a:ext cx="505267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文字方塊 174"/>
                <p:cNvSpPr txBox="1"/>
                <p:nvPr/>
              </p:nvSpPr>
              <p:spPr>
                <a:xfrm>
                  <a:off x="1835696" y="436510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文字方塊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365104"/>
                  <a:ext cx="505267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/>
              <p:cNvSpPr txBox="1"/>
              <p:nvPr/>
            </p:nvSpPr>
            <p:spPr>
              <a:xfrm>
                <a:off x="2411760" y="4005064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6" name="文字方塊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05064"/>
                <a:ext cx="50526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群組 179"/>
          <p:cNvGrpSpPr/>
          <p:nvPr/>
        </p:nvGrpSpPr>
        <p:grpSpPr>
          <a:xfrm>
            <a:off x="2728514" y="3213995"/>
            <a:ext cx="547342" cy="1959791"/>
            <a:chOff x="2728514" y="3213995"/>
            <a:chExt cx="547342" cy="1959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字方塊 176"/>
                <p:cNvSpPr txBox="1"/>
                <p:nvPr/>
              </p:nvSpPr>
              <p:spPr>
                <a:xfrm>
                  <a:off x="2728514" y="3213995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文字方塊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514" y="3213995"/>
                  <a:ext cx="377026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/>
                <p:cNvSpPr txBox="1"/>
                <p:nvPr/>
              </p:nvSpPr>
              <p:spPr>
                <a:xfrm>
                  <a:off x="2770589" y="419855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589" y="4198554"/>
                  <a:ext cx="50526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/>
                <p:cNvSpPr txBox="1"/>
                <p:nvPr/>
              </p:nvSpPr>
              <p:spPr>
                <a:xfrm>
                  <a:off x="2803547" y="4804454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字方塊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547" y="4804454"/>
                  <a:ext cx="377026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群組 185"/>
          <p:cNvGrpSpPr/>
          <p:nvPr/>
        </p:nvGrpSpPr>
        <p:grpSpPr>
          <a:xfrm>
            <a:off x="3419872" y="3163078"/>
            <a:ext cx="626793" cy="1962250"/>
            <a:chOff x="3419872" y="3163078"/>
            <a:chExt cx="626793" cy="1962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字方塊 181"/>
                <p:cNvSpPr txBox="1"/>
                <p:nvPr/>
              </p:nvSpPr>
              <p:spPr>
                <a:xfrm>
                  <a:off x="3419872" y="363573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文字方塊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635732"/>
                  <a:ext cx="505267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文字方塊 182"/>
                <p:cNvSpPr txBox="1"/>
                <p:nvPr/>
              </p:nvSpPr>
              <p:spPr>
                <a:xfrm>
                  <a:off x="3495423" y="475599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文字方塊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423" y="4755996"/>
                  <a:ext cx="505267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字方塊 183"/>
                <p:cNvSpPr txBox="1"/>
                <p:nvPr/>
              </p:nvSpPr>
              <p:spPr>
                <a:xfrm>
                  <a:off x="3513327" y="316307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文字方塊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327" y="3163078"/>
                  <a:ext cx="505267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/>
                <p:cNvSpPr txBox="1"/>
                <p:nvPr/>
              </p:nvSpPr>
              <p:spPr>
                <a:xfrm>
                  <a:off x="3541398" y="42153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文字方塊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398" y="4215356"/>
                  <a:ext cx="50526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群組 190"/>
          <p:cNvGrpSpPr/>
          <p:nvPr/>
        </p:nvGrpSpPr>
        <p:grpSpPr>
          <a:xfrm>
            <a:off x="3106696" y="2996952"/>
            <a:ext cx="529200" cy="2241540"/>
            <a:chOff x="3106696" y="2996952"/>
            <a:chExt cx="529200" cy="2241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字方塊 186"/>
                <p:cNvSpPr txBox="1"/>
                <p:nvPr/>
              </p:nvSpPr>
              <p:spPr>
                <a:xfrm>
                  <a:off x="3130629" y="29969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文字方塊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2996952"/>
                  <a:ext cx="50526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文字方塊 187"/>
                <p:cNvSpPr txBox="1"/>
                <p:nvPr/>
              </p:nvSpPr>
              <p:spPr>
                <a:xfrm>
                  <a:off x="3130629" y="370774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文字方塊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3707740"/>
                  <a:ext cx="50526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/>
                <p:cNvSpPr txBox="1"/>
                <p:nvPr/>
              </p:nvSpPr>
              <p:spPr>
                <a:xfrm>
                  <a:off x="3106696" y="42385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96" y="4238560"/>
                  <a:ext cx="505267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/>
                <p:cNvSpPr txBox="1"/>
                <p:nvPr/>
              </p:nvSpPr>
              <p:spPr>
                <a:xfrm>
                  <a:off x="3130629" y="48691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文字方塊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4869160"/>
                  <a:ext cx="505267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群組 195"/>
          <p:cNvGrpSpPr/>
          <p:nvPr/>
        </p:nvGrpSpPr>
        <p:grpSpPr>
          <a:xfrm>
            <a:off x="3923928" y="3275692"/>
            <a:ext cx="864096" cy="1593468"/>
            <a:chOff x="3923928" y="3275692"/>
            <a:chExt cx="864096" cy="1593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/>
                <p:cNvSpPr txBox="1"/>
                <p:nvPr/>
              </p:nvSpPr>
              <p:spPr>
                <a:xfrm>
                  <a:off x="4202732" y="40677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文字方塊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732" y="4067780"/>
                  <a:ext cx="505267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字方塊 192"/>
                <p:cNvSpPr txBox="1"/>
                <p:nvPr/>
              </p:nvSpPr>
              <p:spPr>
                <a:xfrm>
                  <a:off x="4282757" y="34197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文字方塊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757" y="3419708"/>
                  <a:ext cx="505267" cy="369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文字方塊 193"/>
                <p:cNvSpPr txBox="1"/>
                <p:nvPr/>
              </p:nvSpPr>
              <p:spPr>
                <a:xfrm>
                  <a:off x="3954217" y="327569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文字方塊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217" y="3275692"/>
                  <a:ext cx="505267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文字方塊 194"/>
                <p:cNvSpPr txBox="1"/>
                <p:nvPr/>
              </p:nvSpPr>
              <p:spPr>
                <a:xfrm>
                  <a:off x="3923928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文字方塊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4499828"/>
                  <a:ext cx="505267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7" name="群組 206"/>
          <p:cNvGrpSpPr/>
          <p:nvPr/>
        </p:nvGrpSpPr>
        <p:grpSpPr>
          <a:xfrm>
            <a:off x="4572000" y="2987660"/>
            <a:ext cx="936104" cy="2466856"/>
            <a:chOff x="4572000" y="2987660"/>
            <a:chExt cx="936104" cy="2466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文字方塊 196"/>
                <p:cNvSpPr txBox="1"/>
                <p:nvPr/>
              </p:nvSpPr>
              <p:spPr>
                <a:xfrm>
                  <a:off x="4990933" y="3213995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文字方塊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933" y="3213995"/>
                  <a:ext cx="505267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文字方塊 197"/>
                <p:cNvSpPr txBox="1"/>
                <p:nvPr/>
              </p:nvSpPr>
              <p:spPr>
                <a:xfrm>
                  <a:off x="4930829" y="392376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文字方塊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829" y="3923764"/>
                  <a:ext cx="505267" cy="36933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文字方塊 198"/>
                <p:cNvSpPr txBox="1"/>
                <p:nvPr/>
              </p:nvSpPr>
              <p:spPr>
                <a:xfrm>
                  <a:off x="5002837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837" y="4499828"/>
                  <a:ext cx="505267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文字方塊 199"/>
                <p:cNvSpPr txBox="1"/>
                <p:nvPr/>
              </p:nvSpPr>
              <p:spPr>
                <a:xfrm>
                  <a:off x="5002837" y="500388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837" y="5003884"/>
                  <a:ext cx="505267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/>
                <p:cNvSpPr txBox="1"/>
                <p:nvPr/>
              </p:nvSpPr>
              <p:spPr>
                <a:xfrm>
                  <a:off x="4932040" y="356372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563724"/>
                  <a:ext cx="505267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字方塊 201"/>
                <p:cNvSpPr txBox="1"/>
                <p:nvPr/>
              </p:nvSpPr>
              <p:spPr>
                <a:xfrm>
                  <a:off x="4572000" y="29876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文字方塊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987660"/>
                  <a:ext cx="505267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文字方塊 202"/>
                <p:cNvSpPr txBox="1"/>
                <p:nvPr/>
              </p:nvSpPr>
              <p:spPr>
                <a:xfrm>
                  <a:off x="4572000" y="407707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文字方塊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077072"/>
                  <a:ext cx="505267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文字方塊 203"/>
                <p:cNvSpPr txBox="1"/>
                <p:nvPr/>
              </p:nvSpPr>
              <p:spPr>
                <a:xfrm>
                  <a:off x="4572000" y="464384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文字方塊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643844"/>
                  <a:ext cx="505267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字方塊 204"/>
                <p:cNvSpPr txBox="1"/>
                <p:nvPr/>
              </p:nvSpPr>
              <p:spPr>
                <a:xfrm>
                  <a:off x="4572000" y="508518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20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文字方塊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85184"/>
                  <a:ext cx="505267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/>
                <p:cNvSpPr txBox="1"/>
                <p:nvPr/>
              </p:nvSpPr>
              <p:spPr>
                <a:xfrm>
                  <a:off x="4572000" y="35010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文字方塊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1008"/>
                  <a:ext cx="505267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6" name="群組 215"/>
          <p:cNvGrpSpPr/>
          <p:nvPr/>
        </p:nvGrpSpPr>
        <p:grpSpPr>
          <a:xfrm>
            <a:off x="5327478" y="3247856"/>
            <a:ext cx="973925" cy="2197368"/>
            <a:chOff x="5327478" y="3247856"/>
            <a:chExt cx="973925" cy="2197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/>
                <p:cNvSpPr txBox="1"/>
                <p:nvPr/>
              </p:nvSpPr>
              <p:spPr>
                <a:xfrm>
                  <a:off x="5724128" y="41490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文字方塊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149080"/>
                  <a:ext cx="505267" cy="36933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文字方塊 208"/>
                <p:cNvSpPr txBox="1"/>
                <p:nvPr/>
              </p:nvSpPr>
              <p:spPr>
                <a:xfrm>
                  <a:off x="5724128" y="364502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文字方塊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3645024"/>
                  <a:ext cx="505267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/>
                <p:cNvSpPr txBox="1"/>
                <p:nvPr/>
              </p:nvSpPr>
              <p:spPr>
                <a:xfrm>
                  <a:off x="5796136" y="507589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文字方塊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5075892"/>
                  <a:ext cx="505267" cy="36933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/>
                <p:cNvSpPr txBox="1"/>
                <p:nvPr/>
              </p:nvSpPr>
              <p:spPr>
                <a:xfrm>
                  <a:off x="5695902" y="32478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1" name="文字方塊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02" y="3247856"/>
                  <a:ext cx="505267" cy="369332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文字方塊 211"/>
                <p:cNvSpPr txBox="1"/>
                <p:nvPr/>
              </p:nvSpPr>
              <p:spPr>
                <a:xfrm>
                  <a:off x="5364088" y="429309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文字方塊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293096"/>
                  <a:ext cx="505267" cy="369332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/>
                <p:cNvSpPr txBox="1"/>
                <p:nvPr/>
              </p:nvSpPr>
              <p:spPr>
                <a:xfrm>
                  <a:off x="5364088" y="47878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文字方塊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787860"/>
                  <a:ext cx="505267" cy="369332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/>
                <p:cNvSpPr txBox="1"/>
                <p:nvPr/>
              </p:nvSpPr>
              <p:spPr>
                <a:xfrm>
                  <a:off x="5374243" y="38517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文字方塊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243" y="3851756"/>
                  <a:ext cx="505267" cy="369332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文字方塊 214"/>
                <p:cNvSpPr txBox="1"/>
                <p:nvPr/>
              </p:nvSpPr>
              <p:spPr>
                <a:xfrm>
                  <a:off x="5327478" y="3304907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5" name="文字方塊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478" y="3304907"/>
                  <a:ext cx="505267" cy="36933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群組 228"/>
          <p:cNvGrpSpPr/>
          <p:nvPr/>
        </p:nvGrpSpPr>
        <p:grpSpPr>
          <a:xfrm>
            <a:off x="6226972" y="2987660"/>
            <a:ext cx="937316" cy="2682880"/>
            <a:chOff x="6226972" y="2987660"/>
            <a:chExt cx="937316" cy="2682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文字方塊 216"/>
                <p:cNvSpPr txBox="1"/>
                <p:nvPr/>
              </p:nvSpPr>
              <p:spPr>
                <a:xfrm>
                  <a:off x="6628458" y="370774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文字方塊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58" y="3707740"/>
                  <a:ext cx="505267" cy="369332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文字方塊 217"/>
                <p:cNvSpPr txBox="1"/>
                <p:nvPr/>
              </p:nvSpPr>
              <p:spPr>
                <a:xfrm>
                  <a:off x="6588224" y="41490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文字方塊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149080"/>
                  <a:ext cx="505267" cy="369332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文字方塊 218"/>
                <p:cNvSpPr txBox="1"/>
                <p:nvPr/>
              </p:nvSpPr>
              <p:spPr>
                <a:xfrm>
                  <a:off x="6588224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文字方塊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499828"/>
                  <a:ext cx="505267" cy="369332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文字方塊 219"/>
                <p:cNvSpPr txBox="1"/>
                <p:nvPr/>
              </p:nvSpPr>
              <p:spPr>
                <a:xfrm>
                  <a:off x="6588224" y="485986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文字方塊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859868"/>
                  <a:ext cx="505267" cy="369332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文字方塊 220"/>
                <p:cNvSpPr txBox="1"/>
                <p:nvPr/>
              </p:nvSpPr>
              <p:spPr>
                <a:xfrm>
                  <a:off x="6659021" y="53012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文字方塊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21" y="5301208"/>
                  <a:ext cx="505267" cy="369332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文字方塊 221"/>
                <p:cNvSpPr txBox="1"/>
                <p:nvPr/>
              </p:nvSpPr>
              <p:spPr>
                <a:xfrm>
                  <a:off x="6659021" y="314096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文字方塊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21" y="3140968"/>
                  <a:ext cx="505267" cy="369332"/>
                </a:xfrm>
                <a:prstGeom prst="rect">
                  <a:avLst/>
                </a:prstGeom>
                <a:blipFill rotWithShape="1"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文字方塊 222"/>
                <p:cNvSpPr txBox="1"/>
                <p:nvPr/>
              </p:nvSpPr>
              <p:spPr>
                <a:xfrm>
                  <a:off x="6226973" y="349171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文字方塊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3" y="3491716"/>
                  <a:ext cx="505267" cy="369332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文字方塊 223"/>
                <p:cNvSpPr txBox="1"/>
                <p:nvPr/>
              </p:nvSpPr>
              <p:spPr>
                <a:xfrm>
                  <a:off x="6228184" y="392376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文字方塊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923764"/>
                  <a:ext cx="505267" cy="369332"/>
                </a:xfrm>
                <a:prstGeom prst="rect">
                  <a:avLst/>
                </a:prstGeom>
                <a:blipFill rotWithShape="1"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文字方塊 224"/>
                <p:cNvSpPr txBox="1"/>
                <p:nvPr/>
              </p:nvSpPr>
              <p:spPr>
                <a:xfrm>
                  <a:off x="6228184" y="435581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文字方塊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4355812"/>
                  <a:ext cx="505267" cy="369332"/>
                </a:xfrm>
                <a:prstGeom prst="rect">
                  <a:avLst/>
                </a:prstGeom>
                <a:blipFill rotWithShape="1"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字方塊 225"/>
                <p:cNvSpPr txBox="1"/>
                <p:nvPr/>
              </p:nvSpPr>
              <p:spPr>
                <a:xfrm>
                  <a:off x="6226973" y="47971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文字方塊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3" y="4797152"/>
                  <a:ext cx="505267" cy="369332"/>
                </a:xfrm>
                <a:prstGeom prst="rect">
                  <a:avLst/>
                </a:prstGeom>
                <a:blipFill rotWithShape="1"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文字方塊 226"/>
                <p:cNvSpPr txBox="1"/>
                <p:nvPr/>
              </p:nvSpPr>
              <p:spPr>
                <a:xfrm>
                  <a:off x="6228184" y="529191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文字方塊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5291916"/>
                  <a:ext cx="505267" cy="369332"/>
                </a:xfrm>
                <a:prstGeom prst="rect">
                  <a:avLst/>
                </a:prstGeom>
                <a:blipFill rotWithShape="1"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文字方塊 227"/>
                <p:cNvSpPr txBox="1"/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文字方塊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blipFill rotWithShape="1"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4" name="群組 243"/>
          <p:cNvGrpSpPr/>
          <p:nvPr/>
        </p:nvGrpSpPr>
        <p:grpSpPr>
          <a:xfrm>
            <a:off x="7020272" y="3272472"/>
            <a:ext cx="1640408" cy="2028736"/>
            <a:chOff x="7020272" y="3272472"/>
            <a:chExt cx="1640408" cy="2028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文字方塊 229"/>
                <p:cNvSpPr txBox="1"/>
                <p:nvPr/>
              </p:nvSpPr>
              <p:spPr>
                <a:xfrm>
                  <a:off x="7381832" y="4101363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0" name="文字方塊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832" y="4101363"/>
                  <a:ext cx="505267" cy="369332"/>
                </a:xfrm>
                <a:prstGeom prst="rect">
                  <a:avLst/>
                </a:prstGeom>
                <a:blipFill rotWithShape="1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文字方塊 230"/>
                <p:cNvSpPr txBox="1"/>
                <p:nvPr/>
              </p:nvSpPr>
              <p:spPr>
                <a:xfrm>
                  <a:off x="7452320" y="47971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文字方塊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797152"/>
                  <a:ext cx="505267" cy="369332"/>
                </a:xfrm>
                <a:prstGeom prst="rect">
                  <a:avLst/>
                </a:prstGeom>
                <a:blipFill rotWithShape="1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文字方塊 231"/>
                <p:cNvSpPr txBox="1"/>
                <p:nvPr/>
              </p:nvSpPr>
              <p:spPr>
                <a:xfrm>
                  <a:off x="7440294" y="37957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文字方塊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294" y="3795752"/>
                  <a:ext cx="505267" cy="369332"/>
                </a:xfrm>
                <a:prstGeom prst="rect">
                  <a:avLst/>
                </a:prstGeom>
                <a:blipFill rotWithShape="1"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文字方塊 232"/>
                <p:cNvSpPr txBox="1"/>
                <p:nvPr/>
              </p:nvSpPr>
              <p:spPr>
                <a:xfrm>
                  <a:off x="7451109" y="443711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文字方塊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109" y="4437112"/>
                  <a:ext cx="505267" cy="369332"/>
                </a:xfrm>
                <a:prstGeom prst="rect">
                  <a:avLst/>
                </a:prstGeom>
                <a:blipFill rotWithShape="1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文字方塊 233"/>
                <p:cNvSpPr txBox="1"/>
                <p:nvPr/>
              </p:nvSpPr>
              <p:spPr>
                <a:xfrm>
                  <a:off x="7056978" y="327247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文字方塊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978" y="3272472"/>
                  <a:ext cx="505267" cy="369332"/>
                </a:xfrm>
                <a:prstGeom prst="rect">
                  <a:avLst/>
                </a:prstGeom>
                <a:blipFill rotWithShape="1"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字方塊 234"/>
                <p:cNvSpPr txBox="1"/>
                <p:nvPr/>
              </p:nvSpPr>
              <p:spPr>
                <a:xfrm>
                  <a:off x="7020272" y="38517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文字方塊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3851756"/>
                  <a:ext cx="505267" cy="369332"/>
                </a:xfrm>
                <a:prstGeom prst="rect">
                  <a:avLst/>
                </a:prstGeom>
                <a:blipFill rotWithShape="1"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字方塊 235"/>
                <p:cNvSpPr txBox="1"/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文字方塊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blipFill rotWithShape="1"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文字方塊 236"/>
                <p:cNvSpPr txBox="1"/>
                <p:nvPr/>
              </p:nvSpPr>
              <p:spPr>
                <a:xfrm>
                  <a:off x="7092280" y="493187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文字方塊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4931876"/>
                  <a:ext cx="505267" cy="369332"/>
                </a:xfrm>
                <a:prstGeom prst="rect">
                  <a:avLst/>
                </a:prstGeom>
                <a:blipFill rotWithShape="1">
                  <a:blip r:embed="rId7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文字方塊 237"/>
                <p:cNvSpPr txBox="1"/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134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文字方塊 2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blipFill rotWithShape="1">
                  <a:blip r:embed="rId7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群組 250"/>
          <p:cNvGrpSpPr/>
          <p:nvPr/>
        </p:nvGrpSpPr>
        <p:grpSpPr>
          <a:xfrm>
            <a:off x="1890718" y="3263282"/>
            <a:ext cx="4785478" cy="2439591"/>
            <a:chOff x="1890718" y="3263282"/>
            <a:chExt cx="4785478" cy="2439591"/>
          </a:xfrm>
        </p:grpSpPr>
        <p:sp>
          <p:nvSpPr>
            <p:cNvPr id="245" name="橢圓 244"/>
            <p:cNvSpPr/>
            <p:nvPr/>
          </p:nvSpPr>
          <p:spPr bwMode="auto">
            <a:xfrm>
              <a:off x="1890718" y="3636768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6" name="橢圓 245"/>
            <p:cNvSpPr/>
            <p:nvPr/>
          </p:nvSpPr>
          <p:spPr bwMode="auto">
            <a:xfrm>
              <a:off x="3186671" y="4863551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7" name="橢圓 246"/>
            <p:cNvSpPr/>
            <p:nvPr/>
          </p:nvSpPr>
          <p:spPr bwMode="auto">
            <a:xfrm>
              <a:off x="6255981" y="5291916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8" name="橢圓 247"/>
            <p:cNvSpPr/>
            <p:nvPr/>
          </p:nvSpPr>
          <p:spPr bwMode="auto">
            <a:xfrm>
              <a:off x="4010259" y="3263282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9" name="橢圓 248"/>
            <p:cNvSpPr/>
            <p:nvPr/>
          </p:nvSpPr>
          <p:spPr bwMode="auto">
            <a:xfrm>
              <a:off x="3979970" y="4490925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0" name="橢圓 249"/>
            <p:cNvSpPr/>
            <p:nvPr/>
          </p:nvSpPr>
          <p:spPr bwMode="auto">
            <a:xfrm>
              <a:off x="6283015" y="3927056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254" name="群組 253"/>
          <p:cNvGrpSpPr/>
          <p:nvPr/>
        </p:nvGrpSpPr>
        <p:grpSpPr>
          <a:xfrm>
            <a:off x="2411760" y="3356992"/>
            <a:ext cx="514638" cy="1593468"/>
            <a:chOff x="2411760" y="3356992"/>
            <a:chExt cx="514638" cy="1593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文字方塊 180"/>
                <p:cNvSpPr txBox="1"/>
                <p:nvPr/>
              </p:nvSpPr>
              <p:spPr>
                <a:xfrm>
                  <a:off x="2421131" y="400506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文字方塊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131" y="4005064"/>
                  <a:ext cx="505267" cy="369332"/>
                </a:xfrm>
                <a:prstGeom prst="rect">
                  <a:avLst/>
                </a:prstGeom>
                <a:blipFill rotWithShape="1">
                  <a:blip r:embed="rId7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文字方塊 251"/>
                <p:cNvSpPr txBox="1"/>
                <p:nvPr/>
              </p:nvSpPr>
              <p:spPr>
                <a:xfrm>
                  <a:off x="2411760" y="3356992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2" name="文字方塊 2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3356992"/>
                  <a:ext cx="377026" cy="369332"/>
                </a:xfrm>
                <a:prstGeom prst="rect">
                  <a:avLst/>
                </a:prstGeom>
                <a:blipFill rotWithShape="1">
                  <a:blip r:embed="rId7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文字方塊 252"/>
                <p:cNvSpPr txBox="1"/>
                <p:nvPr/>
              </p:nvSpPr>
              <p:spPr>
                <a:xfrm>
                  <a:off x="2466782" y="458112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文字方塊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782" y="4581128"/>
                  <a:ext cx="377026" cy="369332"/>
                </a:xfrm>
                <a:prstGeom prst="rect">
                  <a:avLst/>
                </a:prstGeom>
                <a:blipFill rotWithShape="1"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6183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7" grpId="0"/>
      <p:bldP spid="158" grpId="0"/>
      <p:bldP spid="159" grpId="0"/>
      <p:bldP spid="160" grpId="0"/>
      <p:bldP spid="161" grpId="0"/>
      <p:bldP spid="170" grpId="0"/>
      <p:bldP spid="171" grpId="0"/>
      <p:bldP spid="176" grpId="0"/>
      <p:bldP spid="17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</a:t>
                </a:r>
                <a:r>
                  <a:rPr lang="en-US" altLang="zh-TW" dirty="0"/>
                  <a:t>tree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Lemma: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if there exists an injective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0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→{1,2,…,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for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-shifted-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for any sufficiently large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blipFill rotWithShape="1">
                <a:blip r:embed="rId4"/>
                <a:stretch>
                  <a:fillRect l="-528" t="-2500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群組 155"/>
          <p:cNvGrpSpPr/>
          <p:nvPr/>
        </p:nvGrpSpPr>
        <p:grpSpPr>
          <a:xfrm>
            <a:off x="1259632" y="3250564"/>
            <a:ext cx="6852140" cy="2482692"/>
            <a:chOff x="1475656" y="3250564"/>
            <a:chExt cx="6852140" cy="2482692"/>
          </a:xfrm>
        </p:grpSpPr>
        <p:sp>
          <p:nvSpPr>
            <p:cNvPr id="2" name="橢圓 1"/>
            <p:cNvSpPr/>
            <p:nvPr/>
          </p:nvSpPr>
          <p:spPr bwMode="auto">
            <a:xfrm>
              <a:off x="8183780" y="44271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7439192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7439192" y="41547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7453628" y="4668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6596588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7453628" y="5248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6596588" y="374466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6596588" y="46119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6596588" y="416655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6596588" y="5087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5724128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橢圓 17"/>
            <p:cNvSpPr/>
            <p:nvPr/>
          </p:nvSpPr>
          <p:spPr bwMode="auto">
            <a:xfrm>
              <a:off x="5719976" y="412232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6596588" y="55892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橢圓 19"/>
            <p:cNvSpPr/>
            <p:nvPr/>
          </p:nvSpPr>
          <p:spPr bwMode="auto">
            <a:xfrm>
              <a:off x="5004048" y="43405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橢圓 20"/>
            <p:cNvSpPr/>
            <p:nvPr/>
          </p:nvSpPr>
          <p:spPr bwMode="auto">
            <a:xfrm>
              <a:off x="2766864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橢圓 21"/>
            <p:cNvSpPr/>
            <p:nvPr/>
          </p:nvSpPr>
          <p:spPr bwMode="auto">
            <a:xfrm>
              <a:off x="3484197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橢圓 22"/>
            <p:cNvSpPr/>
            <p:nvPr/>
          </p:nvSpPr>
          <p:spPr bwMode="auto">
            <a:xfrm>
              <a:off x="4299950" y="3545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" name="橢圓 23"/>
            <p:cNvSpPr/>
            <p:nvPr/>
          </p:nvSpPr>
          <p:spPr bwMode="auto">
            <a:xfrm>
              <a:off x="1475656" y="3250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橢圓 24"/>
            <p:cNvSpPr/>
            <p:nvPr/>
          </p:nvSpPr>
          <p:spPr bwMode="auto">
            <a:xfrm>
              <a:off x="3484197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3491880" y="3987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3484197" y="51808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4299950" y="4814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5004048" y="53732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5004048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5004048" y="3808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5004048" y="32757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5726832" y="506112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5724128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2137769" y="3941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2144539" y="4667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1475656" y="37971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1475656" y="42697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9" name="橢圓 38"/>
            <p:cNvSpPr/>
            <p:nvPr/>
          </p:nvSpPr>
          <p:spPr bwMode="auto">
            <a:xfrm>
              <a:off x="1487445" y="48373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1484040" y="539290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" name="橢圓 40"/>
            <p:cNvSpPr/>
            <p:nvPr/>
          </p:nvSpPr>
          <p:spPr bwMode="auto">
            <a:xfrm>
              <a:off x="2766864" y="42986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2" name="橢圓 41"/>
            <p:cNvSpPr/>
            <p:nvPr/>
          </p:nvSpPr>
          <p:spPr bwMode="auto">
            <a:xfrm>
              <a:off x="2766864" y="36531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43" name="直線接點 42"/>
            <p:cNvCxnSpPr>
              <a:stCxn id="24" idx="5"/>
              <a:endCxn id="35" idx="1"/>
            </p:cNvCxnSpPr>
            <p:nvPr/>
          </p:nvCxnSpPr>
          <p:spPr bwMode="auto">
            <a:xfrm>
              <a:off x="1598581" y="3373489"/>
              <a:ext cx="560279" cy="5887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接點 44"/>
            <p:cNvCxnSpPr>
              <a:stCxn id="37" idx="6"/>
              <a:endCxn id="35" idx="2"/>
            </p:cNvCxnSpPr>
            <p:nvPr/>
          </p:nvCxnSpPr>
          <p:spPr bwMode="auto">
            <a:xfrm>
              <a:off x="1619672" y="3869172"/>
              <a:ext cx="518097" cy="1440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接點 47"/>
            <p:cNvCxnSpPr>
              <a:stCxn id="38" idx="6"/>
              <a:endCxn id="35" idx="3"/>
            </p:cNvCxnSpPr>
            <p:nvPr/>
          </p:nvCxnSpPr>
          <p:spPr bwMode="auto">
            <a:xfrm flipV="1">
              <a:off x="1619672" y="4064105"/>
              <a:ext cx="539188" cy="2776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接點 50"/>
            <p:cNvCxnSpPr>
              <a:stCxn id="39" idx="6"/>
              <a:endCxn id="36" idx="2"/>
            </p:cNvCxnSpPr>
            <p:nvPr/>
          </p:nvCxnSpPr>
          <p:spPr bwMode="auto">
            <a:xfrm flipV="1">
              <a:off x="1631461" y="4739892"/>
              <a:ext cx="513078" cy="16944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接點 53"/>
            <p:cNvCxnSpPr>
              <a:stCxn id="40" idx="7"/>
              <a:endCxn id="36" idx="3"/>
            </p:cNvCxnSpPr>
            <p:nvPr/>
          </p:nvCxnSpPr>
          <p:spPr bwMode="auto">
            <a:xfrm flipV="1">
              <a:off x="1606965" y="4790809"/>
              <a:ext cx="558665" cy="6231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接點 56"/>
            <p:cNvCxnSpPr>
              <a:stCxn id="35" idx="6"/>
              <a:endCxn id="41" idx="1"/>
            </p:cNvCxnSpPr>
            <p:nvPr/>
          </p:nvCxnSpPr>
          <p:spPr bwMode="auto">
            <a:xfrm>
              <a:off x="2281785" y="4013188"/>
              <a:ext cx="506170" cy="30651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>
              <a:stCxn id="36" idx="6"/>
              <a:endCxn id="41" idx="3"/>
            </p:cNvCxnSpPr>
            <p:nvPr/>
          </p:nvCxnSpPr>
          <p:spPr bwMode="auto">
            <a:xfrm flipV="1">
              <a:off x="2288555" y="4421541"/>
              <a:ext cx="499400" cy="31835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線接點 62"/>
            <p:cNvCxnSpPr>
              <a:stCxn id="42" idx="7"/>
              <a:endCxn id="25" idx="2"/>
            </p:cNvCxnSpPr>
            <p:nvPr/>
          </p:nvCxnSpPr>
          <p:spPr bwMode="auto">
            <a:xfrm flipV="1">
              <a:off x="2889789" y="3392780"/>
              <a:ext cx="594408" cy="2814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線接點 65"/>
            <p:cNvCxnSpPr>
              <a:stCxn id="41" idx="6"/>
              <a:endCxn id="22" idx="1"/>
            </p:cNvCxnSpPr>
            <p:nvPr/>
          </p:nvCxnSpPr>
          <p:spPr bwMode="auto">
            <a:xfrm>
              <a:off x="2910880" y="4370624"/>
              <a:ext cx="594408" cy="24060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線接點 68"/>
            <p:cNvCxnSpPr>
              <a:stCxn id="21" idx="6"/>
              <a:endCxn id="22" idx="3"/>
            </p:cNvCxnSpPr>
            <p:nvPr/>
          </p:nvCxnSpPr>
          <p:spPr bwMode="auto">
            <a:xfrm flipV="1">
              <a:off x="2910880" y="4713061"/>
              <a:ext cx="594408" cy="2760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線接點 73"/>
            <p:cNvCxnSpPr>
              <a:stCxn id="25" idx="6"/>
              <a:endCxn id="23" idx="2"/>
            </p:cNvCxnSpPr>
            <p:nvPr/>
          </p:nvCxnSpPr>
          <p:spPr bwMode="auto">
            <a:xfrm>
              <a:off x="3628213" y="3392780"/>
              <a:ext cx="671737" cy="2244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線接點 76"/>
            <p:cNvCxnSpPr>
              <a:stCxn id="26" idx="6"/>
              <a:endCxn id="23" idx="3"/>
            </p:cNvCxnSpPr>
            <p:nvPr/>
          </p:nvCxnSpPr>
          <p:spPr bwMode="auto">
            <a:xfrm flipV="1">
              <a:off x="3635896" y="3668105"/>
              <a:ext cx="685145" cy="39146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接點 79"/>
            <p:cNvCxnSpPr>
              <a:stCxn id="22" idx="6"/>
              <a:endCxn id="23" idx="4"/>
            </p:cNvCxnSpPr>
            <p:nvPr/>
          </p:nvCxnSpPr>
          <p:spPr bwMode="auto">
            <a:xfrm flipV="1">
              <a:off x="3628213" y="3689196"/>
              <a:ext cx="743745" cy="97294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接點 82"/>
            <p:cNvCxnSpPr>
              <a:stCxn id="27" idx="6"/>
              <a:endCxn id="28" idx="2"/>
            </p:cNvCxnSpPr>
            <p:nvPr/>
          </p:nvCxnSpPr>
          <p:spPr bwMode="auto">
            <a:xfrm flipV="1">
              <a:off x="3628213" y="4886220"/>
              <a:ext cx="671737" cy="3666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接點 85"/>
            <p:cNvCxnSpPr>
              <a:stCxn id="23" idx="6"/>
              <a:endCxn id="31" idx="1"/>
            </p:cNvCxnSpPr>
            <p:nvPr/>
          </p:nvCxnSpPr>
          <p:spPr bwMode="auto">
            <a:xfrm>
              <a:off x="4443966" y="3617188"/>
              <a:ext cx="581173" cy="21211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線接點 89"/>
            <p:cNvCxnSpPr>
              <a:stCxn id="28" idx="7"/>
              <a:endCxn id="31" idx="3"/>
            </p:cNvCxnSpPr>
            <p:nvPr/>
          </p:nvCxnSpPr>
          <p:spPr bwMode="auto">
            <a:xfrm flipV="1">
              <a:off x="4422875" y="3931137"/>
              <a:ext cx="602264" cy="90416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線接點 94"/>
            <p:cNvCxnSpPr>
              <a:stCxn id="32" idx="5"/>
              <a:endCxn id="17" idx="2"/>
            </p:cNvCxnSpPr>
            <p:nvPr/>
          </p:nvCxnSpPr>
          <p:spPr bwMode="auto">
            <a:xfrm>
              <a:off x="5126973" y="3398661"/>
              <a:ext cx="597155" cy="29053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接點 97"/>
            <p:cNvCxnSpPr>
              <a:stCxn id="20" idx="6"/>
              <a:endCxn id="17" idx="4"/>
            </p:cNvCxnSpPr>
            <p:nvPr/>
          </p:nvCxnSpPr>
          <p:spPr bwMode="auto">
            <a:xfrm flipV="1">
              <a:off x="5148064" y="3761204"/>
              <a:ext cx="648072" cy="65132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接點 100"/>
            <p:cNvCxnSpPr>
              <a:stCxn id="31" idx="6"/>
              <a:endCxn id="17" idx="3"/>
            </p:cNvCxnSpPr>
            <p:nvPr/>
          </p:nvCxnSpPr>
          <p:spPr bwMode="auto">
            <a:xfrm flipV="1">
              <a:off x="5148064" y="3740113"/>
              <a:ext cx="597155" cy="14010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線接點 103"/>
            <p:cNvCxnSpPr>
              <a:stCxn id="29" idx="6"/>
              <a:endCxn id="33" idx="3"/>
            </p:cNvCxnSpPr>
            <p:nvPr/>
          </p:nvCxnSpPr>
          <p:spPr bwMode="auto">
            <a:xfrm flipV="1">
              <a:off x="5148064" y="5184053"/>
              <a:ext cx="599859" cy="26117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直線接點 106"/>
            <p:cNvCxnSpPr>
              <a:stCxn id="33" idx="6"/>
              <a:endCxn id="19" idx="1"/>
            </p:cNvCxnSpPr>
            <p:nvPr/>
          </p:nvCxnSpPr>
          <p:spPr bwMode="auto">
            <a:xfrm>
              <a:off x="5870848" y="5133136"/>
              <a:ext cx="746831" cy="477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直線接點 109"/>
            <p:cNvCxnSpPr>
              <a:stCxn id="19" idx="6"/>
              <a:endCxn id="12" idx="2"/>
            </p:cNvCxnSpPr>
            <p:nvPr/>
          </p:nvCxnSpPr>
          <p:spPr bwMode="auto">
            <a:xfrm flipV="1">
              <a:off x="6740604" y="5320892"/>
              <a:ext cx="713024" cy="34035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直線接點 113"/>
            <p:cNvCxnSpPr>
              <a:stCxn id="12" idx="7"/>
              <a:endCxn id="2" idx="3"/>
            </p:cNvCxnSpPr>
            <p:nvPr/>
          </p:nvCxnSpPr>
          <p:spPr bwMode="auto">
            <a:xfrm flipV="1">
              <a:off x="7576553" y="4550065"/>
              <a:ext cx="628318" cy="71991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線接點 116"/>
            <p:cNvCxnSpPr>
              <a:stCxn id="30" idx="7"/>
              <a:endCxn id="18" idx="3"/>
            </p:cNvCxnSpPr>
            <p:nvPr/>
          </p:nvCxnSpPr>
          <p:spPr bwMode="auto">
            <a:xfrm flipV="1">
              <a:off x="5126973" y="4245245"/>
              <a:ext cx="614094" cy="69295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線接點 120"/>
            <p:cNvCxnSpPr>
              <a:stCxn id="17" idx="6"/>
              <a:endCxn id="11" idx="2"/>
            </p:cNvCxnSpPr>
            <p:nvPr/>
          </p:nvCxnSpPr>
          <p:spPr bwMode="auto">
            <a:xfrm flipV="1">
              <a:off x="5868144" y="3392780"/>
              <a:ext cx="728444" cy="2964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直線接點 123"/>
            <p:cNvCxnSpPr>
              <a:stCxn id="18" idx="7"/>
              <a:endCxn id="11" idx="3"/>
            </p:cNvCxnSpPr>
            <p:nvPr/>
          </p:nvCxnSpPr>
          <p:spPr bwMode="auto">
            <a:xfrm flipV="1">
              <a:off x="5842901" y="3443697"/>
              <a:ext cx="774778" cy="69971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直線接點 126"/>
            <p:cNvCxnSpPr>
              <a:stCxn id="34" idx="7"/>
              <a:endCxn id="11" idx="4"/>
            </p:cNvCxnSpPr>
            <p:nvPr/>
          </p:nvCxnSpPr>
          <p:spPr bwMode="auto">
            <a:xfrm flipV="1">
              <a:off x="5847053" y="3464788"/>
              <a:ext cx="821543" cy="114643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直線接點 129"/>
            <p:cNvCxnSpPr>
              <a:stCxn id="11" idx="6"/>
              <a:endCxn id="8" idx="1"/>
            </p:cNvCxnSpPr>
            <p:nvPr/>
          </p:nvCxnSpPr>
          <p:spPr bwMode="auto">
            <a:xfrm>
              <a:off x="6740604" y="3392780"/>
              <a:ext cx="719679" cy="24549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直線接點 132"/>
            <p:cNvCxnSpPr>
              <a:stCxn id="8" idx="5"/>
              <a:endCxn id="2" idx="0"/>
            </p:cNvCxnSpPr>
            <p:nvPr/>
          </p:nvCxnSpPr>
          <p:spPr bwMode="auto">
            <a:xfrm>
              <a:off x="7562117" y="3740113"/>
              <a:ext cx="693671" cy="68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線接點 137"/>
            <p:cNvCxnSpPr>
              <a:stCxn id="9" idx="6"/>
              <a:endCxn id="2" idx="1"/>
            </p:cNvCxnSpPr>
            <p:nvPr/>
          </p:nvCxnSpPr>
          <p:spPr bwMode="auto">
            <a:xfrm>
              <a:off x="7583208" y="4226788"/>
              <a:ext cx="621663" cy="22144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直線接點 140"/>
            <p:cNvCxnSpPr>
              <a:stCxn id="10" idx="6"/>
              <a:endCxn id="2" idx="2"/>
            </p:cNvCxnSpPr>
            <p:nvPr/>
          </p:nvCxnSpPr>
          <p:spPr bwMode="auto">
            <a:xfrm flipV="1">
              <a:off x="7597644" y="4499148"/>
              <a:ext cx="586136" cy="2411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直線接點 143"/>
            <p:cNvCxnSpPr>
              <a:stCxn id="13" idx="6"/>
              <a:endCxn id="9" idx="1"/>
            </p:cNvCxnSpPr>
            <p:nvPr/>
          </p:nvCxnSpPr>
          <p:spPr bwMode="auto">
            <a:xfrm>
              <a:off x="6740604" y="3816676"/>
              <a:ext cx="719679" cy="359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直線接點 146"/>
            <p:cNvCxnSpPr>
              <a:stCxn id="15" idx="6"/>
              <a:endCxn id="10" idx="1"/>
            </p:cNvCxnSpPr>
            <p:nvPr/>
          </p:nvCxnSpPr>
          <p:spPr bwMode="auto">
            <a:xfrm>
              <a:off x="6740604" y="4238560"/>
              <a:ext cx="734115" cy="4508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直線接點 149"/>
            <p:cNvCxnSpPr>
              <a:stCxn id="14" idx="6"/>
              <a:endCxn id="10" idx="2"/>
            </p:cNvCxnSpPr>
            <p:nvPr/>
          </p:nvCxnSpPr>
          <p:spPr bwMode="auto">
            <a:xfrm>
              <a:off x="6740604" y="4683988"/>
              <a:ext cx="713024" cy="5633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直線接點 152"/>
            <p:cNvCxnSpPr>
              <a:stCxn id="16" idx="6"/>
              <a:endCxn id="10" idx="3"/>
            </p:cNvCxnSpPr>
            <p:nvPr/>
          </p:nvCxnSpPr>
          <p:spPr bwMode="auto">
            <a:xfrm flipV="1">
              <a:off x="6740604" y="4791241"/>
              <a:ext cx="734115" cy="36808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字方塊 156"/>
              <p:cNvSpPr txBox="1"/>
              <p:nvPr/>
            </p:nvSpPr>
            <p:spPr>
              <a:xfrm>
                <a:off x="1403648" y="327569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文字方塊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75692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/>
              <p:cNvSpPr txBox="1"/>
              <p:nvPr/>
            </p:nvSpPr>
            <p:spPr>
              <a:xfrm>
                <a:off x="1403648" y="364502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文字方塊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645024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字方塊 158"/>
              <p:cNvSpPr txBox="1"/>
              <p:nvPr/>
            </p:nvSpPr>
            <p:spPr>
              <a:xfrm>
                <a:off x="1386662" y="3995772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9" name="文字方塊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662" y="3995772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/>
              <p:cNvSpPr txBox="1"/>
              <p:nvPr/>
            </p:nvSpPr>
            <p:spPr>
              <a:xfrm>
                <a:off x="1403648" y="457183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文字方塊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571836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/>
              <p:cNvSpPr txBox="1"/>
              <p:nvPr/>
            </p:nvSpPr>
            <p:spPr>
              <a:xfrm>
                <a:off x="1403648" y="49411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1" name="文字方塊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41168"/>
                <a:ext cx="3770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/>
              <p:cNvSpPr txBox="1"/>
              <p:nvPr/>
            </p:nvSpPr>
            <p:spPr>
              <a:xfrm>
                <a:off x="2153227" y="386104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27" y="3861048"/>
                <a:ext cx="37702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/>
              <p:cNvSpPr txBox="1"/>
              <p:nvPr/>
            </p:nvSpPr>
            <p:spPr>
              <a:xfrm>
                <a:off x="2178750" y="449982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文字方塊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50" y="4499828"/>
                <a:ext cx="3770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/>
              <p:cNvSpPr txBox="1"/>
              <p:nvPr/>
            </p:nvSpPr>
            <p:spPr>
              <a:xfrm>
                <a:off x="2411760" y="399577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26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1" name="文字方塊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95772"/>
                <a:ext cx="50526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954614" y="2987660"/>
            <a:ext cx="7706066" cy="2682880"/>
            <a:chOff x="954614" y="2987660"/>
            <a:chExt cx="7706066" cy="2682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/>
                <p:cNvSpPr txBox="1"/>
                <p:nvPr/>
              </p:nvSpPr>
              <p:spPr>
                <a:xfrm>
                  <a:off x="954614" y="305572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文字方塊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14" y="3055728"/>
                  <a:ext cx="37702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字方塊 162"/>
                <p:cNvSpPr txBox="1"/>
                <p:nvPr/>
              </p:nvSpPr>
              <p:spPr>
                <a:xfrm>
                  <a:off x="954614" y="3635732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文字方塊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14" y="3635732"/>
                  <a:ext cx="37702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/>
                <p:cNvSpPr txBox="1"/>
                <p:nvPr/>
              </p:nvSpPr>
              <p:spPr>
                <a:xfrm>
                  <a:off x="971600" y="414908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文字方塊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149080"/>
                  <a:ext cx="37702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字方塊 164"/>
                <p:cNvSpPr txBox="1"/>
                <p:nvPr/>
              </p:nvSpPr>
              <p:spPr>
                <a:xfrm>
                  <a:off x="971600" y="465313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文字方塊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653136"/>
                  <a:ext cx="37702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/>
                <p:cNvSpPr txBox="1"/>
                <p:nvPr/>
              </p:nvSpPr>
              <p:spPr>
                <a:xfrm>
                  <a:off x="971600" y="521990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文字方塊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5219908"/>
                  <a:ext cx="377026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字方塊 173"/>
                <p:cNvSpPr txBox="1"/>
                <p:nvPr/>
              </p:nvSpPr>
              <p:spPr>
                <a:xfrm>
                  <a:off x="1818710" y="362644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文字方塊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710" y="3626440"/>
                  <a:ext cx="50526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文字方塊 174"/>
                <p:cNvSpPr txBox="1"/>
                <p:nvPr/>
              </p:nvSpPr>
              <p:spPr>
                <a:xfrm>
                  <a:off x="1763688" y="435581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文字方塊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355812"/>
                  <a:ext cx="505267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字方塊 176"/>
                <p:cNvSpPr txBox="1"/>
                <p:nvPr/>
              </p:nvSpPr>
              <p:spPr>
                <a:xfrm>
                  <a:off x="2728514" y="3213995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文字方塊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514" y="3213995"/>
                  <a:ext cx="37702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/>
                <p:cNvSpPr txBox="1"/>
                <p:nvPr/>
              </p:nvSpPr>
              <p:spPr>
                <a:xfrm>
                  <a:off x="2770589" y="419855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589" y="4198554"/>
                  <a:ext cx="50526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/>
                <p:cNvSpPr txBox="1"/>
                <p:nvPr/>
              </p:nvSpPr>
              <p:spPr>
                <a:xfrm>
                  <a:off x="2728514" y="480445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字方塊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514" y="4804454"/>
                  <a:ext cx="50526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字方塊 181"/>
                <p:cNvSpPr txBox="1"/>
                <p:nvPr/>
              </p:nvSpPr>
              <p:spPr>
                <a:xfrm>
                  <a:off x="3419872" y="363573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文字方塊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635732"/>
                  <a:ext cx="50526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文字方塊 182"/>
                <p:cNvSpPr txBox="1"/>
                <p:nvPr/>
              </p:nvSpPr>
              <p:spPr>
                <a:xfrm>
                  <a:off x="3495423" y="475599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文字方塊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423" y="4755996"/>
                  <a:ext cx="505267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字方塊 183"/>
                <p:cNvSpPr txBox="1"/>
                <p:nvPr/>
              </p:nvSpPr>
              <p:spPr>
                <a:xfrm>
                  <a:off x="3513327" y="316307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文字方塊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327" y="3163078"/>
                  <a:ext cx="505267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/>
                <p:cNvSpPr txBox="1"/>
                <p:nvPr/>
              </p:nvSpPr>
              <p:spPr>
                <a:xfrm>
                  <a:off x="3541398" y="42153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文字方塊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398" y="4215356"/>
                  <a:ext cx="505267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字方塊 186"/>
                <p:cNvSpPr txBox="1"/>
                <p:nvPr/>
              </p:nvSpPr>
              <p:spPr>
                <a:xfrm>
                  <a:off x="3130629" y="29969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文字方塊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2996952"/>
                  <a:ext cx="505267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文字方塊 187"/>
                <p:cNvSpPr txBox="1"/>
                <p:nvPr/>
              </p:nvSpPr>
              <p:spPr>
                <a:xfrm>
                  <a:off x="3130629" y="370774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文字方塊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3707740"/>
                  <a:ext cx="50526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/>
                <p:cNvSpPr txBox="1"/>
                <p:nvPr/>
              </p:nvSpPr>
              <p:spPr>
                <a:xfrm>
                  <a:off x="3106696" y="42385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96" y="4238560"/>
                  <a:ext cx="50526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/>
                <p:cNvSpPr txBox="1"/>
                <p:nvPr/>
              </p:nvSpPr>
              <p:spPr>
                <a:xfrm>
                  <a:off x="3130629" y="48691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文字方塊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629" y="4869160"/>
                  <a:ext cx="50526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/>
                <p:cNvSpPr txBox="1"/>
                <p:nvPr/>
              </p:nvSpPr>
              <p:spPr>
                <a:xfrm>
                  <a:off x="4202732" y="40677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文字方塊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732" y="4067780"/>
                  <a:ext cx="505267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字方塊 192"/>
                <p:cNvSpPr txBox="1"/>
                <p:nvPr/>
              </p:nvSpPr>
              <p:spPr>
                <a:xfrm>
                  <a:off x="4282757" y="34197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文字方塊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757" y="3419708"/>
                  <a:ext cx="505267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文字方塊 193"/>
                <p:cNvSpPr txBox="1"/>
                <p:nvPr/>
              </p:nvSpPr>
              <p:spPr>
                <a:xfrm>
                  <a:off x="3954217" y="3268327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文字方塊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217" y="3268327"/>
                  <a:ext cx="505267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文字方塊 194"/>
                <p:cNvSpPr txBox="1"/>
                <p:nvPr/>
              </p:nvSpPr>
              <p:spPr>
                <a:xfrm>
                  <a:off x="3923928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文字方塊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4499828"/>
                  <a:ext cx="505267" cy="369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文字方塊 196"/>
                <p:cNvSpPr txBox="1"/>
                <p:nvPr/>
              </p:nvSpPr>
              <p:spPr>
                <a:xfrm>
                  <a:off x="4990933" y="3213995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文字方塊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933" y="3213995"/>
                  <a:ext cx="505267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文字方塊 197"/>
                <p:cNvSpPr txBox="1"/>
                <p:nvPr/>
              </p:nvSpPr>
              <p:spPr>
                <a:xfrm>
                  <a:off x="4930829" y="392376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文字方塊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829" y="3923764"/>
                  <a:ext cx="505267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文字方塊 198"/>
                <p:cNvSpPr txBox="1"/>
                <p:nvPr/>
              </p:nvSpPr>
              <p:spPr>
                <a:xfrm>
                  <a:off x="5002837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837" y="4499828"/>
                  <a:ext cx="505267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文字方塊 199"/>
                <p:cNvSpPr txBox="1"/>
                <p:nvPr/>
              </p:nvSpPr>
              <p:spPr>
                <a:xfrm>
                  <a:off x="5002837" y="500388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837" y="5003884"/>
                  <a:ext cx="505267" cy="36933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/>
                <p:cNvSpPr txBox="1"/>
                <p:nvPr/>
              </p:nvSpPr>
              <p:spPr>
                <a:xfrm>
                  <a:off x="4932040" y="356372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563724"/>
                  <a:ext cx="505267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字方塊 201"/>
                <p:cNvSpPr txBox="1"/>
                <p:nvPr/>
              </p:nvSpPr>
              <p:spPr>
                <a:xfrm>
                  <a:off x="4572000" y="29876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文字方塊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987660"/>
                  <a:ext cx="505267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文字方塊 202"/>
                <p:cNvSpPr txBox="1"/>
                <p:nvPr/>
              </p:nvSpPr>
              <p:spPr>
                <a:xfrm>
                  <a:off x="4572000" y="407707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文字方塊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077072"/>
                  <a:ext cx="505267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文字方塊 203"/>
                <p:cNvSpPr txBox="1"/>
                <p:nvPr/>
              </p:nvSpPr>
              <p:spPr>
                <a:xfrm>
                  <a:off x="4572000" y="464384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20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文字方塊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643844"/>
                  <a:ext cx="505267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字方塊 204"/>
                <p:cNvSpPr txBox="1"/>
                <p:nvPr/>
              </p:nvSpPr>
              <p:spPr>
                <a:xfrm>
                  <a:off x="4572000" y="508518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文字方塊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085184"/>
                  <a:ext cx="505267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/>
                <p:cNvSpPr txBox="1"/>
                <p:nvPr/>
              </p:nvSpPr>
              <p:spPr>
                <a:xfrm>
                  <a:off x="4572000" y="35010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文字方塊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1008"/>
                  <a:ext cx="505267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/>
                <p:cNvSpPr txBox="1"/>
                <p:nvPr/>
              </p:nvSpPr>
              <p:spPr>
                <a:xfrm>
                  <a:off x="5724128" y="41490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文字方塊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149080"/>
                  <a:ext cx="505267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文字方塊 208"/>
                <p:cNvSpPr txBox="1"/>
                <p:nvPr/>
              </p:nvSpPr>
              <p:spPr>
                <a:xfrm>
                  <a:off x="5724128" y="364502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文字方塊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3645024"/>
                  <a:ext cx="505267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/>
                <p:cNvSpPr txBox="1"/>
                <p:nvPr/>
              </p:nvSpPr>
              <p:spPr>
                <a:xfrm>
                  <a:off x="5796136" y="507589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文字方塊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5075892"/>
                  <a:ext cx="505267" cy="36933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/>
                <p:cNvSpPr txBox="1"/>
                <p:nvPr/>
              </p:nvSpPr>
              <p:spPr>
                <a:xfrm>
                  <a:off x="5695902" y="32478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1" name="文字方塊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02" y="3247856"/>
                  <a:ext cx="505267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文字方塊 211"/>
                <p:cNvSpPr txBox="1"/>
                <p:nvPr/>
              </p:nvSpPr>
              <p:spPr>
                <a:xfrm>
                  <a:off x="5364088" y="429309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文字方塊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293096"/>
                  <a:ext cx="505267" cy="36933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/>
                <p:cNvSpPr txBox="1"/>
                <p:nvPr/>
              </p:nvSpPr>
              <p:spPr>
                <a:xfrm>
                  <a:off x="5364088" y="478786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文字方塊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4787860"/>
                  <a:ext cx="505267" cy="369332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/>
                <p:cNvSpPr txBox="1"/>
                <p:nvPr/>
              </p:nvSpPr>
              <p:spPr>
                <a:xfrm>
                  <a:off x="5374243" y="38517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文字方塊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243" y="3851756"/>
                  <a:ext cx="505267" cy="369332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文字方塊 214"/>
                <p:cNvSpPr txBox="1"/>
                <p:nvPr/>
              </p:nvSpPr>
              <p:spPr>
                <a:xfrm>
                  <a:off x="5327478" y="3304907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5" name="文字方塊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478" y="3304907"/>
                  <a:ext cx="505267" cy="369332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文字方塊 216"/>
                <p:cNvSpPr txBox="1"/>
                <p:nvPr/>
              </p:nvSpPr>
              <p:spPr>
                <a:xfrm>
                  <a:off x="6628458" y="370774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文字方塊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58" y="3707740"/>
                  <a:ext cx="505267" cy="369332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文字方塊 217"/>
                <p:cNvSpPr txBox="1"/>
                <p:nvPr/>
              </p:nvSpPr>
              <p:spPr>
                <a:xfrm>
                  <a:off x="6588224" y="4149080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文字方塊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149080"/>
                  <a:ext cx="505267" cy="36933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文字方塊 218"/>
                <p:cNvSpPr txBox="1"/>
                <p:nvPr/>
              </p:nvSpPr>
              <p:spPr>
                <a:xfrm>
                  <a:off x="6588224" y="449982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文字方塊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499828"/>
                  <a:ext cx="505267" cy="369332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文字方塊 219"/>
                <p:cNvSpPr txBox="1"/>
                <p:nvPr/>
              </p:nvSpPr>
              <p:spPr>
                <a:xfrm>
                  <a:off x="6588224" y="485986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文字方塊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4859868"/>
                  <a:ext cx="505267" cy="369332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文字方塊 220"/>
                <p:cNvSpPr txBox="1"/>
                <p:nvPr/>
              </p:nvSpPr>
              <p:spPr>
                <a:xfrm>
                  <a:off x="6659021" y="53012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文字方塊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21" y="5301208"/>
                  <a:ext cx="505267" cy="369332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文字方塊 221"/>
                <p:cNvSpPr txBox="1"/>
                <p:nvPr/>
              </p:nvSpPr>
              <p:spPr>
                <a:xfrm>
                  <a:off x="6659021" y="314096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文字方塊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21" y="3140968"/>
                  <a:ext cx="505267" cy="369332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文字方塊 222"/>
                <p:cNvSpPr txBox="1"/>
                <p:nvPr/>
              </p:nvSpPr>
              <p:spPr>
                <a:xfrm>
                  <a:off x="6226973" y="349171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文字方塊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3" y="3491716"/>
                  <a:ext cx="505267" cy="369332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文字方塊 223"/>
                <p:cNvSpPr txBox="1"/>
                <p:nvPr/>
              </p:nvSpPr>
              <p:spPr>
                <a:xfrm>
                  <a:off x="6228184" y="392376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文字方塊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923764"/>
                  <a:ext cx="505267" cy="369332"/>
                </a:xfrm>
                <a:prstGeom prst="rect">
                  <a:avLst/>
                </a:prstGeom>
                <a:blipFill rotWithShape="1"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文字方塊 224"/>
                <p:cNvSpPr txBox="1"/>
                <p:nvPr/>
              </p:nvSpPr>
              <p:spPr>
                <a:xfrm>
                  <a:off x="6228184" y="435581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文字方塊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4355812"/>
                  <a:ext cx="505267" cy="369332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字方塊 225"/>
                <p:cNvSpPr txBox="1"/>
                <p:nvPr/>
              </p:nvSpPr>
              <p:spPr>
                <a:xfrm>
                  <a:off x="6226973" y="47971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30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文字方塊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3" y="4797152"/>
                  <a:ext cx="505267" cy="369332"/>
                </a:xfrm>
                <a:prstGeom prst="rect">
                  <a:avLst/>
                </a:prstGeom>
                <a:blipFill rotWithShape="1"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文字方塊 226"/>
                <p:cNvSpPr txBox="1"/>
                <p:nvPr/>
              </p:nvSpPr>
              <p:spPr>
                <a:xfrm>
                  <a:off x="6228184" y="529191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文字方塊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5291916"/>
                  <a:ext cx="505267" cy="369332"/>
                </a:xfrm>
                <a:prstGeom prst="rect">
                  <a:avLst/>
                </a:prstGeom>
                <a:blipFill rotWithShape="1"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文字方塊 227"/>
                <p:cNvSpPr txBox="1"/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文字方塊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blipFill rotWithShape="1"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文字方塊 229"/>
                <p:cNvSpPr txBox="1"/>
                <p:nvPr/>
              </p:nvSpPr>
              <p:spPr>
                <a:xfrm>
                  <a:off x="7381832" y="4101363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0" name="文字方塊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832" y="4101363"/>
                  <a:ext cx="505267" cy="369332"/>
                </a:xfrm>
                <a:prstGeom prst="rect">
                  <a:avLst/>
                </a:prstGeom>
                <a:blipFill rotWithShape="1"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文字方塊 230"/>
                <p:cNvSpPr txBox="1"/>
                <p:nvPr/>
              </p:nvSpPr>
              <p:spPr>
                <a:xfrm>
                  <a:off x="7452320" y="47971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文字方塊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797152"/>
                  <a:ext cx="505267" cy="369332"/>
                </a:xfrm>
                <a:prstGeom prst="rect">
                  <a:avLst/>
                </a:prstGeom>
                <a:blipFill rotWithShape="1"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文字方塊 231"/>
                <p:cNvSpPr txBox="1"/>
                <p:nvPr/>
              </p:nvSpPr>
              <p:spPr>
                <a:xfrm>
                  <a:off x="7440294" y="379575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文字方塊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294" y="3795752"/>
                  <a:ext cx="505267" cy="369332"/>
                </a:xfrm>
                <a:prstGeom prst="rect">
                  <a:avLst/>
                </a:prstGeom>
                <a:blipFill rotWithShape="1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文字方塊 232"/>
                <p:cNvSpPr txBox="1"/>
                <p:nvPr/>
              </p:nvSpPr>
              <p:spPr>
                <a:xfrm>
                  <a:off x="7451109" y="443711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文字方塊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109" y="4437112"/>
                  <a:ext cx="505267" cy="369332"/>
                </a:xfrm>
                <a:prstGeom prst="rect">
                  <a:avLst/>
                </a:prstGeom>
                <a:blipFill rotWithShape="1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文字方塊 233"/>
                <p:cNvSpPr txBox="1"/>
                <p:nvPr/>
              </p:nvSpPr>
              <p:spPr>
                <a:xfrm>
                  <a:off x="7056978" y="327247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文字方塊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978" y="3272472"/>
                  <a:ext cx="505267" cy="369332"/>
                </a:xfrm>
                <a:prstGeom prst="rect">
                  <a:avLst/>
                </a:prstGeom>
                <a:blipFill rotWithShape="1"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字方塊 234"/>
                <p:cNvSpPr txBox="1"/>
                <p:nvPr/>
              </p:nvSpPr>
              <p:spPr>
                <a:xfrm>
                  <a:off x="7020272" y="385175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60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文字方塊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3851756"/>
                  <a:ext cx="505267" cy="369332"/>
                </a:xfrm>
                <a:prstGeom prst="rect">
                  <a:avLst/>
                </a:prstGeom>
                <a:blipFill rotWithShape="1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字方塊 235"/>
                <p:cNvSpPr txBox="1"/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文字方塊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blipFill rotWithShape="1"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文字方塊 236"/>
                <p:cNvSpPr txBox="1"/>
                <p:nvPr/>
              </p:nvSpPr>
              <p:spPr>
                <a:xfrm>
                  <a:off x="7092280" y="493187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文字方塊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4931876"/>
                  <a:ext cx="505267" cy="369332"/>
                </a:xfrm>
                <a:prstGeom prst="rect">
                  <a:avLst/>
                </a:prstGeom>
                <a:blipFill rotWithShape="1"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文字方塊 237"/>
                <p:cNvSpPr txBox="1"/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138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文字方塊 2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blipFill rotWithShape="1"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1819730" y="2966847"/>
            <a:ext cx="4861398" cy="1942485"/>
            <a:chOff x="1819730" y="2966847"/>
            <a:chExt cx="4861398" cy="1942485"/>
          </a:xfrm>
        </p:grpSpPr>
        <p:sp>
          <p:nvSpPr>
            <p:cNvPr id="239" name="橢圓 238"/>
            <p:cNvSpPr/>
            <p:nvPr/>
          </p:nvSpPr>
          <p:spPr bwMode="auto">
            <a:xfrm>
              <a:off x="1819730" y="4337509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0" name="橢圓 239"/>
            <p:cNvSpPr/>
            <p:nvPr/>
          </p:nvSpPr>
          <p:spPr bwMode="auto">
            <a:xfrm>
              <a:off x="4653940" y="4078325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1" name="橢圓 240"/>
            <p:cNvSpPr/>
            <p:nvPr/>
          </p:nvSpPr>
          <p:spPr bwMode="auto">
            <a:xfrm>
              <a:off x="3162738" y="2966847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2" name="橢圓 241"/>
            <p:cNvSpPr/>
            <p:nvPr/>
          </p:nvSpPr>
          <p:spPr bwMode="auto">
            <a:xfrm>
              <a:off x="5420130" y="4298796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3" name="橢圓 242"/>
            <p:cNvSpPr/>
            <p:nvPr/>
          </p:nvSpPr>
          <p:spPr bwMode="auto">
            <a:xfrm>
              <a:off x="4000690" y="4498375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5" name="橢圓 244"/>
            <p:cNvSpPr/>
            <p:nvPr/>
          </p:nvSpPr>
          <p:spPr bwMode="auto">
            <a:xfrm>
              <a:off x="6287947" y="4346138"/>
              <a:ext cx="393181" cy="410957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文字方塊 245"/>
              <p:cNvSpPr txBox="1"/>
              <p:nvPr/>
            </p:nvSpPr>
            <p:spPr>
              <a:xfrm>
                <a:off x="2394774" y="333840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6" name="文字方塊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74" y="3338408"/>
                <a:ext cx="377026" cy="369332"/>
              </a:xfrm>
              <a:prstGeom prst="rect">
                <a:avLst/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文字方塊 246"/>
              <p:cNvSpPr txBox="1"/>
              <p:nvPr/>
            </p:nvSpPr>
            <p:spPr>
              <a:xfrm>
                <a:off x="2410549" y="463455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7" name="文字方塊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549" y="4634552"/>
                <a:ext cx="505267" cy="369332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029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</a:t>
                </a:r>
                <a:r>
                  <a:rPr lang="en-US" altLang="zh-TW" dirty="0"/>
                  <a:t>tree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836712"/>
                <a:ext cx="808389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Lemma: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if there exists an injective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0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→{1,2,…,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for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≠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-shifted-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for any sufficiently large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486525"/>
                <a:ext cx="8083897" cy="1222579"/>
              </a:xfrm>
              <a:prstGeom prst="rect">
                <a:avLst/>
              </a:prstGeom>
              <a:blipFill rotWithShape="1">
                <a:blip r:embed="rId4"/>
                <a:stretch>
                  <a:fillRect l="-528" t="-2500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群組 155"/>
          <p:cNvGrpSpPr/>
          <p:nvPr/>
        </p:nvGrpSpPr>
        <p:grpSpPr>
          <a:xfrm>
            <a:off x="1259632" y="3250564"/>
            <a:ext cx="6852140" cy="2482692"/>
            <a:chOff x="1475656" y="3250564"/>
            <a:chExt cx="6852140" cy="2482692"/>
          </a:xfrm>
        </p:grpSpPr>
        <p:sp>
          <p:nvSpPr>
            <p:cNvPr id="2" name="橢圓 1"/>
            <p:cNvSpPr/>
            <p:nvPr/>
          </p:nvSpPr>
          <p:spPr bwMode="auto">
            <a:xfrm>
              <a:off x="8183780" y="44271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7439192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7439192" y="41547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7453628" y="4668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6596588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7453628" y="5248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6596588" y="374466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橢圓 13"/>
            <p:cNvSpPr/>
            <p:nvPr/>
          </p:nvSpPr>
          <p:spPr bwMode="auto">
            <a:xfrm>
              <a:off x="6596588" y="46119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6596588" y="416655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6596588" y="50873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5724128" y="36171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橢圓 17"/>
            <p:cNvSpPr/>
            <p:nvPr/>
          </p:nvSpPr>
          <p:spPr bwMode="auto">
            <a:xfrm>
              <a:off x="5719976" y="412232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6596588" y="558924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0" name="橢圓 19"/>
            <p:cNvSpPr/>
            <p:nvPr/>
          </p:nvSpPr>
          <p:spPr bwMode="auto">
            <a:xfrm>
              <a:off x="5004048" y="43405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橢圓 20"/>
            <p:cNvSpPr/>
            <p:nvPr/>
          </p:nvSpPr>
          <p:spPr bwMode="auto">
            <a:xfrm>
              <a:off x="2766864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2" name="橢圓 21"/>
            <p:cNvSpPr/>
            <p:nvPr/>
          </p:nvSpPr>
          <p:spPr bwMode="auto">
            <a:xfrm>
              <a:off x="3484197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橢圓 22"/>
            <p:cNvSpPr/>
            <p:nvPr/>
          </p:nvSpPr>
          <p:spPr bwMode="auto">
            <a:xfrm>
              <a:off x="4299950" y="3545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" name="橢圓 23"/>
            <p:cNvSpPr/>
            <p:nvPr/>
          </p:nvSpPr>
          <p:spPr bwMode="auto">
            <a:xfrm>
              <a:off x="1475656" y="3250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" name="橢圓 24"/>
            <p:cNvSpPr/>
            <p:nvPr/>
          </p:nvSpPr>
          <p:spPr bwMode="auto">
            <a:xfrm>
              <a:off x="3484197" y="33207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3491880" y="39875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3484197" y="518088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4299950" y="4814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9" name="橢圓 28"/>
            <p:cNvSpPr/>
            <p:nvPr/>
          </p:nvSpPr>
          <p:spPr bwMode="auto">
            <a:xfrm>
              <a:off x="5004048" y="53732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0" name="橢圓 29"/>
            <p:cNvSpPr/>
            <p:nvPr/>
          </p:nvSpPr>
          <p:spPr bwMode="auto">
            <a:xfrm>
              <a:off x="5004048" y="49171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橢圓 30"/>
            <p:cNvSpPr/>
            <p:nvPr/>
          </p:nvSpPr>
          <p:spPr bwMode="auto">
            <a:xfrm>
              <a:off x="5004048" y="38082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5004048" y="32757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5726832" y="506112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5724128" y="459013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2137769" y="394118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2144539" y="466788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1475656" y="379716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1475656" y="42697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9" name="橢圓 38"/>
            <p:cNvSpPr/>
            <p:nvPr/>
          </p:nvSpPr>
          <p:spPr bwMode="auto">
            <a:xfrm>
              <a:off x="1487445" y="4837324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1484040" y="5392900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1" name="橢圓 40"/>
            <p:cNvSpPr/>
            <p:nvPr/>
          </p:nvSpPr>
          <p:spPr bwMode="auto">
            <a:xfrm>
              <a:off x="2766864" y="42986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2" name="橢圓 41"/>
            <p:cNvSpPr/>
            <p:nvPr/>
          </p:nvSpPr>
          <p:spPr bwMode="auto">
            <a:xfrm>
              <a:off x="2766864" y="3653148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43" name="直線接點 42"/>
            <p:cNvCxnSpPr>
              <a:stCxn id="24" idx="5"/>
              <a:endCxn id="35" idx="1"/>
            </p:cNvCxnSpPr>
            <p:nvPr/>
          </p:nvCxnSpPr>
          <p:spPr bwMode="auto">
            <a:xfrm>
              <a:off x="1598581" y="3373489"/>
              <a:ext cx="560279" cy="5887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接點 44"/>
            <p:cNvCxnSpPr>
              <a:stCxn id="37" idx="6"/>
              <a:endCxn id="35" idx="2"/>
            </p:cNvCxnSpPr>
            <p:nvPr/>
          </p:nvCxnSpPr>
          <p:spPr bwMode="auto">
            <a:xfrm>
              <a:off x="1619672" y="3869172"/>
              <a:ext cx="518097" cy="1440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接點 47"/>
            <p:cNvCxnSpPr>
              <a:stCxn id="38" idx="6"/>
              <a:endCxn id="35" idx="3"/>
            </p:cNvCxnSpPr>
            <p:nvPr/>
          </p:nvCxnSpPr>
          <p:spPr bwMode="auto">
            <a:xfrm flipV="1">
              <a:off x="1619672" y="4064105"/>
              <a:ext cx="539188" cy="2776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接點 50"/>
            <p:cNvCxnSpPr>
              <a:stCxn id="39" idx="6"/>
              <a:endCxn id="36" idx="2"/>
            </p:cNvCxnSpPr>
            <p:nvPr/>
          </p:nvCxnSpPr>
          <p:spPr bwMode="auto">
            <a:xfrm flipV="1">
              <a:off x="1631461" y="4739892"/>
              <a:ext cx="513078" cy="16944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接點 53"/>
            <p:cNvCxnSpPr>
              <a:stCxn id="40" idx="7"/>
              <a:endCxn id="36" idx="3"/>
            </p:cNvCxnSpPr>
            <p:nvPr/>
          </p:nvCxnSpPr>
          <p:spPr bwMode="auto">
            <a:xfrm flipV="1">
              <a:off x="1606965" y="4790809"/>
              <a:ext cx="558665" cy="62318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接點 56"/>
            <p:cNvCxnSpPr>
              <a:stCxn id="35" idx="6"/>
              <a:endCxn id="41" idx="1"/>
            </p:cNvCxnSpPr>
            <p:nvPr/>
          </p:nvCxnSpPr>
          <p:spPr bwMode="auto">
            <a:xfrm>
              <a:off x="2281785" y="4013188"/>
              <a:ext cx="506170" cy="30651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>
              <a:stCxn id="36" idx="6"/>
              <a:endCxn id="41" idx="3"/>
            </p:cNvCxnSpPr>
            <p:nvPr/>
          </p:nvCxnSpPr>
          <p:spPr bwMode="auto">
            <a:xfrm flipV="1">
              <a:off x="2288555" y="4421541"/>
              <a:ext cx="499400" cy="31835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線接點 62"/>
            <p:cNvCxnSpPr>
              <a:stCxn id="42" idx="7"/>
              <a:endCxn id="25" idx="2"/>
            </p:cNvCxnSpPr>
            <p:nvPr/>
          </p:nvCxnSpPr>
          <p:spPr bwMode="auto">
            <a:xfrm flipV="1">
              <a:off x="2889789" y="3392780"/>
              <a:ext cx="594408" cy="2814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線接點 65"/>
            <p:cNvCxnSpPr>
              <a:stCxn id="41" idx="6"/>
              <a:endCxn id="22" idx="1"/>
            </p:cNvCxnSpPr>
            <p:nvPr/>
          </p:nvCxnSpPr>
          <p:spPr bwMode="auto">
            <a:xfrm>
              <a:off x="2910880" y="4370624"/>
              <a:ext cx="594408" cy="24060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線接點 68"/>
            <p:cNvCxnSpPr>
              <a:stCxn id="21" idx="6"/>
              <a:endCxn id="22" idx="3"/>
            </p:cNvCxnSpPr>
            <p:nvPr/>
          </p:nvCxnSpPr>
          <p:spPr bwMode="auto">
            <a:xfrm flipV="1">
              <a:off x="2910880" y="4713061"/>
              <a:ext cx="594408" cy="27605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線接點 73"/>
            <p:cNvCxnSpPr>
              <a:stCxn id="25" idx="6"/>
              <a:endCxn id="23" idx="2"/>
            </p:cNvCxnSpPr>
            <p:nvPr/>
          </p:nvCxnSpPr>
          <p:spPr bwMode="auto">
            <a:xfrm>
              <a:off x="3628213" y="3392780"/>
              <a:ext cx="671737" cy="2244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直線接點 76"/>
            <p:cNvCxnSpPr>
              <a:stCxn id="26" idx="6"/>
              <a:endCxn id="23" idx="3"/>
            </p:cNvCxnSpPr>
            <p:nvPr/>
          </p:nvCxnSpPr>
          <p:spPr bwMode="auto">
            <a:xfrm flipV="1">
              <a:off x="3635896" y="3668105"/>
              <a:ext cx="685145" cy="39146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接點 79"/>
            <p:cNvCxnSpPr>
              <a:stCxn id="22" idx="6"/>
              <a:endCxn id="23" idx="4"/>
            </p:cNvCxnSpPr>
            <p:nvPr/>
          </p:nvCxnSpPr>
          <p:spPr bwMode="auto">
            <a:xfrm flipV="1">
              <a:off x="3628213" y="3689196"/>
              <a:ext cx="743745" cy="97294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接點 82"/>
            <p:cNvCxnSpPr>
              <a:stCxn id="27" idx="6"/>
              <a:endCxn id="28" idx="2"/>
            </p:cNvCxnSpPr>
            <p:nvPr/>
          </p:nvCxnSpPr>
          <p:spPr bwMode="auto">
            <a:xfrm flipV="1">
              <a:off x="3628213" y="4886220"/>
              <a:ext cx="671737" cy="3666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線接點 85"/>
            <p:cNvCxnSpPr>
              <a:stCxn id="23" idx="6"/>
              <a:endCxn id="31" idx="1"/>
            </p:cNvCxnSpPr>
            <p:nvPr/>
          </p:nvCxnSpPr>
          <p:spPr bwMode="auto">
            <a:xfrm>
              <a:off x="4443966" y="3617188"/>
              <a:ext cx="581173" cy="21211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線接點 89"/>
            <p:cNvCxnSpPr>
              <a:stCxn id="28" idx="7"/>
              <a:endCxn id="31" idx="3"/>
            </p:cNvCxnSpPr>
            <p:nvPr/>
          </p:nvCxnSpPr>
          <p:spPr bwMode="auto">
            <a:xfrm flipV="1">
              <a:off x="4422875" y="3931137"/>
              <a:ext cx="602264" cy="90416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線接點 94"/>
            <p:cNvCxnSpPr>
              <a:stCxn id="32" idx="5"/>
              <a:endCxn id="17" idx="2"/>
            </p:cNvCxnSpPr>
            <p:nvPr/>
          </p:nvCxnSpPr>
          <p:spPr bwMode="auto">
            <a:xfrm>
              <a:off x="5126973" y="3398661"/>
              <a:ext cx="597155" cy="29053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接點 97"/>
            <p:cNvCxnSpPr>
              <a:stCxn id="20" idx="6"/>
              <a:endCxn id="17" idx="4"/>
            </p:cNvCxnSpPr>
            <p:nvPr/>
          </p:nvCxnSpPr>
          <p:spPr bwMode="auto">
            <a:xfrm flipV="1">
              <a:off x="5148064" y="3761204"/>
              <a:ext cx="648072" cy="65132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接點 100"/>
            <p:cNvCxnSpPr>
              <a:stCxn id="31" idx="6"/>
              <a:endCxn id="17" idx="3"/>
            </p:cNvCxnSpPr>
            <p:nvPr/>
          </p:nvCxnSpPr>
          <p:spPr bwMode="auto">
            <a:xfrm flipV="1">
              <a:off x="5148064" y="3740113"/>
              <a:ext cx="597155" cy="14010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線接點 103"/>
            <p:cNvCxnSpPr>
              <a:stCxn id="29" idx="6"/>
              <a:endCxn id="33" idx="3"/>
            </p:cNvCxnSpPr>
            <p:nvPr/>
          </p:nvCxnSpPr>
          <p:spPr bwMode="auto">
            <a:xfrm flipV="1">
              <a:off x="5148064" y="5184053"/>
              <a:ext cx="599859" cy="26117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直線接點 106"/>
            <p:cNvCxnSpPr>
              <a:stCxn id="33" idx="6"/>
              <a:endCxn id="19" idx="1"/>
            </p:cNvCxnSpPr>
            <p:nvPr/>
          </p:nvCxnSpPr>
          <p:spPr bwMode="auto">
            <a:xfrm>
              <a:off x="5870848" y="5133136"/>
              <a:ext cx="746831" cy="477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直線接點 109"/>
            <p:cNvCxnSpPr>
              <a:stCxn id="19" idx="6"/>
              <a:endCxn id="12" idx="2"/>
            </p:cNvCxnSpPr>
            <p:nvPr/>
          </p:nvCxnSpPr>
          <p:spPr bwMode="auto">
            <a:xfrm flipV="1">
              <a:off x="6740604" y="5320892"/>
              <a:ext cx="713024" cy="34035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直線接點 113"/>
            <p:cNvCxnSpPr>
              <a:stCxn id="12" idx="7"/>
              <a:endCxn id="2" idx="3"/>
            </p:cNvCxnSpPr>
            <p:nvPr/>
          </p:nvCxnSpPr>
          <p:spPr bwMode="auto">
            <a:xfrm flipV="1">
              <a:off x="7576553" y="4550065"/>
              <a:ext cx="628318" cy="71991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線接點 116"/>
            <p:cNvCxnSpPr>
              <a:stCxn id="30" idx="7"/>
              <a:endCxn id="18" idx="3"/>
            </p:cNvCxnSpPr>
            <p:nvPr/>
          </p:nvCxnSpPr>
          <p:spPr bwMode="auto">
            <a:xfrm flipV="1">
              <a:off x="5126973" y="4245245"/>
              <a:ext cx="614094" cy="69295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線接點 120"/>
            <p:cNvCxnSpPr>
              <a:stCxn id="17" idx="6"/>
              <a:endCxn id="11" idx="2"/>
            </p:cNvCxnSpPr>
            <p:nvPr/>
          </p:nvCxnSpPr>
          <p:spPr bwMode="auto">
            <a:xfrm flipV="1">
              <a:off x="5868144" y="3392780"/>
              <a:ext cx="728444" cy="2964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直線接點 123"/>
            <p:cNvCxnSpPr>
              <a:stCxn id="18" idx="7"/>
              <a:endCxn id="11" idx="3"/>
            </p:cNvCxnSpPr>
            <p:nvPr/>
          </p:nvCxnSpPr>
          <p:spPr bwMode="auto">
            <a:xfrm flipV="1">
              <a:off x="5842901" y="3443697"/>
              <a:ext cx="774778" cy="69971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直線接點 126"/>
            <p:cNvCxnSpPr>
              <a:stCxn id="34" idx="7"/>
              <a:endCxn id="11" idx="4"/>
            </p:cNvCxnSpPr>
            <p:nvPr/>
          </p:nvCxnSpPr>
          <p:spPr bwMode="auto">
            <a:xfrm flipV="1">
              <a:off x="5847053" y="3464788"/>
              <a:ext cx="821543" cy="114643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直線接點 129"/>
            <p:cNvCxnSpPr>
              <a:stCxn id="11" idx="6"/>
              <a:endCxn id="8" idx="1"/>
            </p:cNvCxnSpPr>
            <p:nvPr/>
          </p:nvCxnSpPr>
          <p:spPr bwMode="auto">
            <a:xfrm>
              <a:off x="6740604" y="3392780"/>
              <a:ext cx="719679" cy="24549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直線接點 132"/>
            <p:cNvCxnSpPr>
              <a:stCxn id="8" idx="5"/>
              <a:endCxn id="2" idx="0"/>
            </p:cNvCxnSpPr>
            <p:nvPr/>
          </p:nvCxnSpPr>
          <p:spPr bwMode="auto">
            <a:xfrm>
              <a:off x="7562117" y="3740113"/>
              <a:ext cx="693671" cy="68702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線接點 137"/>
            <p:cNvCxnSpPr>
              <a:stCxn id="9" idx="6"/>
              <a:endCxn id="2" idx="1"/>
            </p:cNvCxnSpPr>
            <p:nvPr/>
          </p:nvCxnSpPr>
          <p:spPr bwMode="auto">
            <a:xfrm>
              <a:off x="7583208" y="4226788"/>
              <a:ext cx="621663" cy="22144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直線接點 140"/>
            <p:cNvCxnSpPr>
              <a:stCxn id="10" idx="6"/>
              <a:endCxn id="2" idx="2"/>
            </p:cNvCxnSpPr>
            <p:nvPr/>
          </p:nvCxnSpPr>
          <p:spPr bwMode="auto">
            <a:xfrm flipV="1">
              <a:off x="7597644" y="4499148"/>
              <a:ext cx="586136" cy="24117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直線接點 143"/>
            <p:cNvCxnSpPr>
              <a:stCxn id="13" idx="6"/>
              <a:endCxn id="9" idx="1"/>
            </p:cNvCxnSpPr>
            <p:nvPr/>
          </p:nvCxnSpPr>
          <p:spPr bwMode="auto">
            <a:xfrm>
              <a:off x="6740604" y="3816676"/>
              <a:ext cx="719679" cy="35919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直線接點 146"/>
            <p:cNvCxnSpPr>
              <a:stCxn id="15" idx="6"/>
              <a:endCxn id="10" idx="1"/>
            </p:cNvCxnSpPr>
            <p:nvPr/>
          </p:nvCxnSpPr>
          <p:spPr bwMode="auto">
            <a:xfrm>
              <a:off x="6740604" y="4238560"/>
              <a:ext cx="734115" cy="4508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直線接點 149"/>
            <p:cNvCxnSpPr>
              <a:stCxn id="14" idx="6"/>
              <a:endCxn id="10" idx="2"/>
            </p:cNvCxnSpPr>
            <p:nvPr/>
          </p:nvCxnSpPr>
          <p:spPr bwMode="auto">
            <a:xfrm>
              <a:off x="6740604" y="4683988"/>
              <a:ext cx="713024" cy="5633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直線接點 152"/>
            <p:cNvCxnSpPr>
              <a:stCxn id="16" idx="6"/>
              <a:endCxn id="10" idx="3"/>
            </p:cNvCxnSpPr>
            <p:nvPr/>
          </p:nvCxnSpPr>
          <p:spPr bwMode="auto">
            <a:xfrm flipV="1">
              <a:off x="6740604" y="4791241"/>
              <a:ext cx="734115" cy="36808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字方塊 156"/>
              <p:cNvSpPr txBox="1"/>
              <p:nvPr/>
            </p:nvSpPr>
            <p:spPr>
              <a:xfrm>
                <a:off x="1331640" y="327569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文字方塊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275692"/>
                <a:ext cx="63350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/>
              <p:cNvSpPr txBox="1"/>
              <p:nvPr/>
            </p:nvSpPr>
            <p:spPr>
              <a:xfrm>
                <a:off x="1331640" y="364502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文字方塊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45024"/>
                <a:ext cx="63350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字方塊 158"/>
              <p:cNvSpPr txBox="1"/>
              <p:nvPr/>
            </p:nvSpPr>
            <p:spPr>
              <a:xfrm>
                <a:off x="1331640" y="399577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103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9" name="文字方塊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95772"/>
                <a:ext cx="63350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/>
              <p:cNvSpPr txBox="1"/>
              <p:nvPr/>
            </p:nvSpPr>
            <p:spPr>
              <a:xfrm>
                <a:off x="1331640" y="4571836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104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0" name="文字方塊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71836"/>
                <a:ext cx="63350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/>
              <p:cNvSpPr txBox="1"/>
              <p:nvPr/>
            </p:nvSpPr>
            <p:spPr>
              <a:xfrm>
                <a:off x="1331640" y="4941168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105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1" name="文字方塊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941168"/>
                <a:ext cx="63350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/>
              <p:cNvSpPr txBox="1"/>
              <p:nvPr/>
            </p:nvSpPr>
            <p:spPr>
              <a:xfrm>
                <a:off x="1994277" y="399577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106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文字方塊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77" y="3995772"/>
                <a:ext cx="63350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/>
              <p:cNvSpPr txBox="1"/>
              <p:nvPr/>
            </p:nvSpPr>
            <p:spPr>
              <a:xfrm>
                <a:off x="2051720" y="443711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107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文字方塊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37112"/>
                <a:ext cx="6335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/>
              <p:cNvSpPr txBox="1"/>
              <p:nvPr/>
            </p:nvSpPr>
            <p:spPr>
              <a:xfrm>
                <a:off x="2411760" y="399577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323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1" name="文字方塊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95772"/>
                <a:ext cx="6335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55576" y="2987660"/>
            <a:ext cx="7905104" cy="2682880"/>
            <a:chOff x="755576" y="2987660"/>
            <a:chExt cx="7905104" cy="2682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/>
                <p:cNvSpPr txBox="1"/>
                <p:nvPr/>
              </p:nvSpPr>
              <p:spPr>
                <a:xfrm>
                  <a:off x="755576" y="313167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文字方塊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3131676"/>
                  <a:ext cx="63350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字方塊 162"/>
                <p:cNvSpPr txBox="1"/>
                <p:nvPr/>
              </p:nvSpPr>
              <p:spPr>
                <a:xfrm>
                  <a:off x="755576" y="363573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文字方塊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3635732"/>
                  <a:ext cx="63350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/>
                <p:cNvSpPr txBox="1"/>
                <p:nvPr/>
              </p:nvSpPr>
              <p:spPr>
                <a:xfrm>
                  <a:off x="755576" y="414908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文字方塊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149080"/>
                  <a:ext cx="63350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字方塊 164"/>
                <p:cNvSpPr txBox="1"/>
                <p:nvPr/>
              </p:nvSpPr>
              <p:spPr>
                <a:xfrm>
                  <a:off x="755576" y="465313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文字方塊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4653136"/>
                  <a:ext cx="63350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字方塊 165"/>
                <p:cNvSpPr txBox="1"/>
                <p:nvPr/>
              </p:nvSpPr>
              <p:spPr>
                <a:xfrm>
                  <a:off x="755576" y="521990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文字方塊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5219908"/>
                  <a:ext cx="633507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字方塊 173"/>
                <p:cNvSpPr txBox="1"/>
                <p:nvPr/>
              </p:nvSpPr>
              <p:spPr>
                <a:xfrm>
                  <a:off x="1763688" y="362644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412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文字方塊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626440"/>
                  <a:ext cx="633507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文字方塊 174"/>
                <p:cNvSpPr txBox="1"/>
                <p:nvPr/>
              </p:nvSpPr>
              <p:spPr>
                <a:xfrm>
                  <a:off x="1691680" y="435581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416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文字方塊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4355812"/>
                  <a:ext cx="633507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字方塊 176"/>
                <p:cNvSpPr txBox="1"/>
                <p:nvPr/>
              </p:nvSpPr>
              <p:spPr>
                <a:xfrm>
                  <a:off x="2627784" y="327569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文字方塊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275692"/>
                  <a:ext cx="633507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/>
                <p:cNvSpPr txBox="1"/>
                <p:nvPr/>
              </p:nvSpPr>
              <p:spPr>
                <a:xfrm>
                  <a:off x="2627784" y="419855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4198554"/>
                  <a:ext cx="63350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/>
                <p:cNvSpPr txBox="1"/>
                <p:nvPr/>
              </p:nvSpPr>
              <p:spPr>
                <a:xfrm>
                  <a:off x="2699792" y="472514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字方塊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4725144"/>
                  <a:ext cx="63350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字方塊 181"/>
                <p:cNvSpPr txBox="1"/>
                <p:nvPr/>
              </p:nvSpPr>
              <p:spPr>
                <a:xfrm>
                  <a:off x="3419872" y="363573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文字方塊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635732"/>
                  <a:ext cx="63350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文字方塊 182"/>
                <p:cNvSpPr txBox="1"/>
                <p:nvPr/>
              </p:nvSpPr>
              <p:spPr>
                <a:xfrm>
                  <a:off x="3419872" y="475599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文字方塊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755996"/>
                  <a:ext cx="633507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字方塊 183"/>
                <p:cNvSpPr txBox="1"/>
                <p:nvPr/>
              </p:nvSpPr>
              <p:spPr>
                <a:xfrm>
                  <a:off x="3513327" y="316307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文字方塊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3327" y="3163078"/>
                  <a:ext cx="633507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/>
                <p:cNvSpPr txBox="1"/>
                <p:nvPr/>
              </p:nvSpPr>
              <p:spPr>
                <a:xfrm>
                  <a:off x="3491880" y="414908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5" name="文字方塊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4149080"/>
                  <a:ext cx="633507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字方塊 186"/>
                <p:cNvSpPr txBox="1"/>
                <p:nvPr/>
              </p:nvSpPr>
              <p:spPr>
                <a:xfrm>
                  <a:off x="3059832" y="299695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221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文字方塊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2996952"/>
                  <a:ext cx="633507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文字方塊 187"/>
                <p:cNvSpPr txBox="1"/>
                <p:nvPr/>
              </p:nvSpPr>
              <p:spPr>
                <a:xfrm>
                  <a:off x="3059832" y="370774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文字方塊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3707740"/>
                  <a:ext cx="63350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/>
                <p:cNvSpPr txBox="1"/>
                <p:nvPr/>
              </p:nvSpPr>
              <p:spPr>
                <a:xfrm>
                  <a:off x="3059832" y="42385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333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238560"/>
                  <a:ext cx="63350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/>
                <p:cNvSpPr txBox="1"/>
                <p:nvPr/>
              </p:nvSpPr>
              <p:spPr>
                <a:xfrm>
                  <a:off x="3059832" y="48691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文字方塊 1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869160"/>
                  <a:ext cx="63350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/>
                <p:cNvSpPr txBox="1"/>
                <p:nvPr/>
              </p:nvSpPr>
              <p:spPr>
                <a:xfrm>
                  <a:off x="4139952" y="406778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文字方塊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067780"/>
                  <a:ext cx="633507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字方塊 192"/>
                <p:cNvSpPr txBox="1"/>
                <p:nvPr/>
              </p:nvSpPr>
              <p:spPr>
                <a:xfrm>
                  <a:off x="4154517" y="356372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文字方塊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517" y="3563724"/>
                  <a:ext cx="633507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文字方塊 193"/>
                <p:cNvSpPr txBox="1"/>
                <p:nvPr/>
              </p:nvSpPr>
              <p:spPr>
                <a:xfrm>
                  <a:off x="3954217" y="3268327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454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文字方塊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217" y="3268327"/>
                  <a:ext cx="633507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文字方塊 194"/>
                <p:cNvSpPr txBox="1"/>
                <p:nvPr/>
              </p:nvSpPr>
              <p:spPr>
                <a:xfrm>
                  <a:off x="3851920" y="449982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227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文字方塊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4499828"/>
                  <a:ext cx="633507" cy="369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文字方塊 196"/>
                <p:cNvSpPr txBox="1"/>
                <p:nvPr/>
              </p:nvSpPr>
              <p:spPr>
                <a:xfrm>
                  <a:off x="4860032" y="327569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文字方塊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275692"/>
                  <a:ext cx="633507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文字方塊 197"/>
                <p:cNvSpPr txBox="1"/>
                <p:nvPr/>
              </p:nvSpPr>
              <p:spPr>
                <a:xfrm>
                  <a:off x="4860032" y="399577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文字方塊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995772"/>
                  <a:ext cx="633507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文字方塊 198"/>
                <p:cNvSpPr txBox="1"/>
                <p:nvPr/>
              </p:nvSpPr>
              <p:spPr>
                <a:xfrm>
                  <a:off x="4932040" y="443711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文字方塊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437112"/>
                  <a:ext cx="633507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文字方塊 199"/>
                <p:cNvSpPr txBox="1"/>
                <p:nvPr/>
              </p:nvSpPr>
              <p:spPr>
                <a:xfrm>
                  <a:off x="4932040" y="507589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文字方塊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5075892"/>
                  <a:ext cx="633507" cy="36933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/>
                <p:cNvSpPr txBox="1"/>
                <p:nvPr/>
              </p:nvSpPr>
              <p:spPr>
                <a:xfrm>
                  <a:off x="4860032" y="363573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文字方塊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635732"/>
                  <a:ext cx="633507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字方塊 201"/>
                <p:cNvSpPr txBox="1"/>
                <p:nvPr/>
              </p:nvSpPr>
              <p:spPr>
                <a:xfrm>
                  <a:off x="4572000" y="29876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文字方塊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987660"/>
                  <a:ext cx="633507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文字方塊 202"/>
                <p:cNvSpPr txBox="1"/>
                <p:nvPr/>
              </p:nvSpPr>
              <p:spPr>
                <a:xfrm>
                  <a:off x="4499992" y="407707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文字方塊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4077072"/>
                  <a:ext cx="633507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文字方塊 203"/>
                <p:cNvSpPr txBox="1"/>
                <p:nvPr/>
              </p:nvSpPr>
              <p:spPr>
                <a:xfrm>
                  <a:off x="4499992" y="464384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文字方塊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4643844"/>
                  <a:ext cx="633507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字方塊 204"/>
                <p:cNvSpPr txBox="1"/>
                <p:nvPr/>
              </p:nvSpPr>
              <p:spPr>
                <a:xfrm>
                  <a:off x="4499992" y="508518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120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文字方塊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5085184"/>
                  <a:ext cx="633507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字方塊 205"/>
                <p:cNvSpPr txBox="1"/>
                <p:nvPr/>
              </p:nvSpPr>
              <p:spPr>
                <a:xfrm>
                  <a:off x="4572000" y="350100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352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文字方塊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501008"/>
                  <a:ext cx="633507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/>
                <p:cNvSpPr txBox="1"/>
                <p:nvPr/>
              </p:nvSpPr>
              <p:spPr>
                <a:xfrm>
                  <a:off x="5724128" y="400506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文字方塊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005064"/>
                  <a:ext cx="633507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文字方塊 208"/>
                <p:cNvSpPr txBox="1"/>
                <p:nvPr/>
              </p:nvSpPr>
              <p:spPr>
                <a:xfrm>
                  <a:off x="5652120" y="357301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9" name="文字方塊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3573016"/>
                  <a:ext cx="633507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/>
                <p:cNvSpPr txBox="1"/>
                <p:nvPr/>
              </p:nvSpPr>
              <p:spPr>
                <a:xfrm>
                  <a:off x="5724128" y="507589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文字方塊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075892"/>
                  <a:ext cx="633507" cy="36933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/>
                <p:cNvSpPr txBox="1"/>
                <p:nvPr/>
              </p:nvSpPr>
              <p:spPr>
                <a:xfrm>
                  <a:off x="5695902" y="324785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1" name="文字方塊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02" y="3247856"/>
                  <a:ext cx="633507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文字方塊 211"/>
                <p:cNvSpPr txBox="1"/>
                <p:nvPr/>
              </p:nvSpPr>
              <p:spPr>
                <a:xfrm>
                  <a:off x="5292080" y="429309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2" name="文字方塊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4293096"/>
                  <a:ext cx="633507" cy="36933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/>
                <p:cNvSpPr txBox="1"/>
                <p:nvPr/>
              </p:nvSpPr>
              <p:spPr>
                <a:xfrm>
                  <a:off x="5292080" y="47878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244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3" name="文字方塊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4787860"/>
                  <a:ext cx="633507" cy="369332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/>
                <p:cNvSpPr txBox="1"/>
                <p:nvPr/>
              </p:nvSpPr>
              <p:spPr>
                <a:xfrm>
                  <a:off x="5292080" y="385175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242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文字方塊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3851756"/>
                  <a:ext cx="633507" cy="369332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文字方塊 214"/>
                <p:cNvSpPr txBox="1"/>
                <p:nvPr/>
              </p:nvSpPr>
              <p:spPr>
                <a:xfrm>
                  <a:off x="5292080" y="3304907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481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5" name="文字方塊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3304907"/>
                  <a:ext cx="633507" cy="369332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文字方塊 216"/>
                <p:cNvSpPr txBox="1"/>
                <p:nvPr/>
              </p:nvSpPr>
              <p:spPr>
                <a:xfrm>
                  <a:off x="6588224" y="370774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126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文字方塊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3707740"/>
                  <a:ext cx="633507" cy="369332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文字方塊 217"/>
                <p:cNvSpPr txBox="1"/>
                <p:nvPr/>
              </p:nvSpPr>
              <p:spPr>
                <a:xfrm>
                  <a:off x="6516216" y="414908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127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文字方塊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4149080"/>
                  <a:ext cx="633507" cy="36933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文字方塊 218"/>
                <p:cNvSpPr txBox="1"/>
                <p:nvPr/>
              </p:nvSpPr>
              <p:spPr>
                <a:xfrm>
                  <a:off x="6516216" y="450912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128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文字方塊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4509120"/>
                  <a:ext cx="633507" cy="369332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文字方塊 219"/>
                <p:cNvSpPr txBox="1"/>
                <p:nvPr/>
              </p:nvSpPr>
              <p:spPr>
                <a:xfrm>
                  <a:off x="6516216" y="485986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129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文字方塊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4859868"/>
                  <a:ext cx="633507" cy="369332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文字方塊 220"/>
                <p:cNvSpPr txBox="1"/>
                <p:nvPr/>
              </p:nvSpPr>
              <p:spPr>
                <a:xfrm>
                  <a:off x="6588224" y="530120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130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文字方塊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5301208"/>
                  <a:ext cx="633507" cy="369332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文字方塊 221"/>
                <p:cNvSpPr txBox="1"/>
                <p:nvPr/>
              </p:nvSpPr>
              <p:spPr>
                <a:xfrm>
                  <a:off x="6588224" y="320368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131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文字方塊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3203684"/>
                  <a:ext cx="633507" cy="369332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文字方塊 222"/>
                <p:cNvSpPr txBox="1"/>
                <p:nvPr/>
              </p:nvSpPr>
              <p:spPr>
                <a:xfrm>
                  <a:off x="6156176" y="342900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126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文字方塊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429000"/>
                  <a:ext cx="633507" cy="369332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文字方塊 223"/>
                <p:cNvSpPr txBox="1"/>
                <p:nvPr/>
              </p:nvSpPr>
              <p:spPr>
                <a:xfrm>
                  <a:off x="6156176" y="3861048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127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文字方塊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861048"/>
                  <a:ext cx="633507" cy="369332"/>
                </a:xfrm>
                <a:prstGeom prst="rect">
                  <a:avLst/>
                </a:prstGeom>
                <a:blipFill rotWithShape="1"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文字方塊 224"/>
                <p:cNvSpPr txBox="1"/>
                <p:nvPr/>
              </p:nvSpPr>
              <p:spPr>
                <a:xfrm>
                  <a:off x="6156176" y="429309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文字方塊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4293096"/>
                  <a:ext cx="633507" cy="369332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字方塊 225"/>
                <p:cNvSpPr txBox="1"/>
                <p:nvPr/>
              </p:nvSpPr>
              <p:spPr>
                <a:xfrm>
                  <a:off x="6156176" y="479715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129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文字方塊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4797152"/>
                  <a:ext cx="633507" cy="369332"/>
                </a:xfrm>
                <a:prstGeom prst="rect">
                  <a:avLst/>
                </a:prstGeom>
                <a:blipFill rotWithShape="1"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文字方塊 226"/>
                <p:cNvSpPr txBox="1"/>
                <p:nvPr/>
              </p:nvSpPr>
              <p:spPr>
                <a:xfrm>
                  <a:off x="6156176" y="529191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254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文字方塊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5291916"/>
                  <a:ext cx="633507" cy="369332"/>
                </a:xfrm>
                <a:prstGeom prst="rect">
                  <a:avLst/>
                </a:prstGeom>
                <a:blipFill rotWithShape="1"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文字方塊 227"/>
                <p:cNvSpPr txBox="1"/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01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文字方塊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972" y="2987660"/>
                  <a:ext cx="633507" cy="369332"/>
                </a:xfrm>
                <a:prstGeom prst="rect">
                  <a:avLst/>
                </a:prstGeom>
                <a:blipFill rotWithShape="1"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文字方塊 229"/>
                <p:cNvSpPr txBox="1"/>
                <p:nvPr/>
              </p:nvSpPr>
              <p:spPr>
                <a:xfrm>
                  <a:off x="7381832" y="4101363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132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0" name="文字方塊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832" y="4101363"/>
                  <a:ext cx="633507" cy="369332"/>
                </a:xfrm>
                <a:prstGeom prst="rect">
                  <a:avLst/>
                </a:prstGeom>
                <a:blipFill rotWithShape="1"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文字方塊 230"/>
                <p:cNvSpPr txBox="1"/>
                <p:nvPr/>
              </p:nvSpPr>
              <p:spPr>
                <a:xfrm>
                  <a:off x="7452320" y="479715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133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文字方塊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797152"/>
                  <a:ext cx="633507" cy="369332"/>
                </a:xfrm>
                <a:prstGeom prst="rect">
                  <a:avLst/>
                </a:prstGeom>
                <a:blipFill rotWithShape="1">
                  <a:blip r:embed="rId6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文字方塊 231"/>
                <p:cNvSpPr txBox="1"/>
                <p:nvPr/>
              </p:nvSpPr>
              <p:spPr>
                <a:xfrm>
                  <a:off x="7440294" y="379575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134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文字方塊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294" y="3795752"/>
                  <a:ext cx="633507" cy="369332"/>
                </a:xfrm>
                <a:prstGeom prst="rect">
                  <a:avLst/>
                </a:prstGeom>
                <a:blipFill rotWithShape="1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文字方塊 232"/>
                <p:cNvSpPr txBox="1"/>
                <p:nvPr/>
              </p:nvSpPr>
              <p:spPr>
                <a:xfrm>
                  <a:off x="7380312" y="443711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135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文字方塊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4437112"/>
                  <a:ext cx="633507" cy="369332"/>
                </a:xfrm>
                <a:prstGeom prst="rect">
                  <a:avLst/>
                </a:prstGeom>
                <a:blipFill rotWithShape="1"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文字方塊 233"/>
                <p:cNvSpPr txBox="1"/>
                <p:nvPr/>
              </p:nvSpPr>
              <p:spPr>
                <a:xfrm>
                  <a:off x="7020272" y="3272472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265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文字方塊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3272472"/>
                  <a:ext cx="633507" cy="369332"/>
                </a:xfrm>
                <a:prstGeom prst="rect">
                  <a:avLst/>
                </a:prstGeom>
                <a:blipFill rotWithShape="1"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字方塊 234"/>
                <p:cNvSpPr txBox="1"/>
                <p:nvPr/>
              </p:nvSpPr>
              <p:spPr>
                <a:xfrm>
                  <a:off x="7020272" y="385175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258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文字方塊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3851756"/>
                  <a:ext cx="633507" cy="369332"/>
                </a:xfrm>
                <a:prstGeom prst="rect">
                  <a:avLst/>
                </a:prstGeom>
                <a:blipFill rotWithShape="1"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字方塊 235"/>
                <p:cNvSpPr txBox="1"/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19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文字方塊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4365104"/>
                  <a:ext cx="633507" cy="369332"/>
                </a:xfrm>
                <a:prstGeom prst="rect">
                  <a:avLst/>
                </a:prstGeom>
                <a:blipFill rotWithShape="1"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文字方塊 236"/>
                <p:cNvSpPr txBox="1"/>
                <p:nvPr/>
              </p:nvSpPr>
              <p:spPr>
                <a:xfrm>
                  <a:off x="7020272" y="4931876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263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文字方塊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4931876"/>
                  <a:ext cx="633507" cy="369332"/>
                </a:xfrm>
                <a:prstGeom prst="rect">
                  <a:avLst/>
                </a:prstGeom>
                <a:blipFill rotWithShape="1">
                  <a:blip r:embed="rId7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文字方塊 237"/>
                <p:cNvSpPr txBox="1"/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altLang="zh-TW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38</m:t>
                        </m:r>
                      </m:oMath>
                    </m:oMathPara>
                  </a14:m>
                  <a:endParaRPr lang="zh-TW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文字方塊 2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173" y="4283804"/>
                  <a:ext cx="633507" cy="369332"/>
                </a:xfrm>
                <a:prstGeom prst="rect">
                  <a:avLst/>
                </a:prstGeom>
                <a:blipFill rotWithShape="1"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字方塊 153"/>
              <p:cNvSpPr txBox="1"/>
              <p:nvPr/>
            </p:nvSpPr>
            <p:spPr>
              <a:xfrm>
                <a:off x="2195736" y="3338408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108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文字方塊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338408"/>
                <a:ext cx="633507" cy="369332"/>
              </a:xfrm>
              <a:prstGeom prst="rect">
                <a:avLst/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/>
              <p:cNvSpPr txBox="1"/>
              <p:nvPr/>
            </p:nvSpPr>
            <p:spPr>
              <a:xfrm>
                <a:off x="2267744" y="4653136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109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文字方塊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53136"/>
                <a:ext cx="633507" cy="369332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497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575" y="908720"/>
                <a:ext cx="808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[Chang, Chen, Li, Pan, 2018]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Every graph </a:t>
                </a:r>
                <a:r>
                  <a:rPr lang="en-US" altLang="zh-TW" dirty="0"/>
                  <a:t>consists of vertices of odd </a:t>
                </a:r>
                <a:r>
                  <a:rPr lang="en-US" altLang="zh-TW" dirty="0" smtClean="0"/>
                  <a:t>degrees </a:t>
                </a:r>
                <a:r>
                  <a:rPr lang="en-US" altLang="zh-TW" dirty="0"/>
                  <a:t>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shifted-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908720"/>
                <a:ext cx="808389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28" t="-3289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755576" y="18448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Sketch proof:</a:t>
            </a:r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1763688" y="2708920"/>
            <a:ext cx="5688632" cy="1944216"/>
            <a:chOff x="1763688" y="2708920"/>
            <a:chExt cx="5688632" cy="1944216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8" name="橢圓 7"/>
            <p:cNvSpPr/>
            <p:nvPr/>
          </p:nvSpPr>
          <p:spPr bwMode="auto">
            <a:xfrm>
              <a:off x="1763688" y="2708920"/>
              <a:ext cx="432048" cy="1944216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2771800" y="2708920"/>
              <a:ext cx="432048" cy="1944216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3779912" y="2708920"/>
              <a:ext cx="432048" cy="1944216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6228184" y="2708920"/>
              <a:ext cx="432048" cy="1944216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" name="橢圓 2"/>
            <p:cNvSpPr/>
            <p:nvPr/>
          </p:nvSpPr>
          <p:spPr bwMode="auto">
            <a:xfrm>
              <a:off x="7308304" y="3573016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13" name="直線接點 12"/>
            <p:cNvCxnSpPr>
              <a:endCxn id="3" idx="2"/>
            </p:cNvCxnSpPr>
            <p:nvPr/>
          </p:nvCxnSpPr>
          <p:spPr bwMode="auto">
            <a:xfrm>
              <a:off x="6444208" y="2924944"/>
              <a:ext cx="864096" cy="720080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接點 14"/>
            <p:cNvCxnSpPr>
              <a:endCxn id="3" idx="2"/>
            </p:cNvCxnSpPr>
            <p:nvPr/>
          </p:nvCxnSpPr>
          <p:spPr bwMode="auto">
            <a:xfrm>
              <a:off x="6444208" y="3212976"/>
              <a:ext cx="864096" cy="432048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接點 16"/>
            <p:cNvCxnSpPr>
              <a:endCxn id="3" idx="2"/>
            </p:cNvCxnSpPr>
            <p:nvPr/>
          </p:nvCxnSpPr>
          <p:spPr bwMode="auto">
            <a:xfrm>
              <a:off x="6444208" y="3501008"/>
              <a:ext cx="864096" cy="144016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接點 18"/>
            <p:cNvCxnSpPr>
              <a:endCxn id="3" idx="2"/>
            </p:cNvCxnSpPr>
            <p:nvPr/>
          </p:nvCxnSpPr>
          <p:spPr bwMode="auto">
            <a:xfrm flipV="1">
              <a:off x="6444208" y="3645024"/>
              <a:ext cx="864096" cy="72008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/>
            <p:cNvCxnSpPr>
              <a:endCxn id="3" idx="2"/>
            </p:cNvCxnSpPr>
            <p:nvPr/>
          </p:nvCxnSpPr>
          <p:spPr bwMode="auto">
            <a:xfrm flipV="1">
              <a:off x="6444208" y="3645024"/>
              <a:ext cx="864096" cy="432048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接點 22"/>
            <p:cNvCxnSpPr>
              <a:endCxn id="3" idx="2"/>
            </p:cNvCxnSpPr>
            <p:nvPr/>
          </p:nvCxnSpPr>
          <p:spPr bwMode="auto">
            <a:xfrm flipV="1">
              <a:off x="6444208" y="3645024"/>
              <a:ext cx="864096" cy="720080"/>
            </a:xfrm>
            <a:prstGeom prst="lin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橢圓 23"/>
            <p:cNvSpPr/>
            <p:nvPr/>
          </p:nvSpPr>
          <p:spPr bwMode="auto">
            <a:xfrm>
              <a:off x="4644008" y="3573016"/>
              <a:ext cx="72008" cy="72008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5220072" y="3573016"/>
              <a:ext cx="72008" cy="72008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橢圓 27"/>
            <p:cNvSpPr/>
            <p:nvPr/>
          </p:nvSpPr>
          <p:spPr bwMode="auto">
            <a:xfrm>
              <a:off x="5724128" y="3573016"/>
              <a:ext cx="72008" cy="72008"/>
            </a:xfrm>
            <a:prstGeom prst="ellipse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987824" y="2996952"/>
            <a:ext cx="1008112" cy="360040"/>
            <a:chOff x="2987824" y="2852936"/>
            <a:chExt cx="1008112" cy="360040"/>
          </a:xfrm>
        </p:grpSpPr>
        <p:cxnSp>
          <p:nvCxnSpPr>
            <p:cNvPr id="39" name="直線接點 38"/>
            <p:cNvCxnSpPr/>
            <p:nvPr/>
          </p:nvCxnSpPr>
          <p:spPr bwMode="auto">
            <a:xfrm>
              <a:off x="2987824" y="2852936"/>
              <a:ext cx="1008112" cy="1440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接點 42"/>
            <p:cNvCxnSpPr/>
            <p:nvPr/>
          </p:nvCxnSpPr>
          <p:spPr bwMode="auto">
            <a:xfrm flipH="1">
              <a:off x="2987824" y="2996952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接點 44"/>
            <p:cNvCxnSpPr/>
            <p:nvPr/>
          </p:nvCxnSpPr>
          <p:spPr bwMode="auto">
            <a:xfrm>
              <a:off x="2987824" y="3068960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接點 46"/>
            <p:cNvCxnSpPr/>
            <p:nvPr/>
          </p:nvCxnSpPr>
          <p:spPr bwMode="auto">
            <a:xfrm flipH="1">
              <a:off x="2987824" y="3140968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群組 51"/>
          <p:cNvGrpSpPr/>
          <p:nvPr/>
        </p:nvGrpSpPr>
        <p:grpSpPr>
          <a:xfrm rot="10800000">
            <a:off x="2986990" y="3428999"/>
            <a:ext cx="1008112" cy="360040"/>
            <a:chOff x="2987824" y="2852936"/>
            <a:chExt cx="1008112" cy="360040"/>
          </a:xfrm>
        </p:grpSpPr>
        <p:cxnSp>
          <p:nvCxnSpPr>
            <p:cNvPr id="53" name="直線接點 52"/>
            <p:cNvCxnSpPr/>
            <p:nvPr/>
          </p:nvCxnSpPr>
          <p:spPr bwMode="auto">
            <a:xfrm>
              <a:off x="2987824" y="2852936"/>
              <a:ext cx="1008112" cy="14401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接點 53"/>
            <p:cNvCxnSpPr/>
            <p:nvPr/>
          </p:nvCxnSpPr>
          <p:spPr bwMode="auto">
            <a:xfrm flipH="1">
              <a:off x="2987824" y="2996952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線接點 54"/>
            <p:cNvCxnSpPr/>
            <p:nvPr/>
          </p:nvCxnSpPr>
          <p:spPr bwMode="auto">
            <a:xfrm>
              <a:off x="2987824" y="3068960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線接點 55"/>
            <p:cNvCxnSpPr/>
            <p:nvPr/>
          </p:nvCxnSpPr>
          <p:spPr bwMode="auto">
            <a:xfrm flipH="1">
              <a:off x="2987824" y="3140968"/>
              <a:ext cx="1008112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群組 62"/>
          <p:cNvGrpSpPr/>
          <p:nvPr/>
        </p:nvGrpSpPr>
        <p:grpSpPr>
          <a:xfrm>
            <a:off x="2986989" y="3861048"/>
            <a:ext cx="1008113" cy="264802"/>
            <a:chOff x="2986989" y="3681028"/>
            <a:chExt cx="1008113" cy="264802"/>
          </a:xfrm>
        </p:grpSpPr>
        <p:cxnSp>
          <p:nvCxnSpPr>
            <p:cNvPr id="58" name="直線接點 57"/>
            <p:cNvCxnSpPr/>
            <p:nvPr/>
          </p:nvCxnSpPr>
          <p:spPr bwMode="auto">
            <a:xfrm>
              <a:off x="2986989" y="3681028"/>
              <a:ext cx="1008113" cy="10801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/>
            <p:nvPr/>
          </p:nvCxnSpPr>
          <p:spPr bwMode="auto">
            <a:xfrm flipH="1">
              <a:off x="2986990" y="3787299"/>
              <a:ext cx="1008112" cy="12717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線接點 61"/>
            <p:cNvCxnSpPr/>
            <p:nvPr/>
          </p:nvCxnSpPr>
          <p:spPr bwMode="auto">
            <a:xfrm>
              <a:off x="2986989" y="3914473"/>
              <a:ext cx="936939" cy="3135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4092238" y="2420888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38" y="2420888"/>
                <a:ext cx="66396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123476" y="2411596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76" y="2411596"/>
                <a:ext cx="6639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2179844" y="2411596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44" y="2411596"/>
                <a:ext cx="6639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5680178" y="2412223"/>
                <a:ext cx="663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78" y="2412223"/>
                <a:ext cx="6639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群組 43"/>
          <p:cNvGrpSpPr/>
          <p:nvPr/>
        </p:nvGrpSpPr>
        <p:grpSpPr>
          <a:xfrm>
            <a:off x="3923511" y="2852936"/>
            <a:ext cx="1152545" cy="1602759"/>
            <a:chOff x="3923511" y="2852936"/>
            <a:chExt cx="792505" cy="1602759"/>
          </a:xfrm>
        </p:grpSpPr>
        <p:cxnSp>
          <p:nvCxnSpPr>
            <p:cNvPr id="4" name="直線接點 3"/>
            <p:cNvCxnSpPr/>
            <p:nvPr/>
          </p:nvCxnSpPr>
          <p:spPr bwMode="auto">
            <a:xfrm>
              <a:off x="3995102" y="2852936"/>
              <a:ext cx="648906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接點 13"/>
            <p:cNvCxnSpPr/>
            <p:nvPr/>
          </p:nvCxnSpPr>
          <p:spPr bwMode="auto">
            <a:xfrm>
              <a:off x="3995102" y="2996952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/>
            <p:cNvCxnSpPr/>
            <p:nvPr/>
          </p:nvCxnSpPr>
          <p:spPr bwMode="auto">
            <a:xfrm>
              <a:off x="3995102" y="3140968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線接點 21"/>
            <p:cNvCxnSpPr/>
            <p:nvPr/>
          </p:nvCxnSpPr>
          <p:spPr bwMode="auto">
            <a:xfrm>
              <a:off x="4014355" y="3275692"/>
              <a:ext cx="629653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接點 26"/>
            <p:cNvCxnSpPr/>
            <p:nvPr/>
          </p:nvCxnSpPr>
          <p:spPr bwMode="auto">
            <a:xfrm>
              <a:off x="3995102" y="3419708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接點 29"/>
            <p:cNvCxnSpPr>
              <a:endCxn id="24" idx="1"/>
            </p:cNvCxnSpPr>
            <p:nvPr/>
          </p:nvCxnSpPr>
          <p:spPr bwMode="auto">
            <a:xfrm>
              <a:off x="4014355" y="3573014"/>
              <a:ext cx="640198" cy="105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3995102" y="3787299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接點 33"/>
            <p:cNvCxnSpPr/>
            <p:nvPr/>
          </p:nvCxnSpPr>
          <p:spPr bwMode="auto">
            <a:xfrm flipV="1">
              <a:off x="4014355" y="3914474"/>
              <a:ext cx="629653" cy="5284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接點 36"/>
            <p:cNvCxnSpPr/>
            <p:nvPr/>
          </p:nvCxnSpPr>
          <p:spPr bwMode="auto">
            <a:xfrm flipV="1">
              <a:off x="3923511" y="4077072"/>
              <a:ext cx="792505" cy="4471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接點 39"/>
            <p:cNvCxnSpPr/>
            <p:nvPr/>
          </p:nvCxnSpPr>
          <p:spPr bwMode="auto">
            <a:xfrm flipV="1">
              <a:off x="3995102" y="4221088"/>
              <a:ext cx="659451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線接點 41"/>
            <p:cNvCxnSpPr/>
            <p:nvPr/>
          </p:nvCxnSpPr>
          <p:spPr bwMode="auto">
            <a:xfrm flipV="1">
              <a:off x="4014355" y="4365104"/>
              <a:ext cx="640198" cy="9059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群組 49"/>
          <p:cNvGrpSpPr/>
          <p:nvPr/>
        </p:nvGrpSpPr>
        <p:grpSpPr>
          <a:xfrm>
            <a:off x="2843808" y="2852936"/>
            <a:ext cx="1152545" cy="1602759"/>
            <a:chOff x="3923511" y="2852936"/>
            <a:chExt cx="792505" cy="1602759"/>
          </a:xfrm>
        </p:grpSpPr>
        <p:cxnSp>
          <p:nvCxnSpPr>
            <p:cNvPr id="57" name="直線接點 56"/>
            <p:cNvCxnSpPr/>
            <p:nvPr/>
          </p:nvCxnSpPr>
          <p:spPr bwMode="auto">
            <a:xfrm>
              <a:off x="3995102" y="2852936"/>
              <a:ext cx="648906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接點 58"/>
            <p:cNvCxnSpPr/>
            <p:nvPr/>
          </p:nvCxnSpPr>
          <p:spPr bwMode="auto">
            <a:xfrm>
              <a:off x="3995102" y="2996952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接點 60"/>
            <p:cNvCxnSpPr/>
            <p:nvPr/>
          </p:nvCxnSpPr>
          <p:spPr bwMode="auto">
            <a:xfrm>
              <a:off x="3995102" y="3140968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線接點 63"/>
            <p:cNvCxnSpPr/>
            <p:nvPr/>
          </p:nvCxnSpPr>
          <p:spPr bwMode="auto">
            <a:xfrm>
              <a:off x="4014355" y="3275692"/>
              <a:ext cx="629653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線接點 64"/>
            <p:cNvCxnSpPr/>
            <p:nvPr/>
          </p:nvCxnSpPr>
          <p:spPr bwMode="auto">
            <a:xfrm>
              <a:off x="3995102" y="3419708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線接點 65"/>
            <p:cNvCxnSpPr/>
            <p:nvPr/>
          </p:nvCxnSpPr>
          <p:spPr bwMode="auto">
            <a:xfrm>
              <a:off x="4014355" y="3573014"/>
              <a:ext cx="640198" cy="105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線接點 66"/>
            <p:cNvCxnSpPr/>
            <p:nvPr/>
          </p:nvCxnSpPr>
          <p:spPr bwMode="auto">
            <a:xfrm>
              <a:off x="3995102" y="3787299"/>
              <a:ext cx="648906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線接點 67"/>
            <p:cNvCxnSpPr/>
            <p:nvPr/>
          </p:nvCxnSpPr>
          <p:spPr bwMode="auto">
            <a:xfrm flipV="1">
              <a:off x="4014355" y="3914474"/>
              <a:ext cx="629653" cy="5284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線接點 68"/>
            <p:cNvCxnSpPr/>
            <p:nvPr/>
          </p:nvCxnSpPr>
          <p:spPr bwMode="auto">
            <a:xfrm flipV="1">
              <a:off x="3923511" y="4077072"/>
              <a:ext cx="792505" cy="4471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線接點 69"/>
            <p:cNvCxnSpPr/>
            <p:nvPr/>
          </p:nvCxnSpPr>
          <p:spPr bwMode="auto">
            <a:xfrm flipV="1">
              <a:off x="3995102" y="4221088"/>
              <a:ext cx="659451" cy="7200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直線接點 70"/>
            <p:cNvCxnSpPr/>
            <p:nvPr/>
          </p:nvCxnSpPr>
          <p:spPr bwMode="auto">
            <a:xfrm flipV="1">
              <a:off x="4014355" y="4365104"/>
              <a:ext cx="640198" cy="9059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9654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9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195736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0648"/>
                <a:ext cx="4553747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575" y="980728"/>
                <a:ext cx="8083897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An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labeling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/>
                  <a:t>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l-G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sSub>
                      <m:sSubPr>
                        <m:ctrlP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whenever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, is called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strongly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antimagic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.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980728"/>
                <a:ext cx="8083897" cy="668581"/>
              </a:xfrm>
              <a:prstGeom prst="rect">
                <a:avLst/>
              </a:prstGeom>
              <a:blipFill rotWithShape="0">
                <a:blip r:embed="rId3"/>
                <a:stretch>
                  <a:fillRect l="-528" t="-545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736575" y="1752307"/>
                <a:ext cx="8083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is a strongly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graph, then it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for all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dirty="0"/>
                  <a:t>. 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1752307"/>
                <a:ext cx="80838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28" t="-8197" r="-120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736575" y="2852936"/>
                <a:ext cx="8299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graph , then it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altLang="zh-TW" dirty="0" smtClean="0"/>
                  <a:t>-shifted-antimagic</a:t>
                </a:r>
                <a:r>
                  <a:rPr lang="en-US" altLang="zh-TW" dirty="0"/>
                  <a:t>.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2852936"/>
                <a:ext cx="829992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755576" y="227687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Consider for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76872"/>
                <a:ext cx="223224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59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736575" y="3408491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is a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graph for all integer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then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called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absolutely </a:t>
                </a:r>
                <a:r>
                  <a:rPr lang="en-US" altLang="zh-TW" dirty="0" err="1" smtClean="0">
                    <a:solidFill>
                      <a:srgbClr val="FF0000"/>
                    </a:solidFill>
                  </a:rPr>
                  <a:t>antimagic</a:t>
                </a:r>
                <a:r>
                  <a:rPr lang="en-US" altLang="zh-TW" dirty="0" smtClean="0"/>
                  <a:t>. 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3408491"/>
                <a:ext cx="808389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36575" y="4139788"/>
                <a:ext cx="8299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Every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≥6 </m:t>
                    </m:r>
                  </m:oMath>
                </a14:m>
                <a:r>
                  <a:rPr lang="en-US" altLang="zh-TW" dirty="0"/>
                  <a:t>is absolutely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. 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4139788"/>
                <a:ext cx="829992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911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9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115616" y="260648"/>
                <a:ext cx="6845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Graphs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that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are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not</m:t>
                      </m:r>
                      <m:r>
                        <m:rPr>
                          <m:nor/>
                        </m:rPr>
                        <a:rPr lang="en-US" altLang="zh-TW" sz="2800" i="0" dirty="0" smtClean="0">
                          <a:latin typeface="Cambria Math"/>
                        </a:rPr>
                        <m:t> </m:t>
                      </m:r>
                      <m:r>
                        <a:rPr lang="en-US" altLang="zh-TW" sz="2800" i="1" dirty="0">
                          <a:latin typeface="Cambria Math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800" b="0" i="0" dirty="0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shifted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-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antimagic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0648"/>
                <a:ext cx="684567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55576" y="11154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Trees with diameter at most four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36575" y="1556792"/>
                <a:ext cx="8083897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TW" dirty="0"/>
                  <a:t>, the star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−1 ,−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1556792"/>
                <a:ext cx="8083897" cy="461473"/>
              </a:xfrm>
              <a:prstGeom prst="rect">
                <a:avLst/>
              </a:prstGeom>
              <a:blipFill rotWithShape="0">
                <a:blip r:embed="rId3"/>
                <a:stretch>
                  <a:fillRect l="-528" b="-6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6575" y="2060848"/>
                <a:ext cx="8083897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A double star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dirty="0"/>
                  <a:t> is absolutely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{(2,1)}∪ {(2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−1,1) | 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≥1}</m:t>
                    </m:r>
                  </m:oMath>
                </a14:m>
                <a:r>
                  <a:rPr lang="en-US" altLang="zh-TW" dirty="0"/>
                  <a:t>. 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</a:t>
                </a:r>
                <a:r>
                  <a:rPr lang="en-US" altLang="zh-TW" dirty="0" smtClean="0"/>
                  <a:t>if 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{−2,−3}</m:t>
                    </m:r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−1,1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2060848"/>
                <a:ext cx="8083897" cy="959878"/>
              </a:xfrm>
              <a:prstGeom prst="rect">
                <a:avLst/>
              </a:prstGeom>
              <a:blipFill rotWithShape="0">
                <a:blip r:embed="rId4"/>
                <a:stretch>
                  <a:fillRect l="-528" t="-3165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736575" y="3203684"/>
                <a:ext cx="8083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{−2,−3}</m:t>
                    </m:r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3203684"/>
                <a:ext cx="8083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28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67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15616" y="260648"/>
                <a:ext cx="6845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Graphs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that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are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not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 </m:t>
                      </m:r>
                      <m:r>
                        <a:rPr lang="en-US" altLang="zh-TW" sz="2800" i="1" dirty="0">
                          <a:latin typeface="Cambria Math"/>
                        </a:rPr>
                        <m:t>𝑘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shifted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TW" sz="2800" i="0" dirty="0">
                          <a:latin typeface="Cambria Math"/>
                        </a:rPr>
                        <m:t>antimagic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0648"/>
                <a:ext cx="684567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55576" y="11154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Disconnected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36575" y="1556792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For any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, there exists a constant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such that the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is not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. 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1556792"/>
                <a:ext cx="808389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6575" y="2253098"/>
                <a:ext cx="8083897" cy="917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The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{−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+1 ,…,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altLang="zh-TW" dirty="0"/>
                  <a:t>. 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2253098"/>
                <a:ext cx="8083897" cy="917302"/>
              </a:xfrm>
              <a:prstGeom prst="rect">
                <a:avLst/>
              </a:prstGeom>
              <a:blipFill rotWithShape="0">
                <a:blip r:embed="rId4"/>
                <a:stretch>
                  <a:fillRect l="-528"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36575" y="3419708"/>
                <a:ext cx="8083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The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{−2,−5}.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3419708"/>
                <a:ext cx="808389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28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36575" y="4067780"/>
                <a:ext cx="8083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The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/>
                  <a:t>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if and only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{−2,−5}</m:t>
                    </m:r>
                  </m:oMath>
                </a14:m>
                <a:r>
                  <a:rPr lang="en-US" altLang="zh-TW" dirty="0"/>
                  <a:t>. 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4067780"/>
                <a:ext cx="80838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8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838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131840" y="260648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Open problems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0648"/>
                <a:ext cx="280831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4565" t="-12791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6575" y="1052736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Problem: Is it true that for </a:t>
                </a:r>
                <a:r>
                  <a:rPr lang="en-US" altLang="zh-TW" smtClean="0"/>
                  <a:t>any connected graph </a:t>
                </a:r>
                <a:r>
                  <a:rPr lang="en-US" altLang="zh-TW" dirty="0" smtClean="0"/>
                  <a:t>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shifted-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for </a:t>
                </a:r>
                <a:r>
                  <a:rPr lang="en-US" altLang="zh-TW" dirty="0" smtClean="0"/>
                  <a:t>suﬃciently </a:t>
                </a:r>
                <a:r>
                  <a:rPr lang="en-US" altLang="zh-TW" dirty="0"/>
                  <a:t>large </a:t>
                </a:r>
                <a:r>
                  <a:rPr lang="en-US" altLang="zh-TW" dirty="0" smtClean="0"/>
                  <a:t>integer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1052736"/>
                <a:ext cx="808389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28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36575" y="1774557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Problem: </a:t>
                </a:r>
                <a:r>
                  <a:rPr lang="en-US" altLang="zh-TW" dirty="0"/>
                  <a:t>Find a tree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/>
                  <a:t> of diameter at least ﬁve which is not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5" y="1774557"/>
                <a:ext cx="808389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5576" y="2494637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Problem: </a:t>
                </a:r>
                <a:r>
                  <a:rPr lang="en-US" altLang="zh-TW" dirty="0"/>
                  <a:t>Find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containing a cycle, which is not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for some integer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4637"/>
                <a:ext cx="808389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21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17395"/>
              </p:ext>
            </p:extLst>
          </p:nvPr>
        </p:nvGraphicFramePr>
        <p:xfrm>
          <a:off x="1446213" y="3068638"/>
          <a:ext cx="60372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方程式" r:id="rId3" imgW="3581280" imgH="342720" progId="Equation.3">
                  <p:embed/>
                </p:oleObj>
              </mc:Choice>
              <mc:Fallback>
                <p:oleObj name="方程式" r:id="rId3" imgW="35812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3068638"/>
                        <a:ext cx="60372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字方塊 75"/>
          <p:cNvSpPr txBox="1"/>
          <p:nvPr/>
        </p:nvSpPr>
        <p:spPr>
          <a:xfrm>
            <a:off x="3987296" y="259656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Magic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475656" y="1124744"/>
            <a:ext cx="2088232" cy="2016224"/>
            <a:chOff x="971600" y="1124744"/>
            <a:chExt cx="2088232" cy="2016224"/>
          </a:xfrm>
        </p:grpSpPr>
        <p:sp>
          <p:nvSpPr>
            <p:cNvPr id="4" name="矩形 3"/>
            <p:cNvSpPr/>
            <p:nvPr/>
          </p:nvSpPr>
          <p:spPr bwMode="auto">
            <a:xfrm>
              <a:off x="971600" y="1124744"/>
              <a:ext cx="2088232" cy="2016224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 bwMode="auto">
            <a:xfrm>
              <a:off x="971600" y="1791484"/>
              <a:ext cx="208823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接點 56"/>
            <p:cNvCxnSpPr/>
            <p:nvPr/>
          </p:nvCxnSpPr>
          <p:spPr bwMode="auto">
            <a:xfrm>
              <a:off x="971600" y="2458988"/>
              <a:ext cx="208823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接點 13"/>
            <p:cNvCxnSpPr/>
            <p:nvPr/>
          </p:nvCxnSpPr>
          <p:spPr bwMode="auto">
            <a:xfrm>
              <a:off x="1661200" y="1124744"/>
              <a:ext cx="0" cy="201622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接點 57"/>
            <p:cNvCxnSpPr/>
            <p:nvPr/>
          </p:nvCxnSpPr>
          <p:spPr bwMode="auto">
            <a:xfrm>
              <a:off x="2370232" y="1124744"/>
              <a:ext cx="0" cy="201622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群組 19"/>
          <p:cNvGrpSpPr/>
          <p:nvPr/>
        </p:nvGrpSpPr>
        <p:grpSpPr>
          <a:xfrm>
            <a:off x="1598772" y="1163443"/>
            <a:ext cx="1812276" cy="1924739"/>
            <a:chOff x="1094716" y="1163443"/>
            <a:chExt cx="1812276" cy="1924739"/>
          </a:xfrm>
        </p:grpSpPr>
        <p:sp>
          <p:nvSpPr>
            <p:cNvPr id="18" name="文字方塊 17"/>
            <p:cNvSpPr txBox="1"/>
            <p:nvPr/>
          </p:nvSpPr>
          <p:spPr>
            <a:xfrm>
              <a:off x="1795710" y="2503407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/>
                <a:t>1</a:t>
              </a:r>
              <a:endParaRPr lang="zh-TW" altLang="en-US" sz="32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506628" y="1165181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2</a:t>
              </a:r>
              <a:endParaRPr lang="zh-TW" altLang="en-US" sz="3200" dirty="0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1094716" y="1840467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3</a:t>
              </a:r>
              <a:endParaRPr lang="zh-TW" altLang="en-US" sz="32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1119388" y="1165181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4</a:t>
              </a:r>
              <a:endParaRPr lang="zh-TW" altLang="en-US" sz="3200" dirty="0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1795710" y="1840468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5</a:t>
              </a:r>
              <a:endParaRPr lang="zh-TW" altLang="en-US" sz="3200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2506628" y="2499190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6</a:t>
              </a:r>
              <a:endParaRPr lang="zh-TW" altLang="en-US" sz="3200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506628" y="1840468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7</a:t>
              </a:r>
              <a:endParaRPr lang="zh-TW" altLang="en-US" sz="3200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115616" y="2499190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8</a:t>
              </a:r>
              <a:endParaRPr lang="zh-TW" altLang="en-US" sz="3200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1795710" y="1163443"/>
              <a:ext cx="4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9</a:t>
              </a:r>
              <a:endParaRPr lang="zh-TW" altLang="en-US" sz="3200" dirty="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529357" y="3573016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Magic square</a:t>
            </a:r>
            <a:endParaRPr lang="zh-TW" altLang="en-US" sz="24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4806"/>
            <a:ext cx="2160240" cy="2066992"/>
          </a:xfrm>
          <a:prstGeom prst="rect">
            <a:avLst/>
          </a:prstGeom>
        </p:spPr>
      </p:pic>
      <p:sp>
        <p:nvSpPr>
          <p:cNvPr id="82" name="文字方塊 81"/>
          <p:cNvSpPr txBox="1"/>
          <p:nvPr/>
        </p:nvSpPr>
        <p:spPr>
          <a:xfrm>
            <a:off x="5220072" y="35874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河圖洛書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5" name="群組 51224"/>
          <p:cNvGrpSpPr/>
          <p:nvPr/>
        </p:nvGrpSpPr>
        <p:grpSpPr>
          <a:xfrm>
            <a:off x="3164572" y="3923764"/>
            <a:ext cx="1992590" cy="2178824"/>
            <a:chOff x="3164572" y="3923764"/>
            <a:chExt cx="1992590" cy="2178824"/>
          </a:xfrm>
        </p:grpSpPr>
        <p:sp>
          <p:nvSpPr>
            <p:cNvPr id="51224" name="文字方塊 51223"/>
            <p:cNvSpPr txBox="1"/>
            <p:nvPr/>
          </p:nvSpPr>
          <p:spPr>
            <a:xfrm>
              <a:off x="3899054" y="41804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4552537" y="50320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4187086" y="42117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3997564" y="57332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4414976" y="44278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3203848" y="43517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3164572" y="52891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7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4797652" y="5213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9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3971062" y="39237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8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4127515" y="445766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3698806" y="43558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4450844" y="4804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4055507" y="541522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482782" y="442782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4716016" y="438919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865907" y="260648"/>
            <a:ext cx="373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Magic labeling of graph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08583" y="1052736"/>
                <a:ext cx="6139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b="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  <m:r>
                      <a:rPr lang="en-US" altLang="zh-TW" b="0" i="1" smtClean="0">
                        <a:latin typeface="Cambria Math"/>
                      </a:rPr>
                      <m:t>=(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simple graph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052736"/>
                <a:ext cx="613968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95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08583" y="1412776"/>
                <a:ext cx="7003777" cy="12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 err="1" smtClean="0"/>
                  <a:t>Sedláček</a:t>
                </a:r>
                <a:r>
                  <a:rPr lang="en-US" altLang="zh-TW" dirty="0" smtClean="0"/>
                  <a:t>, 1963]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A magic labeling is a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{0}</m:t>
                    </m:r>
                  </m:oMath>
                </a14:m>
                <a:r>
                  <a:rPr lang="zh-TW" altLang="en-US" dirty="0" smtClean="0"/>
                  <a:t>  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∀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𝑢</m:t>
                    </m:r>
                    <m:r>
                      <a:rPr lang="en-US" altLang="zh-TW" b="0" i="1" dirty="0" smtClean="0">
                        <a:latin typeface="Cambria Math"/>
                      </a:rPr>
                      <m:t>≠</m:t>
                    </m:r>
                    <m:r>
                      <a:rPr lang="en-US" altLang="zh-TW" b="0" i="1" dirty="0" smtClean="0">
                        <a:latin typeface="Cambria Math"/>
                      </a:rPr>
                      <m:t>𝑣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                                                     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𝐸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</m:e>
                    </m:nary>
                    <m:r>
                      <a:rPr lang="en-US" altLang="zh-TW" b="0" i="1" dirty="0" smtClean="0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 dirty="0">
                            <a:latin typeface="Cambria Math"/>
                          </a:rPr>
                          <m:t>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∈</m:t>
                        </m:r>
                        <m:r>
                          <a:rPr lang="en-US" altLang="zh-TW" i="1" dirty="0">
                            <a:latin typeface="Cambria Math"/>
                          </a:rPr>
                          <m:t>𝐸</m:t>
                        </m:r>
                        <m:r>
                          <a:rPr lang="en-US" altLang="zh-TW" i="1" dirty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zh-TW" i="1" dirty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412776"/>
                <a:ext cx="7003777" cy="1274836"/>
              </a:xfrm>
              <a:prstGeom prst="rect">
                <a:avLst/>
              </a:prstGeom>
              <a:blipFill rotWithShape="1">
                <a:blip r:embed="rId3"/>
                <a:stretch>
                  <a:fillRect l="-609" t="-2392" b="-47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808583" y="2577678"/>
            <a:ext cx="700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[Stewart, 1966]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A magic </a:t>
            </a:r>
            <a:r>
              <a:rPr lang="en-US" altLang="zh-TW" dirty="0"/>
              <a:t>labeling </a:t>
            </a:r>
            <a:r>
              <a:rPr lang="en-US" altLang="zh-TW" i="1" dirty="0" err="1"/>
              <a:t>supermagic</a:t>
            </a:r>
            <a:r>
              <a:rPr lang="en-US" altLang="zh-TW" dirty="0"/>
              <a:t> if the set of edge labels </a:t>
            </a:r>
            <a:r>
              <a:rPr lang="en-US" altLang="zh-TW" dirty="0" smtClean="0"/>
              <a:t>consisted</a:t>
            </a:r>
            <a:br>
              <a:rPr lang="en-US" altLang="zh-TW" dirty="0" smtClean="0"/>
            </a:br>
            <a:r>
              <a:rPr lang="en-US" altLang="zh-TW" dirty="0" smtClean="0"/>
              <a:t>    of </a:t>
            </a:r>
            <a:r>
              <a:rPr lang="en-US" altLang="zh-TW" dirty="0"/>
              <a:t>consecutive integers.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08582" y="3491716"/>
                <a:ext cx="7003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i="1" dirty="0" err="1" smtClean="0"/>
                  <a:t>supermagic</a:t>
                </a:r>
                <a:r>
                  <a:rPr lang="en-US" altLang="zh-TW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≥5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𝑛</m:t>
                    </m:r>
                    <m:r>
                      <a:rPr lang="en-US" altLang="zh-TW" b="0" i="1" dirty="0" smtClean="0">
                        <a:latin typeface="Cambria Math"/>
                      </a:rPr>
                      <m:t>&gt;5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≡0</m:t>
                    </m:r>
                  </m:oMath>
                </a14:m>
                <a:r>
                  <a:rPr lang="en-US" altLang="zh-TW" dirty="0" smtClean="0"/>
                  <a:t> mod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2" y="3491716"/>
                <a:ext cx="700377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09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23" name="群組 51222"/>
          <p:cNvGrpSpPr/>
          <p:nvPr/>
        </p:nvGrpSpPr>
        <p:grpSpPr>
          <a:xfrm>
            <a:off x="899592" y="3923764"/>
            <a:ext cx="4176464" cy="1881947"/>
            <a:chOff x="899592" y="3923764"/>
            <a:chExt cx="4176464" cy="1881947"/>
          </a:xfrm>
        </p:grpSpPr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3204989" y="4940721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3637037" y="5661248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4499992" y="5660801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3635896" y="4220641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4501133" y="4221088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4933181" y="4940721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899592" y="3923764"/>
                  <a:ext cx="1368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/>
                    <a:t>Ex: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3923764"/>
                  <a:ext cx="136815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018" t="-8333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接點 3"/>
            <p:cNvCxnSpPr>
              <a:stCxn id="31" idx="3"/>
              <a:endCxn id="27" idx="0"/>
            </p:cNvCxnSpPr>
            <p:nvPr/>
          </p:nvCxnSpPr>
          <p:spPr bwMode="auto">
            <a:xfrm flipH="1">
              <a:off x="3276427" y="4343948"/>
              <a:ext cx="380393" cy="59677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接點 47"/>
            <p:cNvCxnSpPr>
              <a:stCxn id="31" idx="7"/>
              <a:endCxn id="32" idx="1"/>
            </p:cNvCxnSpPr>
            <p:nvPr/>
          </p:nvCxnSpPr>
          <p:spPr bwMode="auto">
            <a:xfrm>
              <a:off x="3757847" y="4241797"/>
              <a:ext cx="764210" cy="4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線接點 49"/>
            <p:cNvCxnSpPr>
              <a:stCxn id="32" idx="5"/>
              <a:endCxn id="34" idx="0"/>
            </p:cNvCxnSpPr>
            <p:nvPr/>
          </p:nvCxnSpPr>
          <p:spPr bwMode="auto">
            <a:xfrm>
              <a:off x="4623084" y="4344395"/>
              <a:ext cx="381535" cy="59632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線接點 51"/>
            <p:cNvCxnSpPr>
              <a:stCxn id="27" idx="4"/>
              <a:endCxn id="28" idx="1"/>
            </p:cNvCxnSpPr>
            <p:nvPr/>
          </p:nvCxnSpPr>
          <p:spPr bwMode="auto">
            <a:xfrm>
              <a:off x="3276427" y="5085184"/>
              <a:ext cx="381534" cy="59722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接點 53"/>
            <p:cNvCxnSpPr>
              <a:stCxn id="34" idx="4"/>
              <a:endCxn id="30" idx="7"/>
            </p:cNvCxnSpPr>
            <p:nvPr/>
          </p:nvCxnSpPr>
          <p:spPr bwMode="auto">
            <a:xfrm flipH="1">
              <a:off x="4621943" y="5085184"/>
              <a:ext cx="382676" cy="59677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線接點 55"/>
            <p:cNvCxnSpPr>
              <a:stCxn id="28" idx="5"/>
              <a:endCxn id="30" idx="3"/>
            </p:cNvCxnSpPr>
            <p:nvPr/>
          </p:nvCxnSpPr>
          <p:spPr bwMode="auto">
            <a:xfrm flipV="1">
              <a:off x="3758988" y="5784108"/>
              <a:ext cx="761928" cy="44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接點 57"/>
            <p:cNvCxnSpPr>
              <a:stCxn id="32" idx="3"/>
              <a:endCxn id="28" idx="7"/>
            </p:cNvCxnSpPr>
            <p:nvPr/>
          </p:nvCxnSpPr>
          <p:spPr bwMode="auto">
            <a:xfrm flipH="1">
              <a:off x="3758988" y="4344395"/>
              <a:ext cx="763069" cy="133800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接點 59"/>
            <p:cNvCxnSpPr>
              <a:stCxn id="32" idx="4"/>
              <a:endCxn id="30" idx="0"/>
            </p:cNvCxnSpPr>
            <p:nvPr/>
          </p:nvCxnSpPr>
          <p:spPr bwMode="auto">
            <a:xfrm flipH="1">
              <a:off x="4571430" y="4365551"/>
              <a:ext cx="1141" cy="129525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線接點 61"/>
            <p:cNvCxnSpPr>
              <a:stCxn id="32" idx="2"/>
              <a:endCxn id="27" idx="7"/>
            </p:cNvCxnSpPr>
            <p:nvPr/>
          </p:nvCxnSpPr>
          <p:spPr bwMode="auto">
            <a:xfrm flipH="1">
              <a:off x="3326940" y="4293320"/>
              <a:ext cx="1174193" cy="66855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0" name="直線接點 51199"/>
            <p:cNvCxnSpPr>
              <a:stCxn id="31" idx="5"/>
              <a:endCxn id="30" idx="1"/>
            </p:cNvCxnSpPr>
            <p:nvPr/>
          </p:nvCxnSpPr>
          <p:spPr bwMode="auto">
            <a:xfrm>
              <a:off x="3757847" y="4343948"/>
              <a:ext cx="763069" cy="133800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2" name="直線接點 51201"/>
            <p:cNvCxnSpPr>
              <a:stCxn id="31" idx="4"/>
              <a:endCxn id="28" idx="0"/>
            </p:cNvCxnSpPr>
            <p:nvPr/>
          </p:nvCxnSpPr>
          <p:spPr bwMode="auto">
            <a:xfrm>
              <a:off x="3707334" y="4365104"/>
              <a:ext cx="1141" cy="129614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6" name="直線接點 51205"/>
            <p:cNvCxnSpPr>
              <a:stCxn id="27" idx="6"/>
              <a:endCxn id="34" idx="2"/>
            </p:cNvCxnSpPr>
            <p:nvPr/>
          </p:nvCxnSpPr>
          <p:spPr bwMode="auto">
            <a:xfrm>
              <a:off x="3347864" y="5012953"/>
              <a:ext cx="1585317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09" name="直線接點 51208"/>
            <p:cNvCxnSpPr>
              <a:stCxn id="27" idx="5"/>
              <a:endCxn id="30" idx="2"/>
            </p:cNvCxnSpPr>
            <p:nvPr/>
          </p:nvCxnSpPr>
          <p:spPr bwMode="auto">
            <a:xfrm>
              <a:off x="3326940" y="5064028"/>
              <a:ext cx="1173052" cy="669005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20" name="直線接點 51219"/>
            <p:cNvCxnSpPr>
              <a:stCxn id="31" idx="6"/>
              <a:endCxn id="34" idx="1"/>
            </p:cNvCxnSpPr>
            <p:nvPr/>
          </p:nvCxnSpPr>
          <p:spPr bwMode="auto">
            <a:xfrm>
              <a:off x="3778771" y="4292873"/>
              <a:ext cx="1175334" cy="669004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222" name="直線接點 51221"/>
            <p:cNvCxnSpPr>
              <a:stCxn id="34" idx="3"/>
              <a:endCxn id="28" idx="6"/>
            </p:cNvCxnSpPr>
            <p:nvPr/>
          </p:nvCxnSpPr>
          <p:spPr bwMode="auto">
            <a:xfrm flipH="1">
              <a:off x="3779912" y="5064028"/>
              <a:ext cx="1174193" cy="66945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81007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2915816" y="26064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Antimagic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labeling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08583" y="1124744"/>
                <a:ext cx="7003777" cy="12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[Hartsfield, </a:t>
                </a:r>
                <a:r>
                  <a:rPr lang="en-US" altLang="zh-TW" dirty="0" err="1" smtClean="0"/>
                  <a:t>Ringel</a:t>
                </a:r>
                <a:r>
                  <a:rPr lang="en-US" altLang="zh-TW" dirty="0" smtClean="0"/>
                  <a:t>, 1990]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/>
                  <a:t>An </a:t>
                </a:r>
                <a:r>
                  <a:rPr lang="en-US" altLang="zh-TW" dirty="0" smtClean="0"/>
                  <a:t>anti-magic </a:t>
                </a:r>
                <a:r>
                  <a:rPr lang="en-US" altLang="zh-TW" dirty="0"/>
                  <a:t>labeling of</a:t>
                </a:r>
                <a:r>
                  <a:rPr lang="en-US" altLang="zh-TW" dirty="0" smtClean="0"/>
                  <a:t> graph is a bijection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:</m:t>
                    </m:r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→{1,2,…,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TW" altLang="en-US" dirty="0" smtClean="0"/>
                  <a:t>  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∀</m:t>
                    </m:r>
                    <m:r>
                      <a:rPr lang="en-US" altLang="zh-TW" b="0" i="1" smtClean="0">
                        <a:latin typeface="Cambria Math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∈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𝑢</m:t>
                    </m:r>
                    <m:r>
                      <a:rPr lang="en-US" altLang="zh-TW" b="0" i="1" dirty="0" smtClean="0">
                        <a:latin typeface="Cambria Math"/>
                      </a:rPr>
                      <m:t>≠</m:t>
                    </m:r>
                    <m:r>
                      <a:rPr lang="en-US" altLang="zh-TW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dirty="0" smtClean="0"/>
                  <a:t>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         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𝐸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</m:e>
                    </m:nary>
                    <m:r>
                      <a:rPr lang="en-US" altLang="zh-TW" b="0" i="1" dirty="0" smtClean="0">
                        <a:latin typeface="Cambria Math"/>
                      </a:rPr>
                      <m:t>)≠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 dirty="0">
                            <a:latin typeface="Cambria Math"/>
                          </a:rPr>
                          <m:t>𝑒</m:t>
                        </m:r>
                        <m:r>
                          <a:rPr lang="en-US" altLang="zh-TW" i="1" dirty="0">
                            <a:latin typeface="Cambria Math"/>
                          </a:rPr>
                          <m:t>∈</m:t>
                        </m:r>
                        <m:r>
                          <a:rPr lang="en-US" altLang="zh-TW" i="1" dirty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i="1" dirty="0">
                            <a:latin typeface="Cambria Math"/>
                          </a:rPr>
                          <m:t>𝑒</m:t>
                        </m:r>
                      </m:e>
                    </m:nary>
                    <m:r>
                      <a:rPr lang="en-US" altLang="zh-TW" b="0" i="1" dirty="0" smtClean="0">
                        <a:latin typeface="Cambria Math"/>
                      </a:rPr>
                      <m:t>).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124744"/>
                <a:ext cx="7003777" cy="1274836"/>
              </a:xfrm>
              <a:prstGeom prst="rect">
                <a:avLst/>
              </a:prstGeom>
              <a:blipFill rotWithShape="1">
                <a:blip r:embed="rId2"/>
                <a:stretch>
                  <a:fillRect l="-609" t="-2392" b="-47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/>
              <p:cNvSpPr txBox="1"/>
              <p:nvPr/>
            </p:nvSpPr>
            <p:spPr>
              <a:xfrm>
                <a:off x="808583" y="2339588"/>
                <a:ext cx="7003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A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called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admits an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labeling.</a:t>
                </a:r>
                <a:endParaRPr lang="zh-TW" altLang="en-US" dirty="0"/>
              </a:p>
            </p:txBody>
          </p:sp>
        </mc:Choice>
        <mc:Fallback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339588"/>
                <a:ext cx="700377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9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/>
              <p:cNvSpPr txBox="1"/>
              <p:nvPr/>
            </p:nvSpPr>
            <p:spPr>
              <a:xfrm>
                <a:off x="808583" y="2843644"/>
                <a:ext cx="7003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(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≥3)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𝑛</m:t>
                    </m:r>
                    <m:r>
                      <a:rPr lang="en-US" altLang="zh-TW" i="1">
                        <a:latin typeface="Cambria Math"/>
                      </a:rPr>
                      <m:t>≥3)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are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843644"/>
                <a:ext cx="700377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9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字方塊 69"/>
          <p:cNvSpPr txBox="1"/>
          <p:nvPr/>
        </p:nvSpPr>
        <p:spPr>
          <a:xfrm>
            <a:off x="89959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Ex:</a:t>
            </a:r>
            <a:endParaRPr lang="zh-TW" altLang="en-US" dirty="0"/>
          </a:p>
        </p:txBody>
      </p:sp>
      <p:grpSp>
        <p:nvGrpSpPr>
          <p:cNvPr id="32" name="群組 31"/>
          <p:cNvGrpSpPr/>
          <p:nvPr/>
        </p:nvGrpSpPr>
        <p:grpSpPr>
          <a:xfrm>
            <a:off x="1762393" y="3549873"/>
            <a:ext cx="145311" cy="1967806"/>
            <a:chOff x="1762393" y="3549873"/>
            <a:chExt cx="145311" cy="1967806"/>
          </a:xfrm>
        </p:grpSpPr>
        <p:sp>
          <p:nvSpPr>
            <p:cNvPr id="72" name="Oval 21"/>
            <p:cNvSpPr>
              <a:spLocks noChangeArrowheads="1"/>
            </p:cNvSpPr>
            <p:nvPr/>
          </p:nvSpPr>
          <p:spPr bwMode="auto">
            <a:xfrm>
              <a:off x="1764829" y="3549873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1763688" y="393305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5" name="Oval 21"/>
            <p:cNvSpPr>
              <a:spLocks noChangeArrowheads="1"/>
            </p:cNvSpPr>
            <p:nvPr/>
          </p:nvSpPr>
          <p:spPr bwMode="auto">
            <a:xfrm>
              <a:off x="1763688" y="429309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" name="Oval 21"/>
            <p:cNvSpPr>
              <a:spLocks noChangeArrowheads="1"/>
            </p:cNvSpPr>
            <p:nvPr/>
          </p:nvSpPr>
          <p:spPr bwMode="auto">
            <a:xfrm>
              <a:off x="1763688" y="465313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1763688" y="501317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1762393" y="5373216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5" name="直線接點 4"/>
            <p:cNvCxnSpPr>
              <a:stCxn id="72" idx="4"/>
              <a:endCxn id="73" idx="0"/>
            </p:cNvCxnSpPr>
            <p:nvPr/>
          </p:nvCxnSpPr>
          <p:spPr bwMode="auto">
            <a:xfrm flipH="1">
              <a:off x="1835126" y="3694336"/>
              <a:ext cx="1141" cy="23872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接點 24"/>
            <p:cNvCxnSpPr>
              <a:stCxn id="73" idx="4"/>
              <a:endCxn id="75" idx="0"/>
            </p:cNvCxnSpPr>
            <p:nvPr/>
          </p:nvCxnSpPr>
          <p:spPr bwMode="auto">
            <a:xfrm>
              <a:off x="1835126" y="4077519"/>
              <a:ext cx="0" cy="21557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接點 26"/>
            <p:cNvCxnSpPr>
              <a:stCxn id="75" idx="4"/>
              <a:endCxn id="76" idx="0"/>
            </p:cNvCxnSpPr>
            <p:nvPr/>
          </p:nvCxnSpPr>
          <p:spPr bwMode="auto">
            <a:xfrm>
              <a:off x="1835126" y="4437559"/>
              <a:ext cx="0" cy="21557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接點 28"/>
            <p:cNvCxnSpPr>
              <a:stCxn id="76" idx="4"/>
              <a:endCxn id="77" idx="0"/>
            </p:cNvCxnSpPr>
            <p:nvPr/>
          </p:nvCxnSpPr>
          <p:spPr bwMode="auto">
            <a:xfrm>
              <a:off x="1835126" y="4797599"/>
              <a:ext cx="0" cy="21557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接點 30"/>
            <p:cNvCxnSpPr>
              <a:stCxn id="77" idx="4"/>
              <a:endCxn id="78" idx="0"/>
            </p:cNvCxnSpPr>
            <p:nvPr/>
          </p:nvCxnSpPr>
          <p:spPr bwMode="auto">
            <a:xfrm flipH="1">
              <a:off x="1833831" y="5157639"/>
              <a:ext cx="1295" cy="215577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1502748" y="558924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48" y="5589240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文字方塊 80"/>
          <p:cNvSpPr txBox="1"/>
          <p:nvPr/>
        </p:nvSpPr>
        <p:spPr>
          <a:xfrm>
            <a:off x="1826784" y="3648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835696" y="4005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1848239" y="50977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1840638" y="4733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1839854" y="4391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1449487" y="3431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1483807" y="38206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1487156" y="41897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5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1451923" y="52607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5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1487156" y="456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7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1475656" y="48983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9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1500104" y="456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8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1475656" y="5267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4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2449629" y="3418596"/>
            <a:ext cx="1609594" cy="2288618"/>
            <a:chOff x="2449629" y="3418596"/>
            <a:chExt cx="1609594" cy="2288618"/>
          </a:xfrm>
        </p:grpSpPr>
        <p:sp>
          <p:nvSpPr>
            <p:cNvPr id="192" name="文字方塊 191"/>
            <p:cNvSpPr txBox="1"/>
            <p:nvPr/>
          </p:nvSpPr>
          <p:spPr>
            <a:xfrm>
              <a:off x="3062816" y="34185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3" name="文字方塊 192"/>
            <p:cNvSpPr txBox="1"/>
            <p:nvPr/>
          </p:nvSpPr>
          <p:spPr>
            <a:xfrm>
              <a:off x="2471901" y="38977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4" name="文字方塊 193"/>
            <p:cNvSpPr txBox="1"/>
            <p:nvPr/>
          </p:nvSpPr>
          <p:spPr>
            <a:xfrm>
              <a:off x="3635896" y="38919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5" name="文字方塊 194"/>
            <p:cNvSpPr txBox="1"/>
            <p:nvPr/>
          </p:nvSpPr>
          <p:spPr>
            <a:xfrm>
              <a:off x="2449629" y="48181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6" name="文字方塊 195"/>
            <p:cNvSpPr txBox="1"/>
            <p:nvPr/>
          </p:nvSpPr>
          <p:spPr>
            <a:xfrm>
              <a:off x="3746317" y="47975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7" name="文字方塊 196"/>
            <p:cNvSpPr txBox="1"/>
            <p:nvPr/>
          </p:nvSpPr>
          <p:spPr>
            <a:xfrm>
              <a:off x="3099391" y="53378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242870" y="3491716"/>
            <a:ext cx="1921956" cy="2169532"/>
            <a:chOff x="2242870" y="3491716"/>
            <a:chExt cx="1921956" cy="2169532"/>
          </a:xfrm>
        </p:grpSpPr>
        <p:sp>
          <p:nvSpPr>
            <p:cNvPr id="198" name="文字方塊 197"/>
            <p:cNvSpPr txBox="1"/>
            <p:nvPr/>
          </p:nvSpPr>
          <p:spPr>
            <a:xfrm>
              <a:off x="2626338" y="34917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3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99" name="文字方塊 198"/>
            <p:cNvSpPr txBox="1"/>
            <p:nvPr/>
          </p:nvSpPr>
          <p:spPr>
            <a:xfrm>
              <a:off x="3491880" y="34917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4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0" name="文字方塊 199"/>
            <p:cNvSpPr txBox="1"/>
            <p:nvPr/>
          </p:nvSpPr>
          <p:spPr>
            <a:xfrm>
              <a:off x="3851920" y="435515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8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1" name="文字方塊 200"/>
            <p:cNvSpPr txBox="1"/>
            <p:nvPr/>
          </p:nvSpPr>
          <p:spPr>
            <a:xfrm>
              <a:off x="3499901" y="5291916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11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2" name="文字方塊 201"/>
            <p:cNvSpPr txBox="1"/>
            <p:nvPr/>
          </p:nvSpPr>
          <p:spPr>
            <a:xfrm>
              <a:off x="2555776" y="52919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10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03" name="文字方塊 202"/>
            <p:cNvSpPr txBox="1"/>
            <p:nvPr/>
          </p:nvSpPr>
          <p:spPr>
            <a:xfrm>
              <a:off x="2242870" y="43379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6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3255" name="群組 53254"/>
          <p:cNvGrpSpPr/>
          <p:nvPr/>
        </p:nvGrpSpPr>
        <p:grpSpPr>
          <a:xfrm>
            <a:off x="2556917" y="3752812"/>
            <a:ext cx="1365870" cy="2205760"/>
            <a:chOff x="2556917" y="3752812"/>
            <a:chExt cx="1365870" cy="2205760"/>
          </a:xfrm>
        </p:grpSpPr>
        <p:grpSp>
          <p:nvGrpSpPr>
            <p:cNvPr id="157" name="群組 156"/>
            <p:cNvGrpSpPr/>
            <p:nvPr/>
          </p:nvGrpSpPr>
          <p:grpSpPr>
            <a:xfrm>
              <a:off x="2556917" y="3752812"/>
              <a:ext cx="1365870" cy="1585070"/>
              <a:chOff x="5765293" y="4051991"/>
              <a:chExt cx="1365870" cy="1585070"/>
            </a:xfrm>
          </p:grpSpPr>
          <p:sp>
            <p:nvSpPr>
              <p:cNvPr id="158" name="Oval 21"/>
              <p:cNvSpPr>
                <a:spLocks noChangeArrowheads="1"/>
              </p:cNvSpPr>
              <p:nvPr/>
            </p:nvSpPr>
            <p:spPr bwMode="auto">
              <a:xfrm>
                <a:off x="5765293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9" name="Oval 22"/>
              <p:cNvSpPr>
                <a:spLocks noChangeArrowheads="1"/>
              </p:cNvSpPr>
              <p:nvPr/>
            </p:nvSpPr>
            <p:spPr bwMode="auto">
              <a:xfrm>
                <a:off x="6085309" y="549259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0" name="Oval 24"/>
              <p:cNvSpPr>
                <a:spLocks noChangeArrowheads="1"/>
              </p:cNvSpPr>
              <p:nvPr/>
            </p:nvSpPr>
            <p:spPr bwMode="auto">
              <a:xfrm>
                <a:off x="6700256" y="549215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1" name="Oval 25"/>
              <p:cNvSpPr>
                <a:spLocks noChangeArrowheads="1"/>
              </p:cNvSpPr>
              <p:nvPr/>
            </p:nvSpPr>
            <p:spPr bwMode="auto">
              <a:xfrm>
                <a:off x="6084168" y="405199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2" name="Oval 26"/>
              <p:cNvSpPr>
                <a:spLocks noChangeArrowheads="1"/>
              </p:cNvSpPr>
              <p:nvPr/>
            </p:nvSpPr>
            <p:spPr bwMode="auto">
              <a:xfrm>
                <a:off x="6628248" y="405243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3" name="Oval 28"/>
              <p:cNvSpPr>
                <a:spLocks noChangeArrowheads="1"/>
              </p:cNvSpPr>
              <p:nvPr/>
            </p:nvSpPr>
            <p:spPr bwMode="auto">
              <a:xfrm>
                <a:off x="6988288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64" name="直線接點 163"/>
              <p:cNvCxnSpPr>
                <a:stCxn id="161" idx="3"/>
                <a:endCxn id="158" idx="0"/>
              </p:cNvCxnSpPr>
              <p:nvPr/>
            </p:nvCxnSpPr>
            <p:spPr bwMode="auto">
              <a:xfrm flipH="1">
                <a:off x="5836731" y="4175298"/>
                <a:ext cx="268361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直線接點 164"/>
              <p:cNvCxnSpPr>
                <a:stCxn id="161" idx="7"/>
                <a:endCxn id="162" idx="1"/>
              </p:cNvCxnSpPr>
              <p:nvPr/>
            </p:nvCxnSpPr>
            <p:spPr bwMode="auto">
              <a:xfrm>
                <a:off x="6206119" y="4073147"/>
                <a:ext cx="443053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直線接點 165"/>
              <p:cNvCxnSpPr>
                <a:stCxn id="162" idx="5"/>
                <a:endCxn id="163" idx="0"/>
              </p:cNvCxnSpPr>
              <p:nvPr/>
            </p:nvCxnSpPr>
            <p:spPr bwMode="auto">
              <a:xfrm>
                <a:off x="6750199" y="4175745"/>
                <a:ext cx="309527" cy="596326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直線接點 166"/>
              <p:cNvCxnSpPr>
                <a:stCxn id="158" idx="4"/>
                <a:endCxn id="159" idx="1"/>
              </p:cNvCxnSpPr>
              <p:nvPr/>
            </p:nvCxnSpPr>
            <p:spPr bwMode="auto">
              <a:xfrm>
                <a:off x="5836731" y="4916534"/>
                <a:ext cx="269502" cy="59722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直線接點 167"/>
              <p:cNvCxnSpPr>
                <a:stCxn id="163" idx="4"/>
                <a:endCxn id="160" idx="7"/>
              </p:cNvCxnSpPr>
              <p:nvPr/>
            </p:nvCxnSpPr>
            <p:spPr bwMode="auto">
              <a:xfrm flipH="1">
                <a:off x="6822207" y="4916534"/>
                <a:ext cx="237519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直線接點 168"/>
              <p:cNvCxnSpPr>
                <a:stCxn id="159" idx="5"/>
                <a:endCxn id="160" idx="3"/>
              </p:cNvCxnSpPr>
              <p:nvPr/>
            </p:nvCxnSpPr>
            <p:spPr bwMode="auto">
              <a:xfrm flipV="1">
                <a:off x="6207260" y="5615458"/>
                <a:ext cx="513920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文字方塊 211"/>
                <p:cNvSpPr txBox="1"/>
                <p:nvPr/>
              </p:nvSpPr>
              <p:spPr>
                <a:xfrm>
                  <a:off x="2915816" y="5589240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2" name="文字方塊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589240"/>
                  <a:ext cx="6480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256" name="群組 53255"/>
          <p:cNvGrpSpPr/>
          <p:nvPr/>
        </p:nvGrpSpPr>
        <p:grpSpPr>
          <a:xfrm>
            <a:off x="4430266" y="3747512"/>
            <a:ext cx="1365870" cy="2211060"/>
            <a:chOff x="4430266" y="3747512"/>
            <a:chExt cx="1365870" cy="2211060"/>
          </a:xfrm>
        </p:grpSpPr>
        <p:grpSp>
          <p:nvGrpSpPr>
            <p:cNvPr id="179" name="群組 178"/>
            <p:cNvGrpSpPr/>
            <p:nvPr/>
          </p:nvGrpSpPr>
          <p:grpSpPr>
            <a:xfrm>
              <a:off x="4430266" y="3747512"/>
              <a:ext cx="1365870" cy="1585070"/>
              <a:chOff x="5765293" y="4051991"/>
              <a:chExt cx="1365870" cy="1585070"/>
            </a:xfrm>
          </p:grpSpPr>
          <p:sp>
            <p:nvSpPr>
              <p:cNvPr id="180" name="Oval 21"/>
              <p:cNvSpPr>
                <a:spLocks noChangeArrowheads="1"/>
              </p:cNvSpPr>
              <p:nvPr/>
            </p:nvSpPr>
            <p:spPr bwMode="auto">
              <a:xfrm>
                <a:off x="5765293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1" name="Oval 22"/>
              <p:cNvSpPr>
                <a:spLocks noChangeArrowheads="1"/>
              </p:cNvSpPr>
              <p:nvPr/>
            </p:nvSpPr>
            <p:spPr bwMode="auto">
              <a:xfrm>
                <a:off x="6085309" y="549259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2" name="Oval 24"/>
              <p:cNvSpPr>
                <a:spLocks noChangeArrowheads="1"/>
              </p:cNvSpPr>
              <p:nvPr/>
            </p:nvSpPr>
            <p:spPr bwMode="auto">
              <a:xfrm>
                <a:off x="6700256" y="549215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3" name="Oval 25"/>
              <p:cNvSpPr>
                <a:spLocks noChangeArrowheads="1"/>
              </p:cNvSpPr>
              <p:nvPr/>
            </p:nvSpPr>
            <p:spPr bwMode="auto">
              <a:xfrm>
                <a:off x="6084168" y="405199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4" name="Oval 26"/>
              <p:cNvSpPr>
                <a:spLocks noChangeArrowheads="1"/>
              </p:cNvSpPr>
              <p:nvPr/>
            </p:nvSpPr>
            <p:spPr bwMode="auto">
              <a:xfrm>
                <a:off x="6628248" y="405243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5" name="Oval 28"/>
              <p:cNvSpPr>
                <a:spLocks noChangeArrowheads="1"/>
              </p:cNvSpPr>
              <p:nvPr/>
            </p:nvSpPr>
            <p:spPr bwMode="auto">
              <a:xfrm>
                <a:off x="6988288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86" name="直線接點 185"/>
              <p:cNvCxnSpPr>
                <a:stCxn id="183" idx="3"/>
                <a:endCxn id="180" idx="0"/>
              </p:cNvCxnSpPr>
              <p:nvPr/>
            </p:nvCxnSpPr>
            <p:spPr bwMode="auto">
              <a:xfrm flipH="1">
                <a:off x="5836731" y="4175298"/>
                <a:ext cx="268361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直線接點 186"/>
              <p:cNvCxnSpPr>
                <a:stCxn id="183" idx="7"/>
                <a:endCxn id="184" idx="1"/>
              </p:cNvCxnSpPr>
              <p:nvPr/>
            </p:nvCxnSpPr>
            <p:spPr bwMode="auto">
              <a:xfrm>
                <a:off x="6206119" y="4073147"/>
                <a:ext cx="443053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直線接點 187"/>
              <p:cNvCxnSpPr>
                <a:stCxn id="184" idx="5"/>
                <a:endCxn id="185" idx="0"/>
              </p:cNvCxnSpPr>
              <p:nvPr/>
            </p:nvCxnSpPr>
            <p:spPr bwMode="auto">
              <a:xfrm>
                <a:off x="6750199" y="4175745"/>
                <a:ext cx="309527" cy="596326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" name="直線接點 188"/>
              <p:cNvCxnSpPr>
                <a:stCxn id="180" idx="4"/>
                <a:endCxn id="181" idx="1"/>
              </p:cNvCxnSpPr>
              <p:nvPr/>
            </p:nvCxnSpPr>
            <p:spPr bwMode="auto">
              <a:xfrm>
                <a:off x="5836731" y="4916534"/>
                <a:ext cx="269502" cy="59722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直線接點 189"/>
              <p:cNvCxnSpPr>
                <a:stCxn id="185" idx="4"/>
                <a:endCxn id="182" idx="7"/>
              </p:cNvCxnSpPr>
              <p:nvPr/>
            </p:nvCxnSpPr>
            <p:spPr bwMode="auto">
              <a:xfrm flipH="1">
                <a:off x="6822207" y="4916534"/>
                <a:ext cx="237519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直線接點 190"/>
              <p:cNvCxnSpPr>
                <a:stCxn id="181" idx="5"/>
                <a:endCxn id="182" idx="3"/>
              </p:cNvCxnSpPr>
              <p:nvPr/>
            </p:nvCxnSpPr>
            <p:spPr bwMode="auto">
              <a:xfrm flipV="1">
                <a:off x="6207260" y="5615458"/>
                <a:ext cx="513920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4" name="Oval 26"/>
            <p:cNvSpPr>
              <a:spLocks noChangeArrowheads="1"/>
            </p:cNvSpPr>
            <p:nvPr/>
          </p:nvSpPr>
          <p:spPr bwMode="auto">
            <a:xfrm>
              <a:off x="5031477" y="4470162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37" name="直線接點 36"/>
            <p:cNvCxnSpPr>
              <a:stCxn id="183" idx="5"/>
              <a:endCxn id="204" idx="1"/>
            </p:cNvCxnSpPr>
            <p:nvPr/>
          </p:nvCxnSpPr>
          <p:spPr bwMode="auto">
            <a:xfrm>
              <a:off x="4871092" y="3870819"/>
              <a:ext cx="181309" cy="620499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接點 38"/>
            <p:cNvCxnSpPr>
              <a:stCxn id="184" idx="3"/>
              <a:endCxn id="204" idx="7"/>
            </p:cNvCxnSpPr>
            <p:nvPr/>
          </p:nvCxnSpPr>
          <p:spPr bwMode="auto">
            <a:xfrm flipH="1">
              <a:off x="5153428" y="3871266"/>
              <a:ext cx="160717" cy="620052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線接點 41"/>
            <p:cNvCxnSpPr>
              <a:stCxn id="204" idx="6"/>
              <a:endCxn id="185" idx="2"/>
            </p:cNvCxnSpPr>
            <p:nvPr/>
          </p:nvCxnSpPr>
          <p:spPr bwMode="auto">
            <a:xfrm flipV="1">
              <a:off x="5174352" y="4539824"/>
              <a:ext cx="478909" cy="257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49" name="直線接點 53248"/>
            <p:cNvCxnSpPr>
              <a:stCxn id="204" idx="5"/>
              <a:endCxn id="182" idx="0"/>
            </p:cNvCxnSpPr>
            <p:nvPr/>
          </p:nvCxnSpPr>
          <p:spPr bwMode="auto">
            <a:xfrm>
              <a:off x="5153428" y="4593469"/>
              <a:ext cx="283239" cy="594203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51" name="直線接點 53250"/>
            <p:cNvCxnSpPr>
              <a:stCxn id="204" idx="3"/>
              <a:endCxn id="181" idx="7"/>
            </p:cNvCxnSpPr>
            <p:nvPr/>
          </p:nvCxnSpPr>
          <p:spPr bwMode="auto">
            <a:xfrm flipH="1">
              <a:off x="4872233" y="4593469"/>
              <a:ext cx="180168" cy="615806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254" name="直線接點 53253"/>
            <p:cNvCxnSpPr>
              <a:stCxn id="180" idx="6"/>
              <a:endCxn id="204" idx="2"/>
            </p:cNvCxnSpPr>
            <p:nvPr/>
          </p:nvCxnSpPr>
          <p:spPr bwMode="auto">
            <a:xfrm>
              <a:off x="4573141" y="4539824"/>
              <a:ext cx="458336" cy="257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/>
                <p:cNvSpPr txBox="1"/>
                <p:nvPr/>
              </p:nvSpPr>
              <p:spPr>
                <a:xfrm>
                  <a:off x="4860032" y="5589240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4" name="文字方塊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589240"/>
                  <a:ext cx="6480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群組 1"/>
          <p:cNvGrpSpPr/>
          <p:nvPr/>
        </p:nvGrpSpPr>
        <p:grpSpPr>
          <a:xfrm>
            <a:off x="6373341" y="3750046"/>
            <a:ext cx="1581894" cy="2136518"/>
            <a:chOff x="6373341" y="3750046"/>
            <a:chExt cx="1581894" cy="2136518"/>
          </a:xfrm>
        </p:grpSpPr>
        <p:grpSp>
          <p:nvGrpSpPr>
            <p:cNvPr id="33" name="群組 32"/>
            <p:cNvGrpSpPr/>
            <p:nvPr/>
          </p:nvGrpSpPr>
          <p:grpSpPr>
            <a:xfrm>
              <a:off x="6373341" y="3750046"/>
              <a:ext cx="1581894" cy="1585070"/>
              <a:chOff x="5798418" y="4051991"/>
              <a:chExt cx="1581894" cy="1585070"/>
            </a:xfrm>
          </p:grpSpPr>
          <p:sp>
            <p:nvSpPr>
              <p:cNvPr id="112" name="Oval 21"/>
              <p:cNvSpPr>
                <a:spLocks noChangeArrowheads="1"/>
              </p:cNvSpPr>
              <p:nvPr/>
            </p:nvSpPr>
            <p:spPr bwMode="auto">
              <a:xfrm>
                <a:off x="5798418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" name="Oval 22"/>
              <p:cNvSpPr>
                <a:spLocks noChangeArrowheads="1"/>
              </p:cNvSpPr>
              <p:nvPr/>
            </p:nvSpPr>
            <p:spPr bwMode="auto">
              <a:xfrm>
                <a:off x="6158458" y="549259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" name="Oval 24"/>
              <p:cNvSpPr>
                <a:spLocks noChangeArrowheads="1"/>
              </p:cNvSpPr>
              <p:nvPr/>
            </p:nvSpPr>
            <p:spPr bwMode="auto">
              <a:xfrm>
                <a:off x="6877397" y="549215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" name="Oval 25"/>
              <p:cNvSpPr>
                <a:spLocks noChangeArrowheads="1"/>
              </p:cNvSpPr>
              <p:nvPr/>
            </p:nvSpPr>
            <p:spPr bwMode="auto">
              <a:xfrm>
                <a:off x="6157317" y="405199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6" name="Oval 26"/>
              <p:cNvSpPr>
                <a:spLocks noChangeArrowheads="1"/>
              </p:cNvSpPr>
              <p:nvPr/>
            </p:nvSpPr>
            <p:spPr bwMode="auto">
              <a:xfrm>
                <a:off x="6878538" y="4052438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7" name="Oval 28"/>
              <p:cNvSpPr>
                <a:spLocks noChangeArrowheads="1"/>
              </p:cNvSpPr>
              <p:nvPr/>
            </p:nvSpPr>
            <p:spPr bwMode="auto">
              <a:xfrm>
                <a:off x="7237437" y="4772071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19" name="直線接點 118"/>
              <p:cNvCxnSpPr>
                <a:stCxn id="115" idx="3"/>
                <a:endCxn id="112" idx="0"/>
              </p:cNvCxnSpPr>
              <p:nvPr/>
            </p:nvCxnSpPr>
            <p:spPr bwMode="auto">
              <a:xfrm flipH="1">
                <a:off x="5869856" y="4175298"/>
                <a:ext cx="308385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直線接點 119"/>
              <p:cNvCxnSpPr>
                <a:stCxn id="115" idx="7"/>
                <a:endCxn id="116" idx="1"/>
              </p:cNvCxnSpPr>
              <p:nvPr/>
            </p:nvCxnSpPr>
            <p:spPr bwMode="auto">
              <a:xfrm>
                <a:off x="6279268" y="4073147"/>
                <a:ext cx="620194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直線接點 120"/>
              <p:cNvCxnSpPr>
                <a:stCxn id="116" idx="5"/>
                <a:endCxn id="117" idx="0"/>
              </p:cNvCxnSpPr>
              <p:nvPr/>
            </p:nvCxnSpPr>
            <p:spPr bwMode="auto">
              <a:xfrm>
                <a:off x="7000489" y="4175745"/>
                <a:ext cx="308386" cy="596326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直線接點 121"/>
              <p:cNvCxnSpPr>
                <a:stCxn id="112" idx="4"/>
                <a:endCxn id="113" idx="1"/>
              </p:cNvCxnSpPr>
              <p:nvPr/>
            </p:nvCxnSpPr>
            <p:spPr bwMode="auto">
              <a:xfrm>
                <a:off x="5869856" y="4916534"/>
                <a:ext cx="309526" cy="59722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直線接點 122"/>
              <p:cNvCxnSpPr>
                <a:stCxn id="117" idx="4"/>
                <a:endCxn id="114" idx="7"/>
              </p:cNvCxnSpPr>
              <p:nvPr/>
            </p:nvCxnSpPr>
            <p:spPr bwMode="auto">
              <a:xfrm flipH="1">
                <a:off x="6999348" y="4916534"/>
                <a:ext cx="309527" cy="596773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直線接點 123"/>
              <p:cNvCxnSpPr>
                <a:stCxn id="113" idx="5"/>
                <a:endCxn id="114" idx="3"/>
              </p:cNvCxnSpPr>
              <p:nvPr/>
            </p:nvCxnSpPr>
            <p:spPr bwMode="auto">
              <a:xfrm flipV="1">
                <a:off x="6280409" y="5615458"/>
                <a:ext cx="617912" cy="44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直線接點 124"/>
              <p:cNvCxnSpPr>
                <a:stCxn id="116" idx="3"/>
                <a:endCxn id="113" idx="7"/>
              </p:cNvCxnSpPr>
              <p:nvPr/>
            </p:nvCxnSpPr>
            <p:spPr bwMode="auto">
              <a:xfrm flipH="1">
                <a:off x="6280409" y="4175745"/>
                <a:ext cx="619053" cy="1338009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直線接點 125"/>
              <p:cNvCxnSpPr>
                <a:stCxn id="116" idx="4"/>
                <a:endCxn id="114" idx="0"/>
              </p:cNvCxnSpPr>
              <p:nvPr/>
            </p:nvCxnSpPr>
            <p:spPr bwMode="auto">
              <a:xfrm flipH="1">
                <a:off x="6948835" y="4196901"/>
                <a:ext cx="1141" cy="129525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直線接點 126"/>
              <p:cNvCxnSpPr>
                <a:stCxn id="116" idx="2"/>
                <a:endCxn id="112" idx="7"/>
              </p:cNvCxnSpPr>
              <p:nvPr/>
            </p:nvCxnSpPr>
            <p:spPr bwMode="auto">
              <a:xfrm flipH="1">
                <a:off x="5920369" y="4124670"/>
                <a:ext cx="958169" cy="66855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直線接點 127"/>
              <p:cNvCxnSpPr>
                <a:stCxn id="115" idx="5"/>
                <a:endCxn id="114" idx="1"/>
              </p:cNvCxnSpPr>
              <p:nvPr/>
            </p:nvCxnSpPr>
            <p:spPr bwMode="auto">
              <a:xfrm>
                <a:off x="6279268" y="4175298"/>
                <a:ext cx="619053" cy="1338009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直線接點 128"/>
              <p:cNvCxnSpPr>
                <a:stCxn id="115" idx="4"/>
                <a:endCxn id="113" idx="0"/>
              </p:cNvCxnSpPr>
              <p:nvPr/>
            </p:nvCxnSpPr>
            <p:spPr bwMode="auto">
              <a:xfrm>
                <a:off x="6228755" y="4196454"/>
                <a:ext cx="1141" cy="1296144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直線接點 129"/>
              <p:cNvCxnSpPr>
                <a:stCxn id="112" idx="6"/>
                <a:endCxn id="117" idx="2"/>
              </p:cNvCxnSpPr>
              <p:nvPr/>
            </p:nvCxnSpPr>
            <p:spPr bwMode="auto">
              <a:xfrm>
                <a:off x="5941293" y="4844303"/>
                <a:ext cx="1296144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直線接點 130"/>
              <p:cNvCxnSpPr>
                <a:stCxn id="112" idx="5"/>
                <a:endCxn id="114" idx="2"/>
              </p:cNvCxnSpPr>
              <p:nvPr/>
            </p:nvCxnSpPr>
            <p:spPr bwMode="auto">
              <a:xfrm>
                <a:off x="5920369" y="4895378"/>
                <a:ext cx="957028" cy="669005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直線接點 131"/>
              <p:cNvCxnSpPr>
                <a:stCxn id="115" idx="6"/>
                <a:endCxn id="117" idx="1"/>
              </p:cNvCxnSpPr>
              <p:nvPr/>
            </p:nvCxnSpPr>
            <p:spPr bwMode="auto">
              <a:xfrm>
                <a:off x="6300192" y="4124223"/>
                <a:ext cx="958169" cy="669004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直線接點 132"/>
              <p:cNvCxnSpPr>
                <a:stCxn id="117" idx="3"/>
                <a:endCxn id="113" idx="6"/>
              </p:cNvCxnSpPr>
              <p:nvPr/>
            </p:nvCxnSpPr>
            <p:spPr bwMode="auto">
              <a:xfrm flipH="1">
                <a:off x="6301333" y="4895378"/>
                <a:ext cx="957028" cy="669452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文字方塊 214"/>
                <p:cNvSpPr txBox="1"/>
                <p:nvPr/>
              </p:nvSpPr>
              <p:spPr>
                <a:xfrm>
                  <a:off x="6839681" y="5517232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5" name="文字方塊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681" y="5517232"/>
                  <a:ext cx="64807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群組 216"/>
          <p:cNvGrpSpPr/>
          <p:nvPr/>
        </p:nvGrpSpPr>
        <p:grpSpPr>
          <a:xfrm>
            <a:off x="4330558" y="3372630"/>
            <a:ext cx="1609594" cy="2288618"/>
            <a:chOff x="2449629" y="3418596"/>
            <a:chExt cx="1609594" cy="2288618"/>
          </a:xfrm>
        </p:grpSpPr>
        <p:sp>
          <p:nvSpPr>
            <p:cNvPr id="218" name="文字方塊 217"/>
            <p:cNvSpPr txBox="1"/>
            <p:nvPr/>
          </p:nvSpPr>
          <p:spPr>
            <a:xfrm>
              <a:off x="3062816" y="34185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9" name="文字方塊 218"/>
            <p:cNvSpPr txBox="1"/>
            <p:nvPr/>
          </p:nvSpPr>
          <p:spPr>
            <a:xfrm>
              <a:off x="2471901" y="38977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0" name="文字方塊 219"/>
            <p:cNvSpPr txBox="1"/>
            <p:nvPr/>
          </p:nvSpPr>
          <p:spPr>
            <a:xfrm>
              <a:off x="3635896" y="38919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1" name="文字方塊 220"/>
            <p:cNvSpPr txBox="1"/>
            <p:nvPr/>
          </p:nvSpPr>
          <p:spPr>
            <a:xfrm>
              <a:off x="2449629" y="48181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2" name="文字方塊 221"/>
            <p:cNvSpPr txBox="1"/>
            <p:nvPr/>
          </p:nvSpPr>
          <p:spPr>
            <a:xfrm>
              <a:off x="3746317" y="47975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3" name="文字方塊 222"/>
            <p:cNvSpPr txBox="1"/>
            <p:nvPr/>
          </p:nvSpPr>
          <p:spPr>
            <a:xfrm>
              <a:off x="3099391" y="53378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24" name="文字方塊 223"/>
          <p:cNvSpPr txBox="1"/>
          <p:nvPr/>
        </p:nvSpPr>
        <p:spPr>
          <a:xfrm>
            <a:off x="4749141" y="4030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5" name="文字方塊 224"/>
          <p:cNvSpPr txBox="1"/>
          <p:nvPr/>
        </p:nvSpPr>
        <p:spPr>
          <a:xfrm>
            <a:off x="5096145" y="39957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6" name="文字方塊 225"/>
          <p:cNvSpPr txBox="1"/>
          <p:nvPr/>
        </p:nvSpPr>
        <p:spPr>
          <a:xfrm>
            <a:off x="4644008" y="4355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7" name="文字方塊 226"/>
          <p:cNvSpPr txBox="1"/>
          <p:nvPr/>
        </p:nvSpPr>
        <p:spPr>
          <a:xfrm>
            <a:off x="5220072" y="43558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8" name="文字方塊 227"/>
          <p:cNvSpPr txBox="1"/>
          <p:nvPr/>
        </p:nvSpPr>
        <p:spPr>
          <a:xfrm>
            <a:off x="4716016" y="472514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9" name="文字方塊 228"/>
          <p:cNvSpPr txBox="1"/>
          <p:nvPr/>
        </p:nvSpPr>
        <p:spPr>
          <a:xfrm>
            <a:off x="5066958" y="47158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0" name="文字方塊 229"/>
          <p:cNvSpPr txBox="1"/>
          <p:nvPr/>
        </p:nvSpPr>
        <p:spPr>
          <a:xfrm>
            <a:off x="4427984" y="34263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1" name="文字方塊 230"/>
          <p:cNvSpPr txBox="1"/>
          <p:nvPr/>
        </p:nvSpPr>
        <p:spPr>
          <a:xfrm>
            <a:off x="5282982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2" name="文字方塊 231"/>
          <p:cNvSpPr txBox="1"/>
          <p:nvPr/>
        </p:nvSpPr>
        <p:spPr>
          <a:xfrm>
            <a:off x="4067944" y="43651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15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3" name="文字方塊 232"/>
          <p:cNvSpPr txBox="1"/>
          <p:nvPr/>
        </p:nvSpPr>
        <p:spPr>
          <a:xfrm>
            <a:off x="5724698" y="43717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18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4" name="文字方塊 233"/>
          <p:cNvSpPr txBox="1"/>
          <p:nvPr/>
        </p:nvSpPr>
        <p:spPr>
          <a:xfrm>
            <a:off x="4427984" y="53012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2</a:t>
            </a:r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5" name="文字方塊 234"/>
          <p:cNvSpPr txBox="1"/>
          <p:nvPr/>
        </p:nvSpPr>
        <p:spPr>
          <a:xfrm>
            <a:off x="5388585" y="53099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23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4" name="文字方塊 133"/>
          <p:cNvSpPr txBox="1"/>
          <p:nvPr/>
        </p:nvSpPr>
        <p:spPr>
          <a:xfrm>
            <a:off x="6347326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020272" y="3419708"/>
            <a:ext cx="432048" cy="666656"/>
            <a:chOff x="7020272" y="3419708"/>
            <a:chExt cx="432048" cy="666656"/>
          </a:xfrm>
        </p:grpSpPr>
        <p:sp>
          <p:nvSpPr>
            <p:cNvPr id="135" name="文字方塊 134"/>
            <p:cNvSpPr txBox="1"/>
            <p:nvPr/>
          </p:nvSpPr>
          <p:spPr>
            <a:xfrm>
              <a:off x="7020272" y="34197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7139414" y="3717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474385" y="3933056"/>
            <a:ext cx="506865" cy="792088"/>
            <a:chOff x="7474385" y="3933056"/>
            <a:chExt cx="506865" cy="792088"/>
          </a:xfrm>
        </p:grpSpPr>
        <p:sp>
          <p:nvSpPr>
            <p:cNvPr id="137" name="文字方塊 136"/>
            <p:cNvSpPr txBox="1"/>
            <p:nvPr/>
          </p:nvSpPr>
          <p:spPr>
            <a:xfrm>
              <a:off x="7668344" y="39330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7474385" y="40770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7499454" y="435581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092280" y="4757402"/>
            <a:ext cx="945202" cy="615814"/>
            <a:chOff x="7092280" y="4757402"/>
            <a:chExt cx="945202" cy="615814"/>
          </a:xfrm>
        </p:grpSpPr>
        <p:sp>
          <p:nvSpPr>
            <p:cNvPr id="140" name="文字方塊 139"/>
            <p:cNvSpPr txBox="1"/>
            <p:nvPr/>
          </p:nvSpPr>
          <p:spPr>
            <a:xfrm>
              <a:off x="7092280" y="50038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7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7236296" y="4859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8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7392749" y="4757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9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" name="文字方塊 142"/>
            <p:cNvSpPr txBox="1"/>
            <p:nvPr/>
          </p:nvSpPr>
          <p:spPr>
            <a:xfrm>
              <a:off x="7596336" y="484479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286065" y="4757077"/>
            <a:ext cx="1031337" cy="847021"/>
            <a:chOff x="6286065" y="4757077"/>
            <a:chExt cx="1031337" cy="847021"/>
          </a:xfrm>
        </p:grpSpPr>
        <p:sp>
          <p:nvSpPr>
            <p:cNvPr id="144" name="文字方塊 143"/>
            <p:cNvSpPr txBox="1"/>
            <p:nvPr/>
          </p:nvSpPr>
          <p:spPr>
            <a:xfrm>
              <a:off x="6876256" y="523476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6799699" y="499684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" name="文字方塊 145"/>
            <p:cNvSpPr txBox="1"/>
            <p:nvPr/>
          </p:nvSpPr>
          <p:spPr>
            <a:xfrm>
              <a:off x="6732240" y="479759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" name="文字方塊 146"/>
            <p:cNvSpPr txBox="1"/>
            <p:nvPr/>
          </p:nvSpPr>
          <p:spPr>
            <a:xfrm>
              <a:off x="6511667" y="475707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" name="文字方塊 147"/>
            <p:cNvSpPr txBox="1"/>
            <p:nvPr/>
          </p:nvSpPr>
          <p:spPr>
            <a:xfrm>
              <a:off x="6286065" y="4852251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0191 0.05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7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78 L 2.77778E-6 -0.060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70" grpId="0"/>
      <p:bldP spid="80" grpId="0"/>
      <p:bldP spid="81" grpId="0"/>
      <p:bldP spid="82" grpId="0"/>
      <p:bldP spid="83" grpId="0"/>
      <p:bldP spid="83" grpId="1"/>
      <p:bldP spid="84" grpId="0"/>
      <p:bldP spid="84" grpId="1"/>
      <p:bldP spid="85" grpId="0"/>
      <p:bldP spid="86" grpId="0"/>
      <p:bldP spid="87" grpId="0"/>
      <p:bldP spid="88" grpId="0"/>
      <p:bldP spid="89" grpId="0"/>
      <p:bldP spid="89" grpId="1"/>
      <p:bldP spid="90" grpId="0"/>
      <p:bldP spid="90" grpId="1"/>
      <p:bldP spid="91" grpId="0"/>
      <p:bldP spid="92" grpId="0"/>
      <p:bldP spid="94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2915816" y="26064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Antimagic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labeling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08583" y="1124744"/>
                <a:ext cx="7003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[Hartsfield, </a:t>
                </a:r>
                <a:r>
                  <a:rPr lang="en-US" altLang="zh-TW" dirty="0" err="1"/>
                  <a:t>Ringel</a:t>
                </a:r>
                <a:r>
                  <a:rPr lang="en-US" altLang="zh-TW" dirty="0" smtClean="0"/>
                  <a:t> 1990]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Conjecture: Every graph except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are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anti-magic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. 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124744"/>
                <a:ext cx="700377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09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808583" y="1988840"/>
                <a:ext cx="7003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[</a:t>
                </a:r>
                <a:r>
                  <a:rPr lang="en-US" altLang="zh-TW" dirty="0" smtClean="0"/>
                  <a:t>Hartsfield, </a:t>
                </a:r>
                <a:r>
                  <a:rPr lang="en-US" altLang="zh-TW" dirty="0" err="1"/>
                  <a:t>Ringel</a:t>
                </a:r>
                <a:r>
                  <a:rPr lang="en-US" altLang="zh-TW" dirty="0"/>
                  <a:t> 1990]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Conjecture: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very tree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except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are anti-magic.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988840"/>
                <a:ext cx="700377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09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08583" y="2710661"/>
                <a:ext cx="77958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fi-FI" altLang="zh-TW" dirty="0"/>
                  <a:t>Alon</a:t>
                </a:r>
                <a:r>
                  <a:rPr lang="fi-FI" altLang="zh-TW" dirty="0" smtClean="0"/>
                  <a:t>, </a:t>
                </a:r>
                <a:r>
                  <a:rPr lang="fi-FI" altLang="zh-TW" dirty="0"/>
                  <a:t>Kaplan, </a:t>
                </a:r>
                <a:r>
                  <a:rPr lang="fi-FI" altLang="zh-TW" dirty="0" smtClean="0"/>
                  <a:t>Lev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Roditty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Yuster, </a:t>
                </a:r>
                <a:r>
                  <a:rPr lang="en-US" altLang="zh-TW" dirty="0" smtClean="0"/>
                  <a:t>2004]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/>
                  <a:t>A</a:t>
                </a:r>
                <a:r>
                  <a:rPr lang="en-US" altLang="zh-TW" dirty="0" smtClean="0"/>
                  <a:t>ll </a:t>
                </a:r>
                <a:r>
                  <a:rPr lang="en-US" altLang="zh-TW" dirty="0"/>
                  <a:t>graphs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  <m:r>
                      <a:rPr lang="en-US" altLang="zh-TW" i="1" dirty="0" smtClean="0">
                        <a:latin typeface="Cambria Math"/>
                      </a:rPr>
                      <m:t>(≥4)</m:t>
                    </m:r>
                  </m:oMath>
                </a14:m>
                <a:r>
                  <a:rPr lang="en-US" altLang="zh-TW" dirty="0"/>
                  <a:t> vertices and minimum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/>
                        <a:ea typeface="Cambria Math"/>
                      </a:rPr>
                      <m:t>Ω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    anti-magic</a:t>
                </a:r>
                <a:r>
                  <a:rPr lang="en-US" altLang="zh-TW" dirty="0"/>
                  <a:t>.</a:t>
                </a:r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710661"/>
                <a:ext cx="779586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48" t="-3311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8583" y="3657798"/>
                <a:ext cx="808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fi-FI" altLang="zh-TW" dirty="0"/>
                  <a:t>Alon</a:t>
                </a:r>
                <a:r>
                  <a:rPr lang="fi-FI" altLang="zh-TW" dirty="0" smtClean="0"/>
                  <a:t>, </a:t>
                </a:r>
                <a:r>
                  <a:rPr lang="fi-FI" altLang="zh-TW" dirty="0"/>
                  <a:t>Kaplan, </a:t>
                </a:r>
                <a:r>
                  <a:rPr lang="fi-FI" altLang="zh-TW" dirty="0" smtClean="0"/>
                  <a:t>Lev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Roditty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Yuster, </a:t>
                </a:r>
                <a:r>
                  <a:rPr lang="en-US" altLang="zh-TW" dirty="0" smtClean="0"/>
                  <a:t>2004]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/>
                  <a:t>I</a:t>
                </a:r>
                <a:r>
                  <a:rPr lang="en-US" altLang="zh-TW" dirty="0" smtClean="0"/>
                  <a:t>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is a graph with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𝑛</m:t>
                    </m:r>
                    <m:r>
                      <a:rPr lang="en-US" altLang="zh-TW" i="1" dirty="0">
                        <a:latin typeface="Cambria Math"/>
                      </a:rPr>
                      <m:t>(≥4)</m:t>
                    </m:r>
                  </m:oMath>
                </a14:m>
                <a:r>
                  <a:rPr lang="en-US" altLang="zh-TW" dirty="0"/>
                  <a:t> vertices and the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≥</m:t>
                    </m:r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  <m:r>
                      <a:rPr lang="en-US" altLang="zh-TW" i="1" dirty="0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altLang="zh-TW" dirty="0"/>
                  <a:t>,</a:t>
                </a:r>
              </a:p>
              <a:p>
                <a:r>
                  <a:rPr lang="en-US" altLang="zh-TW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anti-magic.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3657798"/>
                <a:ext cx="808389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28" t="-3311" r="-603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08583" y="4653136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fi-FI" altLang="zh-TW" dirty="0"/>
                  <a:t>Alon</a:t>
                </a:r>
                <a:r>
                  <a:rPr lang="fi-FI" altLang="zh-TW" dirty="0" smtClean="0"/>
                  <a:t>, </a:t>
                </a:r>
                <a:r>
                  <a:rPr lang="fi-FI" altLang="zh-TW" dirty="0"/>
                  <a:t>Kaplan, </a:t>
                </a:r>
                <a:r>
                  <a:rPr lang="fi-FI" altLang="zh-TW" dirty="0" smtClean="0"/>
                  <a:t>Lev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Roditty</a:t>
                </a:r>
                <a:r>
                  <a:rPr lang="fi-FI" altLang="zh-TW" dirty="0"/>
                  <a:t>, </a:t>
                </a:r>
                <a:r>
                  <a:rPr lang="fi-FI" altLang="zh-TW" dirty="0" smtClean="0"/>
                  <a:t>Yuster, </a:t>
                </a:r>
                <a:r>
                  <a:rPr lang="en-US" altLang="zh-TW" dirty="0" smtClean="0"/>
                  <a:t>2004]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All </a:t>
                </a:r>
                <a:r>
                  <a:rPr lang="en-US" altLang="zh-TW" dirty="0"/>
                  <a:t>complete partite graphs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are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4653136"/>
                <a:ext cx="8083897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76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2915816" y="26064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Antimagic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labeling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808583" y="1124744"/>
                <a:ext cx="7003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 err="1"/>
                  <a:t>Hefetz</a:t>
                </a:r>
                <a:r>
                  <a:rPr lang="en-US" altLang="zh-TW" dirty="0" smtClean="0"/>
                  <a:t>, 2005]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A </a:t>
                </a:r>
                <a:r>
                  <a:rPr lang="en-US" altLang="zh-TW" dirty="0"/>
                  <a:t>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i="1" dirty="0"/>
                  <a:t> </a:t>
                </a:r>
                <a:r>
                  <a:rPr lang="en-US" altLang="zh-TW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altLang="zh-TW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TW" i="1" dirty="0" smtClean="0"/>
                  <a:t> </a:t>
                </a:r>
                <a:r>
                  <a:rPr lang="en-US" altLang="zh-TW" dirty="0"/>
                  <a:t>vertices is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if it admits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-factor.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124744"/>
                <a:ext cx="700377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09" t="-47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808583" y="2708920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[Wang, 2005]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is an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TW" dirty="0"/>
                  <a:t>-regular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graph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𝑟</m:t>
                    </m:r>
                    <m:r>
                      <a:rPr lang="en-US" altLang="zh-TW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 anti-magic.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708920"/>
                <a:ext cx="808389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08583" y="3407283"/>
                <a:ext cx="7795865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[Wang, 2005] </a:t>
                </a:r>
              </a:p>
              <a:p>
                <a:r>
                  <a:rPr lang="en-US" altLang="zh-TW" dirty="0" smtClean="0"/>
                  <a:t>     The </a:t>
                </a:r>
                <a:r>
                  <a:rPr lang="en-US" altLang="zh-TW" dirty="0"/>
                  <a:t>toroidal grids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×…×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err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err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3407283"/>
                <a:ext cx="7795865" cy="670120"/>
              </a:xfrm>
              <a:prstGeom prst="rect">
                <a:avLst/>
              </a:prstGeom>
              <a:blipFill rotWithShape="1">
                <a:blip r:embed="rId4"/>
                <a:stretch>
                  <a:fillRect l="-548" t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808583" y="4210404"/>
            <a:ext cx="8083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[</a:t>
            </a:r>
            <a:r>
              <a:rPr lang="en-US" altLang="zh-TW" dirty="0"/>
              <a:t>Cheng</a:t>
            </a:r>
            <a:r>
              <a:rPr lang="fi-FI" altLang="zh-TW" dirty="0" smtClean="0"/>
              <a:t>, </a:t>
            </a:r>
            <a:r>
              <a:rPr lang="en-US" altLang="zh-TW" dirty="0" smtClean="0"/>
              <a:t>2008] 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All </a:t>
            </a:r>
            <a:r>
              <a:rPr lang="en-US" altLang="zh-TW" dirty="0"/>
              <a:t>Cartesian products or two or more regular graphs of </a:t>
            </a:r>
            <a:r>
              <a:rPr lang="en-US" altLang="zh-TW" dirty="0" smtClean="0"/>
              <a:t>positive degree are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antimagic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83" y="5133734"/>
                <a:ext cx="8083897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[Cheng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2007]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×…×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err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 dirty="0" err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 (</m:t>
                    </m:r>
                    <m:r>
                      <a:rPr lang="en-US" altLang="zh-TW" i="1" dirty="0">
                        <a:latin typeface="Cambria Math"/>
                      </a:rPr>
                      <m:t>𝑡</m:t>
                    </m:r>
                    <m:r>
                      <a:rPr lang="en-US" altLang="zh-TW" i="1" dirty="0">
                        <a:latin typeface="Cambria Math"/>
                      </a:rPr>
                      <m:t>&gt;2)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5133734"/>
                <a:ext cx="8083897" cy="671530"/>
              </a:xfrm>
              <a:prstGeom prst="rect">
                <a:avLst/>
              </a:prstGeom>
              <a:blipFill rotWithShape="1">
                <a:blip r:embed="rId5"/>
                <a:stretch>
                  <a:fillRect l="-528" t="-454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08583" y="1846565"/>
                <a:ext cx="8155905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 err="1"/>
                  <a:t>Hefetz</a:t>
                </a:r>
                <a:r>
                  <a:rPr lang="en-US" altLang="zh-TW" dirty="0"/>
                  <a:t>, </a:t>
                </a:r>
                <a:r>
                  <a:rPr lang="en-US" altLang="zh-TW" dirty="0" err="1"/>
                  <a:t>Saluz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Tran, 2010]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A </a:t>
                </a:r>
                <a:r>
                  <a:rPr lang="en-US" altLang="zh-TW" dirty="0"/>
                  <a:t>graph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zh-TW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/>
                  <a:t> vertices, 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/>
                  <a:t> is an </a:t>
                </a:r>
                <a:r>
                  <a:rPr lang="en-US" altLang="zh-TW" dirty="0" smtClean="0"/>
                  <a:t>odd prime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 is positive, and a </a:t>
                </a:r>
                <a:endParaRPr lang="en-US" altLang="zh-TW" dirty="0" smtClean="0"/>
              </a:p>
              <a:p>
                <a:r>
                  <a:rPr lang="en-US" altLang="zh-TW" b="0" dirty="0"/>
                  <a:t> </a:t>
                </a:r>
                <a:r>
                  <a:rPr lang="en-US" altLang="zh-TW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factor is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846565"/>
                <a:ext cx="8155905" cy="944746"/>
              </a:xfrm>
              <a:prstGeom prst="rect">
                <a:avLst/>
              </a:prstGeom>
              <a:blipFill rotWithShape="1">
                <a:blip r:embed="rId6"/>
                <a:stretch>
                  <a:fillRect l="-523" t="-3226" b="-70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779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2915816" y="26064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Antimagic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labeling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83" y="1052736"/>
                <a:ext cx="8083897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[Wang, Hsiao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2008] </a:t>
                </a:r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following graphs are </a:t>
                </a:r>
                <a:r>
                  <a:rPr lang="en-US" altLang="zh-TW" dirty="0" smtClean="0"/>
                  <a:t>anti-magic</a:t>
                </a:r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 dirty="0" err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 (</m:t>
                    </m:r>
                    <m:r>
                      <a:rPr lang="en-US" altLang="zh-TW" i="1" dirty="0">
                        <a:latin typeface="Cambria Math"/>
                      </a:rPr>
                      <m:t>𝑛</m:t>
                    </m:r>
                    <m:r>
                      <a:rPr lang="en-US" altLang="zh-TW" i="1" dirty="0">
                        <a:latin typeface="Cambria Math"/>
                      </a:rPr>
                      <m:t>&gt;1) 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𝐺</m:t>
                    </m:r>
                    <m:r>
                      <a:rPr lang="en-US" altLang="zh-TW" i="1" dirty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1,</m:t>
                        </m:r>
                        <m:r>
                          <a:rPr lang="en-US" altLang="zh-TW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is </a:t>
                </a:r>
                <a:r>
                  <a:rPr lang="en-US" altLang="zh-TW" dirty="0"/>
                  <a:t>regular; </a:t>
                </a:r>
                <a:r>
                  <a:rPr lang="en-US" altLang="zh-TW" dirty="0" smtClean="0"/>
                  <a:t>compositions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[</m:t>
                    </m:r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  <m:r>
                      <a:rPr lang="en-US" altLang="zh-TW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TW" dirty="0"/>
                  <a:t>-</a:t>
                </a:r>
                <a:r>
                  <a:rPr lang="en-US" altLang="zh-TW" dirty="0" smtClean="0"/>
                  <a:t>regular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𝑑</m:t>
                    </m:r>
                    <m:r>
                      <a:rPr lang="en-US" altLang="zh-TW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altLang="zh-TW" dirty="0"/>
                  <a:t>; and </a:t>
                </a:r>
                <a:r>
                  <a:rPr lang="en-US" altLang="zh-TW" dirty="0" smtClean="0"/>
                  <a:t>the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Cartesian </a:t>
                </a:r>
                <a:r>
                  <a:rPr lang="en-US" altLang="zh-TW" dirty="0"/>
                  <a:t>product of any double star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a regular graph.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1052736"/>
                <a:ext cx="8083897" cy="1212511"/>
              </a:xfrm>
              <a:prstGeom prst="rect">
                <a:avLst/>
              </a:prstGeom>
              <a:blipFill rotWithShape="1">
                <a:blip r:embed="rId2"/>
                <a:stretch>
                  <a:fillRect l="-528" t="-2513" b="-70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08583" y="2216489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 err="1" smtClean="0"/>
                  <a:t>Solairaju</a:t>
                </a:r>
                <a:r>
                  <a:rPr lang="en-US" altLang="zh-TW" dirty="0" smtClean="0"/>
                  <a:t>, </a:t>
                </a:r>
                <a:r>
                  <a:rPr lang="en-US" altLang="zh-TW" dirty="0" err="1" smtClean="0"/>
                  <a:t>Arockiasamy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2010] </a:t>
                </a:r>
                <a:endParaRPr lang="en-US" altLang="zh-TW" dirty="0"/>
              </a:p>
              <a:p>
                <a:r>
                  <a:rPr lang="en-US" altLang="zh-TW" dirty="0" smtClean="0"/>
                  <a:t>     Various families </a:t>
                </a:r>
                <a:r>
                  <a:rPr lang="en-US" altLang="zh-TW" dirty="0"/>
                  <a:t>of subgraphs of grids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are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216489"/>
                <a:ext cx="808389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28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808583" y="2924944"/>
                <a:ext cx="80838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[Liang, </a:t>
                </a:r>
                <a:r>
                  <a:rPr lang="en-US" altLang="zh-TW" dirty="0"/>
                  <a:t>Zhu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2013] </a:t>
                </a:r>
                <a:endParaRPr lang="en-US" altLang="zh-TW" dirty="0"/>
              </a:p>
              <a:p>
                <a:r>
                  <a:rPr lang="en-US" altLang="zh-TW" dirty="0"/>
                  <a:t>     I</a:t>
                </a:r>
                <a:r>
                  <a:rPr lang="en-US" altLang="zh-TW" dirty="0" smtClean="0"/>
                  <a:t>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-regular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i="1" dirty="0" smtClean="0">
                        <a:latin typeface="Cambria Math"/>
                      </a:rPr>
                      <m:t>&gt;2)</m:t>
                    </m:r>
                  </m:oMath>
                </a14:m>
                <a:r>
                  <a:rPr lang="en-US" altLang="zh-TW" dirty="0" smtClean="0"/>
                  <a:t>, then </a:t>
                </a:r>
                <a:r>
                  <a:rPr lang="en-US" altLang="zh-TW" dirty="0"/>
                  <a:t>for any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altLang="zh-TW" i="1" dirty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</a:rPr>
                      <m:t>1≥1</m:t>
                    </m:r>
                  </m:oMath>
                </a14:m>
                <a:r>
                  <a:rPr lang="en-US" altLang="zh-TW" dirty="0"/>
                  <a:t>, </a:t>
                </a: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the Cartesian product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is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924944"/>
                <a:ext cx="808389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28" t="-3974" r="-2112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08583" y="3861048"/>
                <a:ext cx="80838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[Liang, </a:t>
                </a:r>
                <a:r>
                  <a:rPr lang="en-US" altLang="zh-TW" dirty="0"/>
                  <a:t>Zhu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2013] </a:t>
                </a:r>
                <a:endParaRPr lang="en-US" altLang="zh-TW" dirty="0"/>
              </a:p>
              <a:p>
                <a:r>
                  <a:rPr lang="en-US" altLang="zh-TW" dirty="0" smtClean="0"/>
                  <a:t>   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altLang="zh-TW" i="1" dirty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:r>
                  <a:rPr lang="en-US" altLang="zh-TW" dirty="0" smtClean="0"/>
                  <a:t>each connected </a:t>
                </a:r>
                <a:r>
                  <a:rPr lang="en-US" altLang="zh-TW" dirty="0"/>
                  <a:t>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/>
                  <a:t> has a vertex </a:t>
                </a:r>
                <a:r>
                  <a:rPr lang="en-US" altLang="zh-TW" dirty="0" smtClean="0"/>
                  <a:t>of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odd </a:t>
                </a:r>
                <a:r>
                  <a:rPr lang="en-US" altLang="zh-TW" dirty="0"/>
                  <a:t>degree,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/>
                  <a:t> has at least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edges</a:t>
                </a:r>
                <a:r>
                  <a:rPr lang="en-US" altLang="zh-TW" dirty="0" smtClean="0"/>
                  <a:t>, then </a:t>
                </a:r>
                <a:r>
                  <a:rPr lang="en-US" altLang="zh-TW" dirty="0"/>
                  <a:t>the prism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is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3861048"/>
                <a:ext cx="808389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528" t="-2538" r="-528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661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字方塊 73"/>
          <p:cNvSpPr txBox="1"/>
          <p:nvPr/>
        </p:nvSpPr>
        <p:spPr>
          <a:xfrm>
            <a:off x="2915816" y="260648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Antimagic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labeling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808583" y="980728"/>
                <a:ext cx="808389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 err="1"/>
                  <a:t>Yilma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2013] </a:t>
                </a:r>
                <a:endParaRPr lang="en-US" altLang="zh-TW" dirty="0"/>
              </a:p>
              <a:p>
                <a:r>
                  <a:rPr lang="en-US" altLang="zh-TW" dirty="0"/>
                  <a:t>   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connected graph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i="1" dirty="0" smtClean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</a:rPr>
                      <m:t>3</m:t>
                    </m:r>
                    <m:r>
                      <a:rPr lang="en-US" altLang="zh-TW" b="0" i="1" dirty="0" smtClean="0">
                        <a:latin typeface="Cambria Math"/>
                      </a:rPr>
                      <m:t>,|</m:t>
                    </m:r>
                    <m:r>
                      <a:rPr lang="en-US" altLang="zh-TW" i="1" dirty="0" err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|</m:t>
                    </m:r>
                    <m:r>
                      <a:rPr lang="en-US" altLang="zh-TW" i="1" dirty="0">
                        <a:latin typeface="Cambria Math"/>
                      </a:rPr>
                      <m:t>≥9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</a:t>
                </a:r>
              </a:p>
              <a:p>
                <a:r>
                  <a:rPr lang="en-US" altLang="zh-TW" dirty="0" smtClean="0"/>
                  <a:t>   that </a:t>
                </a: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is a graph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err="1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altLang="zh-TW" i="1" dirty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err="1">
                            <a:latin typeface="Cambria Math"/>
                          </a:rPr>
                          <m:t>𝑉</m:t>
                        </m:r>
                        <m:r>
                          <a:rPr lang="en-US" altLang="zh-TW" i="1" dirty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, 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≤|</m:t>
                    </m:r>
                    <m:r>
                      <a:rPr lang="en-US" altLang="zh-TW" i="1" dirty="0" err="1" smtClean="0">
                        <a:latin typeface="Cambria Math"/>
                      </a:rPr>
                      <m:t>𝑉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|/3</m:t>
                    </m:r>
                  </m:oMath>
                </a14:m>
                <a:r>
                  <a:rPr lang="en-US" altLang="zh-TW" dirty="0" smtClean="0"/>
                  <a:t>   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and there exists </a:t>
                </a:r>
                <a:r>
                  <a:rPr lang="en-US" altLang="zh-TW" dirty="0"/>
                  <a:t>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dirty="0"/>
                  <a:t>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such that the union of neighborhoods of </a:t>
                </a:r>
                <a:r>
                  <a:rPr lang="en-US" altLang="zh-TW" dirty="0" smtClean="0"/>
                  <a:t>the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forms the </a:t>
                </a:r>
                <a:r>
                  <a:rPr lang="en-US" altLang="zh-TW" dirty="0"/>
                  <a:t>whole vertex 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𝑉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, then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is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980728"/>
                <a:ext cx="8083897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28" t="-2479" b="-5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808583" y="2492896"/>
                <a:ext cx="8083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[</a:t>
                </a:r>
                <a:r>
                  <a:rPr lang="en-US" altLang="zh-TW" dirty="0"/>
                  <a:t>Cranston</a:t>
                </a:r>
                <a:r>
                  <a:rPr lang="fi-FI" altLang="zh-TW" dirty="0" smtClean="0"/>
                  <a:t>, </a:t>
                </a:r>
                <a:r>
                  <a:rPr lang="en-US" altLang="zh-TW" dirty="0" smtClean="0"/>
                  <a:t>2009] </a:t>
                </a:r>
                <a:endParaRPr lang="en-US" altLang="zh-TW" dirty="0"/>
              </a:p>
              <a:p>
                <a:r>
                  <a:rPr lang="en-US" altLang="zh-TW" dirty="0"/>
                  <a:t>    </a:t>
                </a:r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i="1" dirty="0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altLang="zh-TW" dirty="0"/>
                  <a:t>, every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-regular bipartite graph is </a:t>
                </a:r>
                <a:r>
                  <a:rPr lang="en-US" altLang="zh-TW" dirty="0" err="1" smtClean="0"/>
                  <a:t>antimagic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2492896"/>
                <a:ext cx="808389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28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808583" y="3142709"/>
            <a:ext cx="808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[Liang, Zhu</a:t>
            </a:r>
            <a:r>
              <a:rPr lang="fi-FI" altLang="zh-TW" dirty="0" smtClean="0"/>
              <a:t>, </a:t>
            </a:r>
            <a:r>
              <a:rPr lang="en-US" altLang="zh-TW" dirty="0" smtClean="0"/>
              <a:t>2014] 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en-US" altLang="zh-TW" dirty="0" smtClean="0"/>
              <a:t>Every </a:t>
            </a:r>
            <a:r>
              <a:rPr lang="en-US" altLang="zh-TW" dirty="0"/>
              <a:t>cubic graph </a:t>
            </a:r>
            <a:r>
              <a:rPr lang="en-US" altLang="zh-TW" dirty="0" smtClean="0"/>
              <a:t>is </a:t>
            </a:r>
            <a:r>
              <a:rPr lang="en-US" altLang="zh-TW" dirty="0" err="1" smtClean="0"/>
              <a:t>antimagic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08583" y="3790781"/>
            <a:ext cx="808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/>
              <a:t>[Cranston, </a:t>
            </a:r>
            <a:r>
              <a:rPr lang="en-US" altLang="zh-TW" dirty="0" smtClean="0"/>
              <a:t>Liang, Zhu</a:t>
            </a:r>
            <a:r>
              <a:rPr lang="fi-FI" altLang="zh-TW" dirty="0" smtClean="0"/>
              <a:t>, </a:t>
            </a:r>
            <a:r>
              <a:rPr lang="en-US" altLang="zh-TW" dirty="0" smtClean="0"/>
              <a:t>2015] </a:t>
            </a:r>
            <a:endParaRPr lang="en-US" altLang="zh-TW" dirty="0"/>
          </a:p>
          <a:p>
            <a:r>
              <a:rPr lang="en-US" altLang="zh-TW" dirty="0"/>
              <a:t>    </a:t>
            </a:r>
            <a:r>
              <a:rPr lang="en-US" altLang="zh-TW" dirty="0" smtClean="0"/>
              <a:t>Odd </a:t>
            </a:r>
            <a:r>
              <a:rPr lang="en-US" altLang="zh-TW" dirty="0"/>
              <a:t>degree regular graphs are </a:t>
            </a:r>
            <a:r>
              <a:rPr lang="en-US" altLang="zh-TW" dirty="0" err="1" smtClean="0"/>
              <a:t>antimagic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08583" y="4509120"/>
            <a:ext cx="808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dirty="0" smtClean="0"/>
              <a:t>[</a:t>
            </a:r>
            <a:r>
              <a:rPr lang="en-US" altLang="zh-TW" dirty="0"/>
              <a:t>Chang, Liang, Pan, </a:t>
            </a:r>
            <a:r>
              <a:rPr lang="en-US" altLang="zh-TW" dirty="0" smtClean="0"/>
              <a:t>Zhu</a:t>
            </a:r>
            <a:r>
              <a:rPr lang="fi-FI" altLang="zh-TW" dirty="0" smtClean="0"/>
              <a:t>, </a:t>
            </a:r>
            <a:r>
              <a:rPr lang="en-US" altLang="zh-TW" dirty="0" smtClean="0"/>
              <a:t>2016] 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Every even degree </a:t>
            </a:r>
            <a:r>
              <a:rPr lang="en-US" altLang="zh-TW" dirty="0"/>
              <a:t>regular graph is </a:t>
            </a:r>
            <a:r>
              <a:rPr lang="en-US" altLang="zh-TW" dirty="0" err="1" smtClean="0"/>
              <a:t>antimagic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9994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800" dirty="0"/>
                  <a:t>-</a:t>
                </a:r>
                <a:r>
                  <a:rPr lang="en-US" altLang="zh-TW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shifted-</a:t>
                </a:r>
                <a:r>
                  <a:rPr lang="en-US" altLang="zh-TW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antimagic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labeling</a:t>
                </a:r>
                <a:endParaRPr lang="zh-TW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93" y="260648"/>
                <a:ext cx="4553747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803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08583" y="980728"/>
                <a:ext cx="8083897" cy="17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be a graph with </a:t>
                </a:r>
                <a:r>
                  <a:rPr lang="en-US" altLang="zh-TW" dirty="0" smtClean="0"/>
                  <a:t>|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|</m:t>
                    </m:r>
                    <m:r>
                      <a:rPr lang="en-US" altLang="zh-TW" i="1" dirty="0">
                        <a:latin typeface="Cambria Math"/>
                      </a:rPr>
                      <m:t>=</m:t>
                    </m:r>
                    <m:r>
                      <a:rPr lang="en-US" altLang="zh-TW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. Given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zh-TW" dirty="0"/>
                  <a:t>, if there exists </a:t>
                </a:r>
                <a:r>
                  <a:rPr lang="en-US" altLang="zh-TW" dirty="0" smtClean="0"/>
                  <a:t>an injective </a:t>
                </a:r>
                <a:r>
                  <a:rPr lang="en-US" altLang="zh-TW" dirty="0"/>
                  <a:t>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𝐸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to </a:t>
                </a:r>
                <a:r>
                  <a:rPr lang="en-US" altLang="zh-TW" dirty="0" smtClean="0"/>
                  <a:t>{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+1</m:t>
                    </m:r>
                    <m:r>
                      <a:rPr lang="en-US" altLang="zh-TW" b="0" i="1" dirty="0" smtClean="0">
                        <a:latin typeface="Cambria Math"/>
                      </a:rPr>
                      <m:t>,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+2, …, </m:t>
                    </m:r>
                    <m:r>
                      <a:rPr lang="en-US" altLang="zh-TW" i="1" dirty="0">
                        <a:latin typeface="Cambria Math"/>
                      </a:rPr>
                      <m:t>𝑘</m:t>
                    </m:r>
                    <m:r>
                      <a:rPr lang="en-US" altLang="zh-TW" i="1" dirty="0">
                        <a:latin typeface="Cambria Math"/>
                      </a:rPr>
                      <m:t>+</m:t>
                    </m:r>
                    <m:r>
                      <a:rPr lang="en-US" altLang="zh-TW" i="1" dirty="0">
                        <a:latin typeface="Cambria Math"/>
                      </a:rPr>
                      <m:t>𝑚</m:t>
                    </m:r>
                    <m:r>
                      <a:rPr lang="en-US" altLang="zh-TW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such that the vertex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i="1" dirty="0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are all distinct for all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𝑣</m:t>
                    </m:r>
                    <m:r>
                      <a:rPr lang="en-US" altLang="zh-TW" b="0" i="1" dirty="0" smtClean="0">
                        <a:latin typeface="Cambria Math"/>
                      </a:rPr>
                      <m:t>∈</m:t>
                    </m:r>
                    <m:r>
                      <a:rPr lang="en-US" altLang="zh-TW" i="1" dirty="0" smtClean="0">
                        <a:latin typeface="Cambria Math"/>
                      </a:rPr>
                      <m:t>𝑉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  <m:r>
                      <a:rPr lang="en-US" altLang="zh-TW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then we say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labeling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zh-TW" dirty="0"/>
                  <a:t>. An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graph is 0-shifted 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3" y="980728"/>
                <a:ext cx="8083897" cy="1776577"/>
              </a:xfrm>
              <a:prstGeom prst="rect">
                <a:avLst/>
              </a:prstGeom>
              <a:blipFill rotWithShape="1">
                <a:blip r:embed="rId3"/>
                <a:stretch>
                  <a:fillRect l="-528" t="-1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899592" y="25556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Ex:</a:t>
            </a:r>
            <a:endParaRPr lang="zh-TW" altLang="en-US" dirty="0"/>
          </a:p>
        </p:txBody>
      </p:sp>
      <p:grpSp>
        <p:nvGrpSpPr>
          <p:cNvPr id="48" name="群組 47"/>
          <p:cNvGrpSpPr/>
          <p:nvPr/>
        </p:nvGrpSpPr>
        <p:grpSpPr>
          <a:xfrm>
            <a:off x="1502748" y="2892509"/>
            <a:ext cx="648072" cy="2408699"/>
            <a:chOff x="1502748" y="2676485"/>
            <a:chExt cx="648072" cy="2408699"/>
          </a:xfrm>
        </p:grpSpPr>
        <p:grpSp>
          <p:nvGrpSpPr>
            <p:cNvPr id="8" name="群組 7"/>
            <p:cNvGrpSpPr/>
            <p:nvPr/>
          </p:nvGrpSpPr>
          <p:grpSpPr>
            <a:xfrm>
              <a:off x="1762393" y="2676485"/>
              <a:ext cx="145311" cy="1967806"/>
              <a:chOff x="1762393" y="3549873"/>
              <a:chExt cx="145311" cy="1967806"/>
            </a:xfrm>
          </p:grpSpPr>
          <p:sp>
            <p:nvSpPr>
              <p:cNvPr id="9" name="Oval 21"/>
              <p:cNvSpPr>
                <a:spLocks noChangeArrowheads="1"/>
              </p:cNvSpPr>
              <p:nvPr/>
            </p:nvSpPr>
            <p:spPr bwMode="auto">
              <a:xfrm>
                <a:off x="1764829" y="3549873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21"/>
              <p:cNvSpPr>
                <a:spLocks noChangeArrowheads="1"/>
              </p:cNvSpPr>
              <p:nvPr/>
            </p:nvSpPr>
            <p:spPr bwMode="auto">
              <a:xfrm>
                <a:off x="1763688" y="3933056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21"/>
              <p:cNvSpPr>
                <a:spLocks noChangeArrowheads="1"/>
              </p:cNvSpPr>
              <p:nvPr/>
            </p:nvSpPr>
            <p:spPr bwMode="auto">
              <a:xfrm>
                <a:off x="1763688" y="4293096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1763688" y="4653136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1763688" y="5013176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1762393" y="5373216"/>
                <a:ext cx="142875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9" idx="4"/>
                <a:endCxn id="10" idx="0"/>
              </p:cNvCxnSpPr>
              <p:nvPr/>
            </p:nvCxnSpPr>
            <p:spPr bwMode="auto">
              <a:xfrm flipH="1">
                <a:off x="1835126" y="3694336"/>
                <a:ext cx="1141" cy="23872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接點 16"/>
              <p:cNvCxnSpPr>
                <a:stCxn id="10" idx="4"/>
                <a:endCxn id="11" idx="0"/>
              </p:cNvCxnSpPr>
              <p:nvPr/>
            </p:nvCxnSpPr>
            <p:spPr bwMode="auto">
              <a:xfrm>
                <a:off x="1835126" y="4077519"/>
                <a:ext cx="0" cy="21557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直線接點 17"/>
              <p:cNvCxnSpPr>
                <a:stCxn id="11" idx="4"/>
                <a:endCxn id="12" idx="0"/>
              </p:cNvCxnSpPr>
              <p:nvPr/>
            </p:nvCxnSpPr>
            <p:spPr bwMode="auto">
              <a:xfrm>
                <a:off x="1835126" y="4437559"/>
                <a:ext cx="0" cy="21557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直線接點 18"/>
              <p:cNvCxnSpPr>
                <a:stCxn id="12" idx="4"/>
                <a:endCxn id="14" idx="0"/>
              </p:cNvCxnSpPr>
              <p:nvPr/>
            </p:nvCxnSpPr>
            <p:spPr bwMode="auto">
              <a:xfrm>
                <a:off x="1835126" y="4797599"/>
                <a:ext cx="0" cy="21557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直線接點 19"/>
              <p:cNvCxnSpPr>
                <a:stCxn id="14" idx="4"/>
                <a:endCxn id="15" idx="0"/>
              </p:cNvCxnSpPr>
              <p:nvPr/>
            </p:nvCxnSpPr>
            <p:spPr bwMode="auto">
              <a:xfrm flipH="1">
                <a:off x="1833831" y="5157639"/>
                <a:ext cx="1295" cy="215577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1502748" y="4715852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748" y="4715852"/>
                  <a:ext cx="6480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群組 45"/>
          <p:cNvGrpSpPr/>
          <p:nvPr/>
        </p:nvGrpSpPr>
        <p:grpSpPr>
          <a:xfrm>
            <a:off x="1826784" y="2990889"/>
            <a:ext cx="334361" cy="1818784"/>
            <a:chOff x="1826784" y="2774865"/>
            <a:chExt cx="334361" cy="1818784"/>
          </a:xfrm>
        </p:grpSpPr>
        <p:sp>
          <p:nvSpPr>
            <p:cNvPr id="22" name="文字方塊 21"/>
            <p:cNvSpPr txBox="1"/>
            <p:nvPr/>
          </p:nvSpPr>
          <p:spPr>
            <a:xfrm>
              <a:off x="1826784" y="277486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1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835696" y="31316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848239" y="42243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840638" y="38599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839854" y="35182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449487" y="2773957"/>
            <a:ext cx="350575" cy="2198792"/>
            <a:chOff x="1449487" y="2557933"/>
            <a:chExt cx="350575" cy="2198792"/>
          </a:xfrm>
        </p:grpSpPr>
        <p:sp>
          <p:nvSpPr>
            <p:cNvPr id="27" name="文字方塊 26"/>
            <p:cNvSpPr txBox="1"/>
            <p:nvPr/>
          </p:nvSpPr>
          <p:spPr>
            <a:xfrm>
              <a:off x="1449487" y="25579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483807" y="29472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3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487156" y="33163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5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451923" y="43873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5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487156" y="368926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7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475656" y="40250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9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1848239" y="3005479"/>
            <a:ext cx="334361" cy="1826836"/>
            <a:chOff x="2771800" y="3114332"/>
            <a:chExt cx="334361" cy="1826836"/>
          </a:xfrm>
        </p:grpSpPr>
        <p:sp>
          <p:nvSpPr>
            <p:cNvPr id="35" name="文字方塊 34"/>
            <p:cNvSpPr txBox="1"/>
            <p:nvPr/>
          </p:nvSpPr>
          <p:spPr>
            <a:xfrm>
              <a:off x="2771800" y="45718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80712" y="31143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793255" y="420697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5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785654" y="384262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4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784870" y="35008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457508" y="2780928"/>
            <a:ext cx="450196" cy="2198792"/>
            <a:chOff x="683568" y="2742376"/>
            <a:chExt cx="450196" cy="2198792"/>
          </a:xfrm>
        </p:grpSpPr>
        <p:sp>
          <p:nvSpPr>
            <p:cNvPr id="40" name="文字方塊 39"/>
            <p:cNvSpPr txBox="1"/>
            <p:nvPr/>
          </p:nvSpPr>
          <p:spPr>
            <a:xfrm>
              <a:off x="683568" y="27423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2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17888" y="31316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5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21237" y="35007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7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686004" y="45718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6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21237" y="38737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9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09737" y="4209452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11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411760" y="3724003"/>
                <a:ext cx="29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TW" dirty="0"/>
                  <a:t>-shifted-</a:t>
                </a:r>
                <a:r>
                  <a:rPr lang="en-US" altLang="zh-TW" dirty="0" err="1"/>
                  <a:t>antimagic</a:t>
                </a:r>
                <a:r>
                  <a:rPr lang="en-US" altLang="zh-TW" dirty="0"/>
                  <a:t> labeling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724003"/>
                <a:ext cx="299825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01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7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49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14642</TotalTime>
  <Words>1167</Words>
  <Application>Microsoft Office PowerPoint</Application>
  <PresentationFormat>如螢幕大小 (4:3)</PresentationFormat>
  <Paragraphs>461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新細明體</vt:lpstr>
      <vt:lpstr>標楷體</vt:lpstr>
      <vt:lpstr>Arial</vt:lpstr>
      <vt:lpstr>Cambria Math</vt:lpstr>
      <vt:lpstr>Garamond</vt:lpstr>
      <vt:lpstr>Tahoma</vt:lpstr>
      <vt:lpstr>Wingdings</vt:lpstr>
      <vt:lpstr>Edge</vt:lpstr>
      <vt:lpstr>方程式</vt:lpstr>
      <vt:lpstr>Shifted-antimagic labelings for graphs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of large girth with prescribed circular colorings</dc:title>
  <dc:creator>Pjss</dc:creator>
  <cp:lastModifiedBy>Pen</cp:lastModifiedBy>
  <cp:revision>169</cp:revision>
  <dcterms:modified xsi:type="dcterms:W3CDTF">2019-08-19T16:10:33Z</dcterms:modified>
</cp:coreProperties>
</file>