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8"/>
  </p:notesMasterIdLst>
  <p:sldIdLst>
    <p:sldId id="256" r:id="rId2"/>
    <p:sldId id="261" r:id="rId3"/>
    <p:sldId id="346" r:id="rId4"/>
    <p:sldId id="351" r:id="rId5"/>
    <p:sldId id="304" r:id="rId6"/>
    <p:sldId id="332" r:id="rId7"/>
    <p:sldId id="305" r:id="rId8"/>
    <p:sldId id="307" r:id="rId9"/>
    <p:sldId id="308" r:id="rId10"/>
    <p:sldId id="333" r:id="rId11"/>
    <p:sldId id="347" r:id="rId12"/>
    <p:sldId id="334" r:id="rId13"/>
    <p:sldId id="335" r:id="rId14"/>
    <p:sldId id="345" r:id="rId15"/>
    <p:sldId id="315" r:id="rId16"/>
    <p:sldId id="348" r:id="rId17"/>
    <p:sldId id="349" r:id="rId18"/>
    <p:sldId id="350" r:id="rId19"/>
    <p:sldId id="309" r:id="rId20"/>
    <p:sldId id="310" r:id="rId21"/>
    <p:sldId id="312" r:id="rId22"/>
    <p:sldId id="313" r:id="rId23"/>
    <p:sldId id="314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39" r:id="rId33"/>
    <p:sldId id="340" r:id="rId34"/>
    <p:sldId id="341" r:id="rId35"/>
    <p:sldId id="342" r:id="rId36"/>
    <p:sldId id="343" r:id="rId37"/>
    <p:sldId id="336" r:id="rId38"/>
    <p:sldId id="337" r:id="rId39"/>
    <p:sldId id="324" r:id="rId40"/>
    <p:sldId id="325" r:id="rId41"/>
    <p:sldId id="326" r:id="rId42"/>
    <p:sldId id="329" r:id="rId43"/>
    <p:sldId id="328" r:id="rId44"/>
    <p:sldId id="330" r:id="rId45"/>
    <p:sldId id="331" r:id="rId46"/>
    <p:sldId id="338" r:id="rId47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omic Sans MS" panose="030F0702030302020204" pitchFamily="66" charset="0"/>
      <p:regular r:id="rId54"/>
      <p:bold r:id="rId55"/>
      <p:italic r:id="rId56"/>
      <p:boldItalic r:id="rId57"/>
    </p:embeddedFont>
    <p:embeddedFont>
      <p:font typeface="Garamond" panose="02020404030301010803" pitchFamily="18" charset="0"/>
      <p:regular r:id="rId58"/>
      <p:bold r:id="rId59"/>
      <p:italic r:id="rId60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4C8"/>
    <a:srgbClr val="00FFFF"/>
    <a:srgbClr val="FF6699"/>
    <a:srgbClr val="00C864"/>
    <a:srgbClr val="0064C8"/>
    <a:srgbClr val="00B0F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9270" autoAdjust="0"/>
  </p:normalViewPr>
  <p:slideViewPr>
    <p:cSldViewPr>
      <p:cViewPr varScale="1">
        <p:scale>
          <a:sx n="87" d="100"/>
          <a:sy n="87" d="100"/>
        </p:scale>
        <p:origin x="133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69404-90F9-448A-B60A-84D9BEA404B5}" type="datetimeFigureOut">
              <a:rPr lang="zh-TW" altLang="en-US" smtClean="0"/>
              <a:t>2019/6/25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EE753-BFED-400F-AD28-4BAEA62EDC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47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E753-BFED-400F-AD28-4BAEA62EDC07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81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C647C-02F9-411A-A687-0FD37894A0E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78184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7818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818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818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7818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7818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819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819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819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819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17819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7819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819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819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7819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7819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820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820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820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820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7820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7820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1F95E-2FEB-4927-A8AB-A199E94E8EA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767B6-A174-4C46-B519-AD541E2C027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CBE94-D552-4A82-9FC6-0D875FE3471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05732-87E9-4D57-8D28-97C1B3F22BD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CBE94-D552-4A82-9FC6-0D875FE3471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1C707-C9D0-446A-8135-84EAA9E31B0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0CE9-160D-4664-9E8B-33FBC71CBEA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2A960-10CC-4999-A558-1252E85B662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809DF-6005-4505-9280-CF81404B650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8FC4B-5914-4245-86A9-992E65C7D0A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9CEED-8590-40B6-B90B-3A24055DE0E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849CBE94-D552-4A82-9FC6-0D875FE3471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7716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716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7716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7716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716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716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716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716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716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716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717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717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7717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7717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771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771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771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7717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717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717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7718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7718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7718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7718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7718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7718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7718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7718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7718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17718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7719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719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7719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7719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7719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7719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7719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7719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7719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7719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7720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7720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7720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7720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17720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1.png"/><Relationship Id="rId13" Type="http://schemas.openxmlformats.org/officeDocument/2006/relationships/image" Target="../media/image65.png"/><Relationship Id="rId3" Type="http://schemas.openxmlformats.org/officeDocument/2006/relationships/image" Target="../media/image541.png"/><Relationship Id="rId7" Type="http://schemas.openxmlformats.org/officeDocument/2006/relationships/image" Target="../media/image581.png"/><Relationship Id="rId12" Type="http://schemas.openxmlformats.org/officeDocument/2006/relationships/image" Target="../media/image64.png"/><Relationship Id="rId2" Type="http://schemas.openxmlformats.org/officeDocument/2006/relationships/image" Target="../media/image542.png"/><Relationship Id="rId16" Type="http://schemas.openxmlformats.org/officeDocument/2006/relationships/image" Target="../media/image6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1.png"/><Relationship Id="rId11" Type="http://schemas.openxmlformats.org/officeDocument/2006/relationships/image" Target="../media/image611.png"/><Relationship Id="rId5" Type="http://schemas.openxmlformats.org/officeDocument/2006/relationships/image" Target="../media/image561.png"/><Relationship Id="rId15" Type="http://schemas.openxmlformats.org/officeDocument/2006/relationships/image" Target="../media/image67.png"/><Relationship Id="rId10" Type="http://schemas.openxmlformats.org/officeDocument/2006/relationships/image" Target="../media/image621.png"/><Relationship Id="rId4" Type="http://schemas.openxmlformats.org/officeDocument/2006/relationships/image" Target="../media/image551.png"/><Relationship Id="rId9" Type="http://schemas.openxmlformats.org/officeDocument/2006/relationships/image" Target="../media/image600.png"/><Relationship Id="rId1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1.png"/><Relationship Id="rId3" Type="http://schemas.openxmlformats.org/officeDocument/2006/relationships/image" Target="../media/image550.png"/><Relationship Id="rId7" Type="http://schemas.openxmlformats.org/officeDocument/2006/relationships/image" Target="../media/image59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560.png"/><Relationship Id="rId9" Type="http://schemas.openxmlformats.org/officeDocument/2006/relationships/image" Target="../media/image6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Relationship Id="rId22" Type="http://schemas.openxmlformats.org/officeDocument/2006/relationships/image" Target="../media/image10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7" Type="http://schemas.openxmlformats.org/officeDocument/2006/relationships/image" Target="../media/image71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0.png"/><Relationship Id="rId5" Type="http://schemas.openxmlformats.org/officeDocument/2006/relationships/image" Target="../media/image690.png"/><Relationship Id="rId4" Type="http://schemas.openxmlformats.org/officeDocument/2006/relationships/image" Target="../media/image6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3" Type="http://schemas.openxmlformats.org/officeDocument/2006/relationships/image" Target="../media/image730.png"/><Relationship Id="rId7" Type="http://schemas.openxmlformats.org/officeDocument/2006/relationships/image" Target="../media/image770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0.png"/><Relationship Id="rId5" Type="http://schemas.openxmlformats.org/officeDocument/2006/relationships/image" Target="../media/image750.png"/><Relationship Id="rId4" Type="http://schemas.openxmlformats.org/officeDocument/2006/relationships/image" Target="../media/image740.png"/><Relationship Id="rId9" Type="http://schemas.openxmlformats.org/officeDocument/2006/relationships/image" Target="../media/image7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0.png"/><Relationship Id="rId7" Type="http://schemas.openxmlformats.org/officeDocument/2006/relationships/image" Target="../media/image85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64.png"/><Relationship Id="rId7" Type="http://schemas.openxmlformats.org/officeDocument/2006/relationships/image" Target="../media/image17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6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2" Type="http://schemas.openxmlformats.org/officeDocument/2006/relationships/image" Target="../media/image17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10" Type="http://schemas.openxmlformats.org/officeDocument/2006/relationships/image" Target="../media/image183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2.png"/><Relationship Id="rId3" Type="http://schemas.openxmlformats.org/officeDocument/2006/relationships/image" Target="../media/image1561.png"/><Relationship Id="rId7" Type="http://schemas.openxmlformats.org/officeDocument/2006/relationships/image" Target="../media/image1601.png"/><Relationship Id="rId2" Type="http://schemas.openxmlformats.org/officeDocument/2006/relationships/image" Target="../media/image15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1.png"/><Relationship Id="rId5" Type="http://schemas.openxmlformats.org/officeDocument/2006/relationships/image" Target="../media/image1581.png"/><Relationship Id="rId4" Type="http://schemas.openxmlformats.org/officeDocument/2006/relationships/image" Target="../media/image15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1.png"/><Relationship Id="rId2" Type="http://schemas.openxmlformats.org/officeDocument/2006/relationships/image" Target="../media/image16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1.png"/><Relationship Id="rId3" Type="http://schemas.openxmlformats.org/officeDocument/2006/relationships/image" Target="../media/image1560.png"/><Relationship Id="rId7" Type="http://schemas.openxmlformats.org/officeDocument/2006/relationships/image" Target="../media/image1600.png"/><Relationship Id="rId12" Type="http://schemas.openxmlformats.org/officeDocument/2006/relationships/image" Target="../media/image1650.png"/><Relationship Id="rId2" Type="http://schemas.openxmlformats.org/officeDocument/2006/relationships/image" Target="../media/image15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0.png"/><Relationship Id="rId11" Type="http://schemas.openxmlformats.org/officeDocument/2006/relationships/image" Target="../media/image1640.png"/><Relationship Id="rId5" Type="http://schemas.openxmlformats.org/officeDocument/2006/relationships/image" Target="../media/image1580.png"/><Relationship Id="rId10" Type="http://schemas.openxmlformats.org/officeDocument/2006/relationships/image" Target="../media/image1630.png"/><Relationship Id="rId4" Type="http://schemas.openxmlformats.org/officeDocument/2006/relationships/image" Target="../media/image1570.png"/><Relationship Id="rId9" Type="http://schemas.openxmlformats.org/officeDocument/2006/relationships/image" Target="../media/image162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0.png"/><Relationship Id="rId13" Type="http://schemas.openxmlformats.org/officeDocument/2006/relationships/image" Target="../media/image1770.png"/><Relationship Id="rId18" Type="http://schemas.openxmlformats.org/officeDocument/2006/relationships/image" Target="../media/image1820.png"/><Relationship Id="rId3" Type="http://schemas.openxmlformats.org/officeDocument/2006/relationships/image" Target="../media/image1670.png"/><Relationship Id="rId7" Type="http://schemas.openxmlformats.org/officeDocument/2006/relationships/image" Target="../media/image1711.png"/><Relationship Id="rId12" Type="http://schemas.openxmlformats.org/officeDocument/2006/relationships/image" Target="../media/image1760.png"/><Relationship Id="rId17" Type="http://schemas.openxmlformats.org/officeDocument/2006/relationships/image" Target="../media/image1811.png"/><Relationship Id="rId2" Type="http://schemas.openxmlformats.org/officeDocument/2006/relationships/image" Target="../media/image1660.png"/><Relationship Id="rId16" Type="http://schemas.openxmlformats.org/officeDocument/2006/relationships/image" Target="../media/image18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0.png"/><Relationship Id="rId11" Type="http://schemas.openxmlformats.org/officeDocument/2006/relationships/image" Target="../media/image1750.png"/><Relationship Id="rId5" Type="http://schemas.openxmlformats.org/officeDocument/2006/relationships/image" Target="../media/image1690.png"/><Relationship Id="rId15" Type="http://schemas.openxmlformats.org/officeDocument/2006/relationships/image" Target="../media/image1790.png"/><Relationship Id="rId10" Type="http://schemas.openxmlformats.org/officeDocument/2006/relationships/image" Target="../media/image1740.png"/><Relationship Id="rId4" Type="http://schemas.openxmlformats.org/officeDocument/2006/relationships/image" Target="../media/image1680.png"/><Relationship Id="rId9" Type="http://schemas.openxmlformats.org/officeDocument/2006/relationships/image" Target="../media/image1730.png"/><Relationship Id="rId14" Type="http://schemas.openxmlformats.org/officeDocument/2006/relationships/image" Target="../media/image178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0.png"/><Relationship Id="rId13" Type="http://schemas.openxmlformats.org/officeDocument/2006/relationships/image" Target="../media/image187.png"/><Relationship Id="rId18" Type="http://schemas.openxmlformats.org/officeDocument/2006/relationships/image" Target="../media/image192.png"/><Relationship Id="rId3" Type="http://schemas.openxmlformats.org/officeDocument/2006/relationships/image" Target="../media/image1670.png"/><Relationship Id="rId7" Type="http://schemas.openxmlformats.org/officeDocument/2006/relationships/image" Target="../media/image1750.png"/><Relationship Id="rId12" Type="http://schemas.openxmlformats.org/officeDocument/2006/relationships/image" Target="../media/image186.png"/><Relationship Id="rId17" Type="http://schemas.openxmlformats.org/officeDocument/2006/relationships/image" Target="../media/image191.png"/><Relationship Id="rId16" Type="http://schemas.openxmlformats.org/officeDocument/2006/relationships/image" Target="../media/image190.png"/><Relationship Id="rId20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0.png"/><Relationship Id="rId11" Type="http://schemas.openxmlformats.org/officeDocument/2006/relationships/image" Target="../media/image185.png"/><Relationship Id="rId5" Type="http://schemas.openxmlformats.org/officeDocument/2006/relationships/image" Target="../media/image1730.png"/><Relationship Id="rId15" Type="http://schemas.openxmlformats.org/officeDocument/2006/relationships/image" Target="../media/image189.png"/><Relationship Id="rId10" Type="http://schemas.openxmlformats.org/officeDocument/2006/relationships/image" Target="../media/image184.png"/><Relationship Id="rId19" Type="http://schemas.openxmlformats.org/officeDocument/2006/relationships/image" Target="../media/image193.png"/><Relationship Id="rId4" Type="http://schemas.openxmlformats.org/officeDocument/2006/relationships/image" Target="../media/image1680.png"/><Relationship Id="rId9" Type="http://schemas.openxmlformats.org/officeDocument/2006/relationships/image" Target="../media/image1830.png"/><Relationship Id="rId14" Type="http://schemas.openxmlformats.org/officeDocument/2006/relationships/image" Target="../media/image18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0" Type="http://schemas.openxmlformats.org/officeDocument/2006/relationships/image" Target="../media/image203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1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1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3.png"/><Relationship Id="rId11" Type="http://schemas.openxmlformats.org/officeDocument/2006/relationships/image" Target="../media/image21.png"/><Relationship Id="rId5" Type="http://schemas.openxmlformats.org/officeDocument/2006/relationships/image" Target="../media/image1511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11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0.png"/><Relationship Id="rId18" Type="http://schemas.openxmlformats.org/officeDocument/2006/relationships/image" Target="../media/image270.png"/><Relationship Id="rId26" Type="http://schemas.openxmlformats.org/officeDocument/2006/relationships/image" Target="../media/image360.png"/><Relationship Id="rId3" Type="http://schemas.openxmlformats.org/officeDocument/2006/relationships/image" Target="../media/image1310.png"/><Relationship Id="rId21" Type="http://schemas.openxmlformats.org/officeDocument/2006/relationships/image" Target="../media/image300.png"/><Relationship Id="rId34" Type="http://schemas.openxmlformats.org/officeDocument/2006/relationships/image" Target="../media/image44.png"/><Relationship Id="rId7" Type="http://schemas.openxmlformats.org/officeDocument/2006/relationships/image" Target="../media/image1710.png"/><Relationship Id="rId12" Type="http://schemas.openxmlformats.org/officeDocument/2006/relationships/image" Target="../media/image220.png"/><Relationship Id="rId17" Type="http://schemas.openxmlformats.org/officeDocument/2006/relationships/image" Target="../media/image36.png"/><Relationship Id="rId25" Type="http://schemas.openxmlformats.org/officeDocument/2006/relationships/image" Target="../media/image350.png"/><Relationship Id="rId33" Type="http://schemas.openxmlformats.org/officeDocument/2006/relationships/image" Target="../media/image43.png"/><Relationship Id="rId2" Type="http://schemas.openxmlformats.org/officeDocument/2006/relationships/image" Target="../media/image1210.png"/><Relationship Id="rId16" Type="http://schemas.openxmlformats.org/officeDocument/2006/relationships/image" Target="../media/image260.png"/><Relationship Id="rId20" Type="http://schemas.openxmlformats.org/officeDocument/2006/relationships/image" Target="../media/image29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0.png"/><Relationship Id="rId11" Type="http://schemas.openxmlformats.org/officeDocument/2006/relationships/image" Target="../media/image210.png"/><Relationship Id="rId24" Type="http://schemas.openxmlformats.org/officeDocument/2006/relationships/image" Target="../media/image340.png"/><Relationship Id="rId32" Type="http://schemas.openxmlformats.org/officeDocument/2006/relationships/image" Target="../media/image42.png"/><Relationship Id="rId5" Type="http://schemas.openxmlformats.org/officeDocument/2006/relationships/image" Target="../media/image1510.png"/><Relationship Id="rId15" Type="http://schemas.openxmlformats.org/officeDocument/2006/relationships/image" Target="../media/image250.png"/><Relationship Id="rId23" Type="http://schemas.openxmlformats.org/officeDocument/2006/relationships/image" Target="../media/image330.png"/><Relationship Id="rId28" Type="http://schemas.openxmlformats.org/officeDocument/2006/relationships/image" Target="../media/image38.png"/><Relationship Id="rId10" Type="http://schemas.openxmlformats.org/officeDocument/2006/relationships/image" Target="../media/image209.png"/><Relationship Id="rId19" Type="http://schemas.openxmlformats.org/officeDocument/2006/relationships/image" Target="../media/image280.png"/><Relationship Id="rId31" Type="http://schemas.openxmlformats.org/officeDocument/2006/relationships/image" Target="../media/image41.png"/><Relationship Id="rId4" Type="http://schemas.openxmlformats.org/officeDocument/2006/relationships/image" Target="../media/image1410.png"/><Relationship Id="rId9" Type="http://schemas.openxmlformats.org/officeDocument/2006/relationships/image" Target="../media/image1910.png"/><Relationship Id="rId14" Type="http://schemas.openxmlformats.org/officeDocument/2006/relationships/image" Target="../media/image240.png"/><Relationship Id="rId22" Type="http://schemas.openxmlformats.org/officeDocument/2006/relationships/image" Target="../media/image310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8" Type="http://schemas.openxmlformats.org/officeDocument/2006/relationships/image" Target="../media/image18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34"/>
          <p:cNvSpPr txBox="1">
            <a:spLocks noChangeArrowheads="1"/>
          </p:cNvSpPr>
          <p:nvPr/>
        </p:nvSpPr>
        <p:spPr bwMode="auto">
          <a:xfrm>
            <a:off x="395536" y="2492896"/>
            <a:ext cx="854710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6000" b="1" dirty="0">
                <a:latin typeface="Times New Roman" pitchFamily="18" charset="0"/>
              </a:rPr>
              <a:t>Transferable domination </a:t>
            </a:r>
          </a:p>
          <a:p>
            <a:pPr eaLnBrk="1" hangingPunct="1"/>
            <a:r>
              <a:rPr lang="en-US" altLang="zh-TW" sz="6000" b="1" dirty="0">
                <a:latin typeface="Times New Roman" pitchFamily="18" charset="0"/>
              </a:rPr>
              <a:t>      number of 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4"/>
          <p:cNvSpPr txBox="1">
            <a:spLocks noChangeArrowheads="1"/>
          </p:cNvSpPr>
          <p:nvPr/>
        </p:nvSpPr>
        <p:spPr bwMode="auto">
          <a:xfrm>
            <a:off x="2339752" y="2348879"/>
            <a:ext cx="446449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6000" b="1" dirty="0" smtClean="0">
                <a:latin typeface="Times New Roman" pitchFamily="18" charset="0"/>
              </a:rPr>
              <a:t> Definitions</a:t>
            </a:r>
          </a:p>
          <a:p>
            <a:pPr eaLnBrk="1" hangingPunct="1"/>
            <a:r>
              <a:rPr lang="en-US" altLang="zh-TW" sz="6000" b="1" dirty="0" smtClean="0">
                <a:latin typeface="Times New Roman" pitchFamily="18" charset="0"/>
              </a:rPr>
              <a:t>       and</a:t>
            </a:r>
            <a:endParaRPr lang="en-US" altLang="zh-TW" sz="6000" b="1" dirty="0">
              <a:latin typeface="Times New Roman" pitchFamily="18" charset="0"/>
            </a:endParaRPr>
          </a:p>
          <a:p>
            <a:pPr eaLnBrk="1" hangingPunct="1"/>
            <a:r>
              <a:rPr lang="en-US" altLang="zh-TW" sz="6000" b="1" dirty="0" smtClean="0">
                <a:latin typeface="Times New Roman" pitchFamily="18" charset="0"/>
              </a:rPr>
              <a:t>propositions</a:t>
            </a:r>
            <a:endParaRPr lang="en-US" altLang="zh-TW" sz="6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5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4173" y="3893"/>
            <a:ext cx="18598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Times New Roman" pitchFamily="18" charset="0"/>
              </a:rPr>
              <a:t>Question.</a:t>
            </a:r>
            <a:endParaRPr lang="en-US" altLang="zh-TW" sz="3200" b="1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2002063" y="75172"/>
                <a:ext cx="467281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How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determine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063" y="75172"/>
                <a:ext cx="4672818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308666" y="686115"/>
                <a:ext cx="43550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show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666" y="686115"/>
                <a:ext cx="435503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2880" y="1331699"/>
            <a:ext cx="13692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Times New Roman" pitchFamily="18" charset="0"/>
              </a:rPr>
              <a:t>Step 1.</a:t>
            </a:r>
            <a:endParaRPr lang="en-US" altLang="zh-TW" sz="3200" b="1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579960" y="1396505"/>
                <a:ext cx="51008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Find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dominating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sets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960" y="1396505"/>
                <a:ext cx="510081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518380" y="2377394"/>
                <a:ext cx="3563219" cy="7051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Show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that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altLang="zh-TW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3200" i="1">
                              <a:latin typeface="Cambria Math"/>
                              <a:cs typeface="Times New Roman" pitchFamily="18" charset="0"/>
                            </a:rPr>
                            <m:t>∗</m:t>
                          </m:r>
                        </m:e>
                      </m:groupChr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380" y="2377394"/>
                <a:ext cx="3563219" cy="7051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1512" y="615381"/>
            <a:ext cx="10631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Times New Roman" pitchFamily="18" charset="0"/>
              </a:rPr>
              <a:t>Idea.</a:t>
            </a:r>
            <a:endParaRPr lang="en-US" altLang="zh-TW" sz="3200" b="1" dirty="0">
              <a:latin typeface="Times New Roman" pitchFamily="18" charset="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3997652" y="2573256"/>
            <a:ext cx="463261" cy="509267"/>
            <a:chOff x="3433980" y="2780928"/>
            <a:chExt cx="463261" cy="509267"/>
          </a:xfrm>
        </p:grpSpPr>
        <p:cxnSp>
          <p:nvCxnSpPr>
            <p:cNvPr id="11" name="直線接點 10"/>
            <p:cNvCxnSpPr/>
            <p:nvPr/>
          </p:nvCxnSpPr>
          <p:spPr>
            <a:xfrm flipH="1" flipV="1">
              <a:off x="3433980" y="2780928"/>
              <a:ext cx="463261" cy="509267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flipV="1">
              <a:off x="3433980" y="2780928"/>
              <a:ext cx="417940" cy="509267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1668429" y="3305852"/>
            <a:ext cx="792162" cy="336665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699792" y="3157200"/>
                <a:ext cx="20178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157200"/>
                <a:ext cx="2017860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50620" y="3976613"/>
            <a:ext cx="13692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Times New Roman" pitchFamily="18" charset="0"/>
              </a:rPr>
              <a:t>Step 2.</a:t>
            </a:r>
            <a:endParaRPr lang="en-US" altLang="zh-TW" sz="3200" b="1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605946" y="4022304"/>
                <a:ext cx="71834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Find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dominating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set</m:t>
                      </m:r>
                      <m:sSup>
                        <m:sSup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946" y="4022304"/>
                <a:ext cx="718344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5191402" y="297868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588318" y="4450455"/>
            <a:ext cx="3065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form</a:t>
            </a:r>
            <a:r>
              <a:rPr lang="en-US" altLang="zh-TW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604482" y="1944799"/>
                <a:ext cx="35460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482" y="1944799"/>
                <a:ext cx="354603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535511" y="4969657"/>
                <a:ext cx="753488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Show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dominating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set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511" y="4969657"/>
                <a:ext cx="753488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1568808" y="5450894"/>
                <a:ext cx="2425599" cy="7051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then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𝐷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altLang="zh-TW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3200" i="1">
                              <a:latin typeface="Cambria Math"/>
                              <a:cs typeface="Times New Roman" pitchFamily="18" charset="0"/>
                            </a:rPr>
                            <m:t>∗</m:t>
                          </m:r>
                        </m:e>
                      </m:groupChr>
                      <m:sSup>
                        <m:sSup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808" y="5450894"/>
                <a:ext cx="2425599" cy="7051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1576865" y="6364139"/>
            <a:ext cx="792162" cy="336665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558544" y="6208361"/>
                <a:ext cx="20178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544" y="6208361"/>
                <a:ext cx="2017860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5099838" y="603697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77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75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5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75"/>
                            </p:stCondLst>
                            <p:childTnLst>
                              <p:par>
                                <p:cTn id="1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/>
      <p:bldP spid="4" grpId="0"/>
      <p:bldP spid="5" grpId="0" autoUpdateAnimBg="0"/>
      <p:bldP spid="6" grpId="0"/>
      <p:bldP spid="8" grpId="0"/>
      <p:bldP spid="9" grpId="0"/>
      <p:bldP spid="13" grpId="0" animBg="1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橢圓 49"/>
          <p:cNvSpPr/>
          <p:nvPr/>
        </p:nvSpPr>
        <p:spPr>
          <a:xfrm>
            <a:off x="4241131" y="2207444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4241131" y="2201757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135698" y="2056724"/>
                <a:ext cx="4901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dirty="0">
                          <a:latin typeface="Cambria Math"/>
                          <a:ea typeface="Cambria Math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698" y="2056724"/>
                <a:ext cx="49013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80000" y="36000"/>
                <a:ext cx="80967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Let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𝐺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be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a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graph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, 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𝐷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⊆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</m:d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  <a:ea typeface="Cambria Math"/>
                        </a:rPr>
                        <m:t>and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zh-TW" alt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36000"/>
                <a:ext cx="8096767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23528" y="648000"/>
                <a:ext cx="87129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/>
                        </a:rPr>
                        <m:t>𝑢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</m:d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en-US" altLang="zh-TW" sz="36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  <a:ea typeface="Cambria Math"/>
                        </a:rPr>
                        <m:t>is</m:t>
                      </m:r>
                      <m:r>
                        <a:rPr lang="en-US" altLang="zh-TW" sz="36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  <a:ea typeface="Cambria Math"/>
                        </a:rPr>
                        <m:t>called</m:t>
                      </m:r>
                      <m:r>
                        <a:rPr lang="en-US" altLang="zh-TW" sz="36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  <a:ea typeface="Cambria Math"/>
                        </a:rPr>
                        <m:t>a</m:t>
                      </m:r>
                      <m:r>
                        <a:rPr lang="en-US" altLang="zh-TW" sz="36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sz="3600" b="1" i="0" smtClean="0">
                          <a:latin typeface="Cambria Math"/>
                          <a:ea typeface="Cambria Math"/>
                        </a:rPr>
                        <m:t>𝐩𝐫𝐢𝐯𝐚𝐭𝐞</m:t>
                      </m:r>
                      <m:r>
                        <a:rPr lang="en-US" altLang="zh-TW" sz="36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sz="3600" b="1" i="0" smtClean="0">
                          <a:latin typeface="Cambria Math"/>
                          <a:ea typeface="Cambria Math"/>
                        </a:rPr>
                        <m:t>𝐧𝐞𝐢𝐠𝐡𝐛𝐨𝐫</m:t>
                      </m:r>
                    </m:oMath>
                  </m:oMathPara>
                </a14:m>
                <a:endParaRPr lang="zh-TW" altLang="en-US" sz="3600" b="1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48000"/>
                <a:ext cx="8712968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13054" y="1260000"/>
                <a:ext cx="84167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  <a:ea typeface="Cambria Math"/>
                        </a:rPr>
                        <m:t>of</m:t>
                      </m:r>
                      <m:r>
                        <a:rPr lang="en-US" altLang="zh-TW" sz="36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  <a:ea typeface="Cambria Math"/>
                        </a:rPr>
                        <m:t>corresponding</m:t>
                      </m:r>
                      <m:r>
                        <a:rPr lang="en-US" altLang="zh-TW" sz="36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  <a:ea typeface="Cambria Math"/>
                        </a:rPr>
                        <m:t>to</m:t>
                      </m:r>
                      <m:r>
                        <a:rPr lang="en-US" altLang="zh-TW" sz="36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  <a:ea typeface="Cambria Math"/>
                        </a:rPr>
                        <m:t>if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𝑁</m:t>
                      </m:r>
                      <m:d>
                        <m:d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</m:d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={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54" y="1260000"/>
                <a:ext cx="8416734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125888" y="2767312"/>
                <a:ext cx="4999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/>
                          <a:ea typeface="Cambria Math"/>
                        </a:rPr>
                        <m:t>𝑢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888" y="2767312"/>
                <a:ext cx="49994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橢圓 22"/>
          <p:cNvSpPr/>
          <p:nvPr/>
        </p:nvSpPr>
        <p:spPr>
          <a:xfrm>
            <a:off x="3516765" y="2201757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2912319" y="2579944"/>
                <a:ext cx="606256" cy="584775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zh-TW" alt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319" y="2579944"/>
                <a:ext cx="606256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群組 29"/>
          <p:cNvGrpSpPr/>
          <p:nvPr/>
        </p:nvGrpSpPr>
        <p:grpSpPr>
          <a:xfrm>
            <a:off x="3516765" y="2201757"/>
            <a:ext cx="1728000" cy="1008000"/>
            <a:chOff x="3520262" y="2710716"/>
            <a:chExt cx="1728000" cy="1008000"/>
          </a:xfrm>
        </p:grpSpPr>
        <p:grpSp>
          <p:nvGrpSpPr>
            <p:cNvPr id="22" name="群組 21"/>
            <p:cNvGrpSpPr/>
            <p:nvPr/>
          </p:nvGrpSpPr>
          <p:grpSpPr>
            <a:xfrm>
              <a:off x="3520262" y="2710716"/>
              <a:ext cx="1008000" cy="1008000"/>
              <a:chOff x="3327918" y="3218619"/>
              <a:chExt cx="1008000" cy="1008000"/>
            </a:xfrm>
          </p:grpSpPr>
          <p:grpSp>
            <p:nvGrpSpPr>
              <p:cNvPr id="10" name="群組 9"/>
              <p:cNvGrpSpPr/>
              <p:nvPr/>
            </p:nvGrpSpPr>
            <p:grpSpPr>
              <a:xfrm>
                <a:off x="3327918" y="3218619"/>
                <a:ext cx="1008000" cy="1008000"/>
                <a:chOff x="1132024" y="5126797"/>
                <a:chExt cx="1008000" cy="1008000"/>
              </a:xfrm>
            </p:grpSpPr>
            <p:sp>
              <p:nvSpPr>
                <p:cNvPr id="12" name="橢圓 11"/>
                <p:cNvSpPr/>
                <p:nvPr/>
              </p:nvSpPr>
              <p:spPr>
                <a:xfrm>
                  <a:off x="1132024" y="5126797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" name="橢圓 12"/>
                <p:cNvSpPr/>
                <p:nvPr/>
              </p:nvSpPr>
              <p:spPr>
                <a:xfrm>
                  <a:off x="1132024" y="5846797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4" name="直線接點 13"/>
                <p:cNvCxnSpPr>
                  <a:stCxn id="12" idx="4"/>
                  <a:endCxn id="13" idx="0"/>
                </p:cNvCxnSpPr>
                <p:nvPr/>
              </p:nvCxnSpPr>
              <p:spPr>
                <a:xfrm>
                  <a:off x="1276024" y="5414797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橢圓 14"/>
                <p:cNvSpPr/>
                <p:nvPr/>
              </p:nvSpPr>
              <p:spPr>
                <a:xfrm>
                  <a:off x="1852024" y="5126797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" name="橢圓 15"/>
                <p:cNvSpPr/>
                <p:nvPr/>
              </p:nvSpPr>
              <p:spPr>
                <a:xfrm>
                  <a:off x="1852024" y="5846797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7" name="直線接點 16"/>
                <p:cNvCxnSpPr>
                  <a:stCxn id="15" idx="4"/>
                  <a:endCxn id="16" idx="0"/>
                </p:cNvCxnSpPr>
                <p:nvPr/>
              </p:nvCxnSpPr>
              <p:spPr>
                <a:xfrm>
                  <a:off x="1996024" y="5414797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接點 17"/>
                <p:cNvCxnSpPr>
                  <a:stCxn id="12" idx="6"/>
                  <a:endCxn id="15" idx="2"/>
                </p:cNvCxnSpPr>
                <p:nvPr/>
              </p:nvCxnSpPr>
              <p:spPr>
                <a:xfrm>
                  <a:off x="1420024" y="5270797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矩形 10"/>
                  <p:cNvSpPr/>
                  <p:nvPr/>
                </p:nvSpPr>
                <p:spPr>
                  <a:xfrm>
                    <a:off x="3520262" y="3399453"/>
                    <a:ext cx="623311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3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𝐺</m:t>
                          </m:r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11" name="矩形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0262" y="3399453"/>
                    <a:ext cx="623311" cy="646331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直線接點 18"/>
              <p:cNvCxnSpPr>
                <a:stCxn id="13" idx="6"/>
                <a:endCxn id="16" idx="2"/>
              </p:cNvCxnSpPr>
              <p:nvPr/>
            </p:nvCxnSpPr>
            <p:spPr>
              <a:xfrm>
                <a:off x="3615918" y="4082619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橢圓 25"/>
            <p:cNvSpPr/>
            <p:nvPr/>
          </p:nvSpPr>
          <p:spPr>
            <a:xfrm>
              <a:off x="4960262" y="2710716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7" name="直線接點 26"/>
            <p:cNvCxnSpPr>
              <a:stCxn id="15" idx="6"/>
              <a:endCxn id="26" idx="2"/>
            </p:cNvCxnSpPr>
            <p:nvPr/>
          </p:nvCxnSpPr>
          <p:spPr>
            <a:xfrm>
              <a:off x="4528262" y="2854716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4834762" y="2044758"/>
                <a:ext cx="5590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  <a:ea typeface="Cambria Math"/>
                        </a:rPr>
                        <m:t>𝑤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762" y="2044758"/>
                <a:ext cx="55906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群組 35"/>
          <p:cNvGrpSpPr/>
          <p:nvPr/>
        </p:nvGrpSpPr>
        <p:grpSpPr>
          <a:xfrm>
            <a:off x="4521421" y="2872331"/>
            <a:ext cx="2487641" cy="338554"/>
            <a:chOff x="2313564" y="4437080"/>
            <a:chExt cx="2487641" cy="338554"/>
          </a:xfrm>
        </p:grpSpPr>
        <p:cxnSp>
          <p:nvCxnSpPr>
            <p:cNvPr id="34" name="直線接點 33"/>
            <p:cNvCxnSpPr/>
            <p:nvPr/>
          </p:nvCxnSpPr>
          <p:spPr>
            <a:xfrm rot="-5400000">
              <a:off x="2457564" y="4488237"/>
              <a:ext cx="0" cy="288000"/>
            </a:xfrm>
            <a:prstGeom prst="line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2601564" y="4437080"/>
              <a:ext cx="2199641" cy="338554"/>
            </a:xfrm>
            <a:prstGeom prst="rect">
              <a:avLst/>
            </a:prstGeom>
            <a:solidFill>
              <a:srgbClr val="FF64C8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600" b="1" dirty="0" smtClean="0">
                  <a:latin typeface="Times New Roman" pitchFamily="18" charset="0"/>
                  <a:cs typeface="Times New Roman" pitchFamily="18" charset="0"/>
                </a:rPr>
                <a:t>private neighbor of  </a:t>
              </a:r>
              <a:r>
                <a:rPr lang="en-US" altLang="zh-TW" sz="1600" b="1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zh-TW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TW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190604" y="4715946"/>
                <a:ext cx="86449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600" i="0" smtClean="0">
                          <a:latin typeface="Cambria Math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or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a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dominating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set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𝐷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of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𝐺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a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vertex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𝑣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in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𝐷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04" y="4715946"/>
                <a:ext cx="8644955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154549" y="3414498"/>
                <a:ext cx="1561197" cy="699359"/>
              </a:xfrm>
              <a:prstGeom prst="rect">
                <a:avLst/>
              </a:prstGeom>
              <a:solidFill>
                <a:srgbClr val="00FFFF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36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sz="3600" i="1">
                              <a:latin typeface="Cambria Math"/>
                            </a:rPr>
                            <m:t>𝐷</m:t>
                          </m:r>
                        </m:sub>
                        <m:sup>
                          <m:r>
                            <a:rPr lang="en-US" altLang="zh-TW" sz="3600" i="1">
                              <a:latin typeface="Cambria Math"/>
                            </a:rPr>
                            <m:t>𝑝</m:t>
                          </m:r>
                        </m:sup>
                      </m:sSubSup>
                      <m:r>
                        <a:rPr lang="en-US" altLang="zh-TW" sz="3600" i="1">
                          <a:latin typeface="Cambria Math"/>
                        </a:rPr>
                        <m:t>(</m:t>
                      </m:r>
                      <m:r>
                        <a:rPr lang="en-US" altLang="zh-TW" sz="3600" i="1">
                          <a:latin typeface="Cambria Math"/>
                        </a:rPr>
                        <m:t>𝑣</m:t>
                      </m:r>
                      <m:r>
                        <a:rPr lang="en-US" altLang="zh-TW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9" y="3414498"/>
                <a:ext cx="1561197" cy="6993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1544167" y="3467526"/>
                <a:ext cx="7257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600" i="0" smtClean="0">
                          <a:latin typeface="Cambria Math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he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set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of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all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private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neighbors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of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167" y="3467526"/>
                <a:ext cx="7257820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1643127" y="4068000"/>
                <a:ext cx="41319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corresponding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to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27" y="4068000"/>
                <a:ext cx="4131964" cy="6463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154549" y="6034847"/>
                <a:ext cx="63450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nonadjacent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private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neighbors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9" y="6034847"/>
                <a:ext cx="6345006" cy="64633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190931" y="5362276"/>
                <a:ext cx="67236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is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called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a:rPr lang="en-US" altLang="zh-TW" sz="3600" b="1" i="0" smtClean="0">
                          <a:latin typeface="Cambria Math"/>
                        </a:rPr>
                        <m:t>𝐮𝐧𝐦𝐨𝐯𝐚𝐛𝐥𝐞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if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it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has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two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31" y="5362276"/>
                <a:ext cx="6723626" cy="64633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橢圓 42"/>
          <p:cNvSpPr/>
          <p:nvPr/>
        </p:nvSpPr>
        <p:spPr>
          <a:xfrm rot="2700000">
            <a:off x="4423792" y="1993128"/>
            <a:ext cx="711629" cy="1436329"/>
          </a:xfrm>
          <a:prstGeom prst="ellipse">
            <a:avLst/>
          </a:prstGeom>
          <a:noFill/>
          <a:ln>
            <a:solidFill>
              <a:srgbClr val="FF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5313128" y="2380994"/>
            <a:ext cx="1918431" cy="395814"/>
            <a:chOff x="5470311" y="2368065"/>
            <a:chExt cx="1918431" cy="395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/>
                <p:cNvSpPr/>
                <p:nvPr/>
              </p:nvSpPr>
              <p:spPr>
                <a:xfrm>
                  <a:off x="5754448" y="2368065"/>
                  <a:ext cx="1634294" cy="395814"/>
                </a:xfrm>
                <a:prstGeom prst="rect">
                  <a:avLst/>
                </a:prstGeom>
                <a:solidFill>
                  <a:srgbClr val="00FFFF"/>
                </a:solidFill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𝐷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sup>
                      </m:sSubSup>
                      <m:r>
                        <a:rPr lang="en-US" altLang="zh-TW" i="1">
                          <a:latin typeface="Cambria Math"/>
                        </a:rPr>
                        <m:t>(</m:t>
                      </m:r>
                      <m:r>
                        <a:rPr lang="en-US" altLang="zh-TW" i="1">
                          <a:latin typeface="Cambria Math"/>
                        </a:rPr>
                        <m:t>𝑣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</m:oMath>
                  </a14:m>
                  <a:r>
                    <a:rPr lang="en-US" altLang="zh-TW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u,w</a:t>
                  </a:r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}</a:t>
                  </a:r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4448" y="2368065"/>
                  <a:ext cx="1634294" cy="395814"/>
                </a:xfrm>
                <a:prstGeom prst="rect">
                  <a:avLst/>
                </a:prstGeom>
                <a:blipFill>
                  <a:blip r:embed="rId16"/>
                  <a:stretch>
                    <a:fillRect t="-7692" r="-3358" b="-1846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直線接點 43"/>
            <p:cNvCxnSpPr/>
            <p:nvPr/>
          </p:nvCxnSpPr>
          <p:spPr>
            <a:xfrm rot="16200000">
              <a:off x="5614311" y="2442898"/>
              <a:ext cx="0" cy="28800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群組 20"/>
          <p:cNvGrpSpPr/>
          <p:nvPr/>
        </p:nvGrpSpPr>
        <p:grpSpPr>
          <a:xfrm>
            <a:off x="4361841" y="1813247"/>
            <a:ext cx="3780273" cy="378807"/>
            <a:chOff x="5008378" y="1736986"/>
            <a:chExt cx="3780273" cy="378807"/>
          </a:xfrm>
        </p:grpSpPr>
        <p:sp>
          <p:nvSpPr>
            <p:cNvPr id="46" name="文字方塊 45"/>
            <p:cNvSpPr txBox="1"/>
            <p:nvPr/>
          </p:nvSpPr>
          <p:spPr>
            <a:xfrm>
              <a:off x="6383825" y="1736986"/>
              <a:ext cx="2404826" cy="338554"/>
            </a:xfrm>
            <a:prstGeom prst="rect">
              <a:avLst/>
            </a:prstGeom>
            <a:solidFill>
              <a:srgbClr val="00FFFF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600" b="1" i="1" dirty="0">
                  <a:latin typeface="Times New Roman" pitchFamily="18" charset="0"/>
                  <a:cs typeface="Times New Roman" pitchFamily="18" charset="0"/>
                </a:rPr>
                <a:t>v </a:t>
              </a:r>
              <a:r>
                <a:rPr lang="en-US" altLang="zh-TW" sz="16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TW" sz="1600" b="1" dirty="0" smtClean="0">
                  <a:latin typeface="Times New Roman" pitchFamily="18" charset="0"/>
                  <a:cs typeface="Times New Roman" pitchFamily="18" charset="0"/>
                </a:rPr>
                <a:t>is an unmovable vertex</a:t>
              </a:r>
              <a:endParaRPr lang="zh-TW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5008378" y="1887685"/>
              <a:ext cx="1379022" cy="228108"/>
              <a:chOff x="5775091" y="1904748"/>
              <a:chExt cx="1379022" cy="228108"/>
            </a:xfrm>
          </p:grpSpPr>
          <p:cxnSp>
            <p:nvCxnSpPr>
              <p:cNvPr id="48" name="直線接點 47"/>
              <p:cNvCxnSpPr/>
              <p:nvPr/>
            </p:nvCxnSpPr>
            <p:spPr>
              <a:xfrm rot="16200000">
                <a:off x="6464602" y="1222912"/>
                <a:ext cx="0" cy="1379022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接點 48"/>
              <p:cNvCxnSpPr/>
              <p:nvPr/>
            </p:nvCxnSpPr>
            <p:spPr>
              <a:xfrm flipH="1">
                <a:off x="5775091" y="1904748"/>
                <a:ext cx="10435" cy="228108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群組 50"/>
          <p:cNvGrpSpPr/>
          <p:nvPr/>
        </p:nvGrpSpPr>
        <p:grpSpPr>
          <a:xfrm>
            <a:off x="4544968" y="2083846"/>
            <a:ext cx="463261" cy="509267"/>
            <a:chOff x="3433980" y="2780928"/>
            <a:chExt cx="463261" cy="509267"/>
          </a:xfrm>
        </p:grpSpPr>
        <p:cxnSp>
          <p:nvCxnSpPr>
            <p:cNvPr id="52" name="直線接點 51"/>
            <p:cNvCxnSpPr/>
            <p:nvPr/>
          </p:nvCxnSpPr>
          <p:spPr>
            <a:xfrm flipH="1" flipV="1">
              <a:off x="3433980" y="2780928"/>
              <a:ext cx="463261" cy="509267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flipV="1">
              <a:off x="3433980" y="2780928"/>
              <a:ext cx="417940" cy="509267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群組 53"/>
          <p:cNvGrpSpPr/>
          <p:nvPr/>
        </p:nvGrpSpPr>
        <p:grpSpPr>
          <a:xfrm>
            <a:off x="4376545" y="3214598"/>
            <a:ext cx="4475976" cy="408289"/>
            <a:chOff x="1926449" y="1795354"/>
            <a:chExt cx="4475976" cy="408289"/>
          </a:xfrm>
        </p:grpSpPr>
        <p:grpSp>
          <p:nvGrpSpPr>
            <p:cNvPr id="55" name="群組 54"/>
            <p:cNvGrpSpPr/>
            <p:nvPr/>
          </p:nvGrpSpPr>
          <p:grpSpPr>
            <a:xfrm>
              <a:off x="1926449" y="1865089"/>
              <a:ext cx="4475976" cy="338554"/>
              <a:chOff x="5008378" y="1736986"/>
              <a:chExt cx="4475976" cy="338554"/>
            </a:xfrm>
          </p:grpSpPr>
          <p:sp>
            <p:nvSpPr>
              <p:cNvPr id="57" name="文字方塊 56"/>
              <p:cNvSpPr txBox="1"/>
              <p:nvPr/>
            </p:nvSpPr>
            <p:spPr>
              <a:xfrm>
                <a:off x="6383825" y="1736986"/>
                <a:ext cx="3100529" cy="338554"/>
              </a:xfrm>
              <a:prstGeom prst="rect">
                <a:avLst/>
              </a:prstGeom>
              <a:solidFill>
                <a:srgbClr val="00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b="1" i="1" dirty="0" smtClean="0">
                    <a:latin typeface="Times New Roman" pitchFamily="18" charset="0"/>
                    <a:cs typeface="Times New Roman" pitchFamily="18" charset="0"/>
                  </a:rPr>
                  <a:t>u  </a:t>
                </a:r>
                <a:r>
                  <a:rPr lang="en-US" altLang="zh-TW" sz="1600" b="1" dirty="0" smtClean="0">
                    <a:latin typeface="Times New Roman" pitchFamily="18" charset="0"/>
                    <a:cs typeface="Times New Roman" pitchFamily="18" charset="0"/>
                  </a:rPr>
                  <a:t>is not dominated by any vertex</a:t>
                </a:r>
                <a:endParaRPr lang="zh-TW" altLang="en-US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8" name="直線接點 57"/>
              <p:cNvCxnSpPr/>
              <p:nvPr/>
            </p:nvCxnSpPr>
            <p:spPr>
              <a:xfrm rot="16200000">
                <a:off x="5697889" y="1205849"/>
                <a:ext cx="0" cy="1379022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直線接點 55"/>
            <p:cNvCxnSpPr/>
            <p:nvPr/>
          </p:nvCxnSpPr>
          <p:spPr>
            <a:xfrm flipH="1">
              <a:off x="1926449" y="1795354"/>
              <a:ext cx="10435" cy="228108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244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5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50"/>
                            </p:stCondLst>
                            <p:childTnLst>
                              <p:par>
                                <p:cTn id="8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2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"/>
                            </p:stCondLst>
                            <p:childTnLst>
                              <p:par>
                                <p:cTn id="1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07691 0.0002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5" grpId="0" animBg="1"/>
      <p:bldP spid="25" grpId="1" animBg="1"/>
      <p:bldP spid="25" grpId="2" animBg="1"/>
      <p:bldP spid="9" grpId="0"/>
      <p:bldP spid="2" grpId="0"/>
      <p:bldP spid="3" grpId="0"/>
      <p:bldP spid="5" grpId="0"/>
      <p:bldP spid="8" grpId="0"/>
      <p:bldP spid="23" grpId="0" animBg="1"/>
      <p:bldP spid="24" grpId="0" animBg="1"/>
      <p:bldP spid="31" grpId="0"/>
      <p:bldP spid="37" grpId="0"/>
      <p:bldP spid="38" grpId="0" animBg="1"/>
      <p:bldP spid="39" grpId="0"/>
      <p:bldP spid="40" grpId="0"/>
      <p:bldP spid="41" grpId="0"/>
      <p:bldP spid="42" grpId="0"/>
      <p:bldP spid="43" grpId="0" animBg="1"/>
      <p:bldP spid="4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7504" y="57525"/>
            <a:ext cx="25922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Proposition.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81307" y="792000"/>
                <a:ext cx="892899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Let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be</m:t>
                      </m:r>
                      <m: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graph</m:t>
                      </m:r>
                      <m: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be</m:t>
                      </m:r>
                      <m: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distict</m:t>
                      </m:r>
                      <m: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dominating</m:t>
                      </m:r>
                      <m: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TW" altLang="en-US" sz="36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07" y="792000"/>
                <a:ext cx="8928992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03461" y="1440000"/>
                <a:ext cx="893078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sets</m:t>
                    </m:r>
                    <m:r>
                      <a:rPr lang="en-US" altLang="zh-TW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lang="en-US" altLang="zh-TW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zh-TW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zh-TW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  <m:r>
                      <m:rPr>
                        <m:sty m:val="p"/>
                      </m:rPr>
                      <a:rPr lang="en-US" altLang="zh-TW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If</m:t>
                    </m:r>
                    <m:r>
                      <a:rPr lang="en-US" altLang="zh-TW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each</m:t>
                    </m:r>
                    <m:r>
                      <a:rPr lang="en-US" altLang="zh-TW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vertex</m:t>
                    </m:r>
                    <m:r>
                      <a:rPr lang="en-US" altLang="zh-TW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</m:t>
                    </m:r>
                    <m:sSub>
                      <m:sSubPr>
                        <m:ctrlPr>
                          <a:rPr lang="en-US" altLang="zh-TW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36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3600" dirty="0" smtClean="0">
                    <a:latin typeface="Cambria Math" panose="02040503050406030204" pitchFamily="18" charset="0"/>
                  </a:rPr>
                  <a:t> </a:t>
                </a:r>
                <a:endParaRPr lang="zh-TW" altLang="en-US" sz="36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61" y="1440000"/>
                <a:ext cx="8930787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03461" y="2088000"/>
                <a:ext cx="673601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36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m:rPr>
                        <m:sty m:val="p"/>
                      </m:rPr>
                      <a:rPr lang="en-US" altLang="zh-TW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altLang="zh-TW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unmovable</m:t>
                    </m:r>
                    <m:r>
                      <a:rPr lang="en-US" altLang="zh-TW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zh-TW" alt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then</m:t>
                    </m:r>
                    <m:r>
                      <a:rPr lang="zh-TW" alt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3600" i="1">
                            <a:latin typeface="Cambria Math"/>
                          </a:rPr>
                          <m:t>𝛾</m:t>
                        </m:r>
                      </m:e>
                      <m:sub>
                        <m:sSup>
                          <m:sSupPr>
                            <m:ctrlPr>
                              <a:rPr lang="en-US" altLang="zh-TW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6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sz="36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6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altLang="zh-TW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TW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zh-TW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TW" sz="3600" dirty="0" smtClean="0">
                    <a:latin typeface="Cambria Math" panose="02040503050406030204" pitchFamily="18" charset="0"/>
                  </a:rPr>
                  <a:t>1.</a:t>
                </a:r>
                <a:endParaRPr lang="zh-TW" altLang="en-US" sz="36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61" y="2088000"/>
                <a:ext cx="6736011" cy="553998"/>
              </a:xfrm>
              <a:prstGeom prst="rect">
                <a:avLst/>
              </a:prstGeom>
              <a:blipFill>
                <a:blip r:embed="rId4"/>
                <a:stretch>
                  <a:fillRect t="-25556" r="-3258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7504" y="3140968"/>
            <a:ext cx="33137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Lemma. </a:t>
            </a:r>
            <a:r>
              <a:rPr lang="en-US" altLang="zh-TW" sz="3600" dirty="0" smtClean="0">
                <a:latin typeface="Times New Roman" pitchFamily="18" charset="0"/>
              </a:rPr>
              <a:t>(Fujita)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41046" y="3888000"/>
                <a:ext cx="892899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Let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be</m:t>
                      </m:r>
                      <m: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dominating</m:t>
                      </m:r>
                      <m: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set</m:t>
                      </m:r>
                      <m: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of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If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TW" altLang="en-US" sz="36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6" y="3888000"/>
                <a:ext cx="892899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2422" y="4392000"/>
                <a:ext cx="9049720" cy="782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3600" b="0" i="0" smtClean="0">
                              <a:latin typeface="Cambria Math" panose="02040503050406030204" pitchFamily="18" charset="0"/>
                            </a:rPr>
                            <m:t>or</m:t>
                          </m:r>
                          <m:r>
                            <a:rPr lang="en-US" altLang="zh-TW" sz="36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36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altLang="zh-TW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3600" i="1">
                              <a:latin typeface="Cambria Math"/>
                              <a:cs typeface="Times New Roman" pitchFamily="18" charset="0"/>
                            </a:rPr>
                            <m:t>∗</m:t>
                          </m:r>
                        </m:e>
                      </m:groupChr>
                      <m:sSub>
                        <m:sSub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altLang="zh-TW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</a:rPr>
                        <m:t>any</m:t>
                      </m:r>
                      <m:r>
                        <a:rPr lang="en-US" altLang="zh-TW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altLang="zh-TW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</a:rPr>
                        <m:t>such</m:t>
                      </m:r>
                      <m:r>
                        <a:rPr lang="en-US" altLang="zh-TW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</a:rPr>
                        <m:t>that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2" y="4392000"/>
                <a:ext cx="9049720" cy="7820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81307" y="5259103"/>
                <a:ext cx="816191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3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sz="3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TW" sz="36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zh-TW" sz="3600" b="0" i="1" smtClean="0">
                        <a:latin typeface="Cambria Math" panose="02040503050406030204" pitchFamily="18" charset="0"/>
                      </a:rPr>
                      <m:t> |</m:t>
                    </m:r>
                    <m:sSubSup>
                      <m:sSubSup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3600" dirty="0" smtClean="0"/>
                  <a:t>|=|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3600" dirty="0" smtClean="0"/>
                  <a:t>|,</a:t>
                </a:r>
                <a:r>
                  <a:rPr lang="en-US" altLang="zh-TW" sz="3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3600" b="0" i="0" smtClean="0">
                        <a:latin typeface="Cambria Math" panose="02040503050406030204" pitchFamily="18" charset="0"/>
                      </a:rPr>
                      <m:t>it</m:t>
                    </m:r>
                    <m:r>
                      <a:rPr lang="en-US" altLang="zh-TW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3600" b="0" i="0" smtClean="0">
                        <a:latin typeface="Cambria Math" panose="02040503050406030204" pitchFamily="18" charset="0"/>
                      </a:rPr>
                      <m:t>holds</m:t>
                    </m:r>
                  </m:oMath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07" y="5259103"/>
                <a:ext cx="8161914" cy="646331"/>
              </a:xfrm>
              <a:prstGeom prst="rect">
                <a:avLst/>
              </a:prstGeom>
              <a:blipFill>
                <a:blip r:embed="rId7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11778" y="5833374"/>
                <a:ext cx="2002151" cy="782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groupChr>
                        <m:groupChrPr>
                          <m:chr m:val="→"/>
                          <m:vertJc m:val="bot"/>
                          <m:ctrlPr>
                            <a:rPr lang="en-US" altLang="zh-TW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3600" i="1">
                              <a:latin typeface="Cambria Math"/>
                              <a:cs typeface="Times New Roman" pitchFamily="18" charset="0"/>
                            </a:rPr>
                            <m:t>∗</m:t>
                          </m:r>
                        </m:e>
                      </m:groupChr>
                      <m:sSubSup>
                        <m:sSubSup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36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78" y="5833374"/>
                <a:ext cx="2002151" cy="7820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76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300"/>
                            </p:stCondLst>
                            <p:childTnLst>
                              <p:par>
                                <p:cTn id="27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"/>
                            </p:stCondLst>
                            <p:childTnLst>
                              <p:par>
                                <p:cTn id="5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800"/>
                            </p:stCondLst>
                            <p:childTnLst>
                              <p:par>
                                <p:cTn id="5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150"/>
                            </p:stCondLst>
                            <p:childTnLst>
                              <p:par>
                                <p:cTn id="6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1"/>
      <p:bldP spid="5" grpId="1"/>
      <p:bldP spid="6" grpId="1"/>
      <p:bldP spid="8" grpId="0" autoUpdateAnimBg="0"/>
      <p:bldP spid="9" grpId="1"/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80000" y="116632"/>
            <a:ext cx="25922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Proposition.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245886" y="893911"/>
                <a:ext cx="636667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</a:rPr>
                        <m:t>any</m:t>
                      </m:r>
                      <m:r>
                        <a:rPr lang="en-US" altLang="zh-TW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</a:rPr>
                        <m:t>graph</m:t>
                      </m:r>
                      <m:r>
                        <a:rPr lang="en-US" altLang="zh-TW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zh-TW" altLang="en-US" sz="3600" b="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altLang="zh-TW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altLang="zh-TW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86" y="893911"/>
                <a:ext cx="6366678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5671" y="1868535"/>
            <a:ext cx="20882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Theorem.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835696" y="2707924"/>
                <a:ext cx="4931286" cy="650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sSup>
                          <m:sSupPr>
                            <m:ctrlPr>
                              <a:rPr lang="en-US" altLang="zh-TW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TW" sz="3600" b="0" i="0" dirty="0" smtClean="0">
                    <a:latin typeface="+mj-lt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3600" b="0" i="0" dirty="0" smtClean="0">
                    <a:latin typeface="+mj-lt"/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TW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altLang="zh-TW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altLang="zh-TW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e>
                    </m:d>
                    <m:r>
                      <a:rPr lang="en-US" altLang="zh-TW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for</m:t>
                    </m:r>
                    <m:r>
                      <a:rPr lang="en-US" altLang="zh-TW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all</m:t>
                    </m:r>
                    <m:r>
                      <a:rPr lang="en-US" altLang="zh-TW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TW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≥1.</m:t>
                    </m:r>
                  </m:oMath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707924"/>
                <a:ext cx="4931286" cy="650243"/>
              </a:xfrm>
              <a:prstGeom prst="rect">
                <a:avLst/>
              </a:prstGeom>
              <a:blipFill>
                <a:blip r:embed="rId3"/>
                <a:stretch>
                  <a:fillRect t="-14953" b="-336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0000" y="3854751"/>
            <a:ext cx="20882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Theorem.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483768" y="3947084"/>
                <a:ext cx="211904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For</m:t>
                      </m:r>
                      <m: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≥3,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947084"/>
                <a:ext cx="2119042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907704" y="4797694"/>
                <a:ext cx="5253489" cy="1438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sSup>
                          <m:sSupPr>
                            <m:ctrlPr>
                              <a:rPr lang="en-US" altLang="zh-TW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TW" sz="3600" b="0" i="0" dirty="0" smtClean="0">
                    <a:latin typeface="+mj-lt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3600" b="0" i="0" dirty="0" smtClean="0">
                    <a:latin typeface="+mj-lt"/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TW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zh-TW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=3,</m:t>
                              </m:r>
                            </m:e>
                          </m:mr>
                          <m:mr>
                            <m:e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altLang="zh-TW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altLang="zh-TW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altLang="zh-TW" sz="3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3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TW" sz="3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3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zh-TW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≥4.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797694"/>
                <a:ext cx="5253489" cy="14389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54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/>
      <p:bldP spid="6" grpId="0" autoUpdateAnimBg="0"/>
      <p:bldP spid="7" grpId="0"/>
      <p:bldP spid="8" grpId="0" autoUpdateAnimBg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4"/>
          <p:cNvSpPr txBox="1">
            <a:spLocks noChangeArrowheads="1"/>
          </p:cNvSpPr>
          <p:nvPr/>
        </p:nvSpPr>
        <p:spPr bwMode="auto">
          <a:xfrm>
            <a:off x="395536" y="2492896"/>
            <a:ext cx="854710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6000" b="1" dirty="0">
                <a:latin typeface="Times New Roman" pitchFamily="18" charset="0"/>
              </a:rPr>
              <a:t>Transferable domination </a:t>
            </a:r>
          </a:p>
          <a:p>
            <a:pPr eaLnBrk="1" hangingPunct="1"/>
            <a:r>
              <a:rPr lang="en-US" altLang="zh-TW" sz="6000" b="1" dirty="0">
                <a:latin typeface="Times New Roman" pitchFamily="18" charset="0"/>
              </a:rPr>
              <a:t>      number of </a:t>
            </a:r>
            <a:r>
              <a:rPr lang="en-US" altLang="zh-TW" sz="6000" b="1" dirty="0" smtClean="0">
                <a:latin typeface="Times New Roman" pitchFamily="18" charset="0"/>
              </a:rPr>
              <a:t>grids</a:t>
            </a:r>
            <a:endParaRPr lang="en-US" altLang="zh-TW" sz="6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4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Rot="1" noChangeArrowheads="1"/>
          </p:cNvSpPr>
          <p:nvPr/>
        </p:nvSpPr>
        <p:spPr bwMode="auto">
          <a:xfrm>
            <a:off x="381000" y="304800"/>
            <a:ext cx="83058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3600" dirty="0">
                <a:latin typeface="Times New Roman" pitchFamily="18" charset="0"/>
                <a:ea typeface="Batang" pitchFamily="18" charset="-127"/>
              </a:rPr>
              <a:t>Given two graphs      and     , the </a:t>
            </a:r>
            <a:r>
              <a:rPr lang="en-US" altLang="zh-TW" sz="3600" dirty="0">
                <a:solidFill>
                  <a:srgbClr val="FF0066"/>
                </a:solidFill>
                <a:latin typeface="Times New Roman" pitchFamily="18" charset="0"/>
                <a:ea typeface="Batang" pitchFamily="18" charset="-127"/>
              </a:rPr>
              <a:t>Cartesian</a:t>
            </a: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4038600" y="533400"/>
          <a:ext cx="495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5" name="Equation" r:id="rId3" imgW="164880" imgH="177480" progId="Equation.3">
                  <p:embed/>
                </p:oleObj>
              </mc:Choice>
              <mc:Fallback>
                <p:oleObj name="Equation" r:id="rId3" imgW="164880" imgH="177480" progId="Equation.3">
                  <p:embed/>
                  <p:pic>
                    <p:nvPicPr>
                      <p:cNvPr id="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33400"/>
                        <a:ext cx="495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Rot="1" noChangeArrowheads="1"/>
          </p:cNvSpPr>
          <p:nvPr/>
        </p:nvSpPr>
        <p:spPr bwMode="auto">
          <a:xfrm>
            <a:off x="0" y="1066800"/>
            <a:ext cx="8458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36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</a:rPr>
              <a:t>product</a:t>
            </a:r>
            <a:r>
              <a:rPr lang="en-US" altLang="zh-TW" sz="36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</a:rPr>
              <a:t> </a:t>
            </a:r>
            <a:r>
              <a:rPr lang="en-US" altLang="zh-TW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</a:rPr>
              <a:t>of      and      , denoted</a:t>
            </a:r>
            <a:r>
              <a:rPr lang="en-US" altLang="zh-TW" sz="36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</a:rPr>
              <a:t>            ,</a:t>
            </a: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2743200" y="1295400"/>
          <a:ext cx="495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6" name="Equation" r:id="rId5" imgW="164880" imgH="177480" progId="Equation.3">
                  <p:embed/>
                </p:oleObj>
              </mc:Choice>
              <mc:Fallback>
                <p:oleObj name="Equation" r:id="rId5" imgW="164880" imgH="177480" progId="Equation.3">
                  <p:embed/>
                  <p:pic>
                    <p:nvPicPr>
                      <p:cNvPr id="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95400"/>
                        <a:ext cx="495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6400800" y="1295400"/>
          <a:ext cx="1257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7" name="Equation" r:id="rId7" imgW="419040" imgH="177480" progId="Equation.3">
                  <p:embed/>
                </p:oleObj>
              </mc:Choice>
              <mc:Fallback>
                <p:oleObj name="Equation" r:id="rId7" imgW="419040" imgH="177480" progId="Equation.3">
                  <p:embed/>
                  <p:pic>
                    <p:nvPicPr>
                      <p:cNvPr id="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295400"/>
                        <a:ext cx="1257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609600" y="2895600"/>
          <a:ext cx="4762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8" name="Equation" r:id="rId9" imgW="1587240" imgH="215640" progId="Equation.3">
                  <p:embed/>
                </p:oleObj>
              </mc:Choice>
              <mc:Fallback>
                <p:oleObj name="Equation" r:id="rId9" imgW="1587240" imgH="215640" progId="Equation.3">
                  <p:embed/>
                  <p:pic>
                    <p:nvPicPr>
                      <p:cNvPr id="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95600"/>
                        <a:ext cx="47625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609600" y="3962400"/>
          <a:ext cx="8305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9" name="Equation" r:id="rId11" imgW="2768400" imgH="431640" progId="Equation.3">
                  <p:embed/>
                </p:oleObj>
              </mc:Choice>
              <mc:Fallback>
                <p:oleObj name="Equation" r:id="rId11" imgW="2768400" imgH="431640" progId="Equation.3">
                  <p:embed/>
                  <p:pic>
                    <p:nvPicPr>
                      <p:cNvPr id="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962400"/>
                        <a:ext cx="83058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1"/>
          <p:cNvSpPr>
            <a:spLocks noRot="1" noChangeArrowheads="1"/>
          </p:cNvSpPr>
          <p:nvPr/>
        </p:nvSpPr>
        <p:spPr bwMode="auto">
          <a:xfrm>
            <a:off x="457200" y="1752600"/>
            <a:ext cx="29718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</a:rPr>
              <a:t>is defined by</a:t>
            </a:r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5334000" y="533400"/>
          <a:ext cx="533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0" name="Equation" r:id="rId13" imgW="177480" imgH="164880" progId="Equation.3">
                  <p:embed/>
                </p:oleObj>
              </mc:Choice>
              <mc:Fallback>
                <p:oleObj name="Equation" r:id="rId13" imgW="177480" imgH="164880" progId="Equation.3">
                  <p:embed/>
                  <p:pic>
                    <p:nvPicPr>
                      <p:cNvPr id="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33400"/>
                        <a:ext cx="533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4114800" y="1295400"/>
          <a:ext cx="533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1" name="Equation" r:id="rId15" imgW="177480" imgH="164880" progId="Equation.3">
                  <p:embed/>
                </p:oleObj>
              </mc:Choice>
              <mc:Fallback>
                <p:oleObj name="Equation" r:id="rId15" imgW="177480" imgH="164880" progId="Equation.3">
                  <p:embed/>
                  <p:pic>
                    <p:nvPicPr>
                      <p:cNvPr id="2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295400"/>
                        <a:ext cx="533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508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Rot="1" noChangeArrowheads="1"/>
          </p:cNvSpPr>
          <p:nvPr/>
        </p:nvSpPr>
        <p:spPr bwMode="auto">
          <a:xfrm>
            <a:off x="228600" y="228600"/>
            <a:ext cx="19812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3600" b="1" dirty="0">
                <a:latin typeface="Times New Roman" pitchFamily="18" charset="0"/>
                <a:ea typeface="Batang" pitchFamily="18" charset="-127"/>
              </a:rPr>
              <a:t>Example.</a:t>
            </a: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1752600" y="2819400"/>
          <a:ext cx="495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1" name="Equation" r:id="rId3" imgW="164880" imgH="177480" progId="Equation.3">
                  <p:embed/>
                </p:oleObj>
              </mc:Choice>
              <mc:Fallback>
                <p:oleObj name="Equation" r:id="rId3" imgW="164880" imgH="177480" progId="Equation.3">
                  <p:embed/>
                  <p:pic>
                    <p:nvPicPr>
                      <p:cNvPr id="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19400"/>
                        <a:ext cx="495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5943600" y="2819400"/>
          <a:ext cx="533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2" name="Equation" r:id="rId5" imgW="177480" imgH="164880" progId="Equation.3">
                  <p:embed/>
                </p:oleObj>
              </mc:Choice>
              <mc:Fallback>
                <p:oleObj name="Equation" r:id="rId5" imgW="177480" imgH="164880" progId="Equation.3">
                  <p:embed/>
                  <p:pic>
                    <p:nvPicPr>
                      <p:cNvPr id="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819400"/>
                        <a:ext cx="533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810000" y="25908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3638550" y="5848350"/>
          <a:ext cx="1257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3" name="Equation" r:id="rId7" imgW="419040" imgH="177480" progId="Equation.3">
                  <p:embed/>
                </p:oleObj>
              </mc:Choice>
              <mc:Fallback>
                <p:oleObj name="Equation" r:id="rId7" imgW="419040" imgH="177480" progId="Equation.3">
                  <p:embed/>
                  <p:pic>
                    <p:nvPicPr>
                      <p:cNvPr id="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0" y="5848350"/>
                        <a:ext cx="1257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962400" y="1447800"/>
            <a:ext cx="3657600" cy="304800"/>
            <a:chOff x="528" y="768"/>
            <a:chExt cx="2304" cy="192"/>
          </a:xfrm>
        </p:grpSpPr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528" y="76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zh-TW" sz="1800">
                <a:latin typeface="Garamond" pitchFamily="18" charset="0"/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720" y="8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1056" y="76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zh-TW" sz="1800">
                <a:latin typeface="Garamond" pitchFamily="18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584" y="76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zh-TW" sz="1800">
                <a:latin typeface="Garamond" pitchFamily="18" charset="0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1248" y="8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1776" y="8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2304" y="8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2112" y="76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zh-TW" sz="1800">
                <a:latin typeface="Garamond" pitchFamily="18" charset="0"/>
              </a:endParaRP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2640" y="76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zh-TW" sz="1800">
                <a:latin typeface="Garamond" pitchFamily="18" charset="0"/>
              </a:endParaRPr>
            </a:p>
          </p:txBody>
        </p:sp>
      </p:grp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1371600" y="990600"/>
            <a:ext cx="762000" cy="1676400"/>
            <a:chOff x="912" y="768"/>
            <a:chExt cx="480" cy="1056"/>
          </a:xfrm>
        </p:grpSpPr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1200" y="76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912" y="124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1200" y="163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1296" y="960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 flipH="1">
              <a:off x="1056" y="960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1056" y="1440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4" name="Group 26"/>
          <p:cNvGrpSpPr>
            <a:grpSpLocks/>
          </p:cNvGrpSpPr>
          <p:nvPr/>
        </p:nvGrpSpPr>
        <p:grpSpPr bwMode="auto">
          <a:xfrm>
            <a:off x="1295400" y="3810000"/>
            <a:ext cx="762000" cy="1676400"/>
            <a:chOff x="912" y="768"/>
            <a:chExt cx="480" cy="1056"/>
          </a:xfrm>
        </p:grpSpPr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1200" y="76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912" y="124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1200" y="163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>
              <a:off x="1296" y="960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 flipH="1">
              <a:off x="1056" y="960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>
              <a:off x="1056" y="1440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1" name="Group 33"/>
          <p:cNvGrpSpPr>
            <a:grpSpLocks/>
          </p:cNvGrpSpPr>
          <p:nvPr/>
        </p:nvGrpSpPr>
        <p:grpSpPr bwMode="auto">
          <a:xfrm>
            <a:off x="2590800" y="3810000"/>
            <a:ext cx="762000" cy="1676400"/>
            <a:chOff x="912" y="768"/>
            <a:chExt cx="480" cy="1056"/>
          </a:xfrm>
        </p:grpSpPr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1200" y="76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912" y="124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1200" y="163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>
              <a:off x="1296" y="960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 flipH="1">
              <a:off x="1056" y="960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>
              <a:off x="1056" y="1440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8" name="Line 40"/>
          <p:cNvSpPr>
            <a:spLocks noChangeShapeType="1"/>
          </p:cNvSpPr>
          <p:nvPr/>
        </p:nvSpPr>
        <p:spPr bwMode="auto">
          <a:xfrm>
            <a:off x="2057400" y="3962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" name="Line 41"/>
          <p:cNvSpPr>
            <a:spLocks noChangeShapeType="1"/>
          </p:cNvSpPr>
          <p:nvPr/>
        </p:nvSpPr>
        <p:spPr bwMode="auto">
          <a:xfrm>
            <a:off x="3352800" y="3962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40" name="Group 42"/>
          <p:cNvGrpSpPr>
            <a:grpSpLocks/>
          </p:cNvGrpSpPr>
          <p:nvPr/>
        </p:nvGrpSpPr>
        <p:grpSpPr bwMode="auto">
          <a:xfrm>
            <a:off x="3886200" y="3810000"/>
            <a:ext cx="762000" cy="1676400"/>
            <a:chOff x="912" y="768"/>
            <a:chExt cx="480" cy="1056"/>
          </a:xfrm>
        </p:grpSpPr>
        <p:sp>
          <p:nvSpPr>
            <p:cNvPr id="41" name="Oval 43"/>
            <p:cNvSpPr>
              <a:spLocks noChangeArrowheads="1"/>
            </p:cNvSpPr>
            <p:nvPr/>
          </p:nvSpPr>
          <p:spPr bwMode="auto">
            <a:xfrm>
              <a:off x="1200" y="76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2" name="Oval 44"/>
            <p:cNvSpPr>
              <a:spLocks noChangeArrowheads="1"/>
            </p:cNvSpPr>
            <p:nvPr/>
          </p:nvSpPr>
          <p:spPr bwMode="auto">
            <a:xfrm>
              <a:off x="912" y="124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" name="Oval 45"/>
            <p:cNvSpPr>
              <a:spLocks noChangeArrowheads="1"/>
            </p:cNvSpPr>
            <p:nvPr/>
          </p:nvSpPr>
          <p:spPr bwMode="auto">
            <a:xfrm>
              <a:off x="1200" y="163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4" name="Line 46"/>
            <p:cNvSpPr>
              <a:spLocks noChangeShapeType="1"/>
            </p:cNvSpPr>
            <p:nvPr/>
          </p:nvSpPr>
          <p:spPr bwMode="auto">
            <a:xfrm>
              <a:off x="1296" y="960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Line 47"/>
            <p:cNvSpPr>
              <a:spLocks noChangeShapeType="1"/>
            </p:cNvSpPr>
            <p:nvPr/>
          </p:nvSpPr>
          <p:spPr bwMode="auto">
            <a:xfrm flipH="1">
              <a:off x="1056" y="960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" name="Line 48"/>
            <p:cNvSpPr>
              <a:spLocks noChangeShapeType="1"/>
            </p:cNvSpPr>
            <p:nvPr/>
          </p:nvSpPr>
          <p:spPr bwMode="auto">
            <a:xfrm>
              <a:off x="1056" y="1440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7" name="Line 49"/>
          <p:cNvSpPr>
            <a:spLocks noChangeShapeType="1"/>
          </p:cNvSpPr>
          <p:nvPr/>
        </p:nvSpPr>
        <p:spPr bwMode="auto">
          <a:xfrm>
            <a:off x="4648200" y="3962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48" name="Group 50"/>
          <p:cNvGrpSpPr>
            <a:grpSpLocks/>
          </p:cNvGrpSpPr>
          <p:nvPr/>
        </p:nvGrpSpPr>
        <p:grpSpPr bwMode="auto">
          <a:xfrm>
            <a:off x="5181600" y="3810000"/>
            <a:ext cx="762000" cy="1676400"/>
            <a:chOff x="912" y="768"/>
            <a:chExt cx="480" cy="1056"/>
          </a:xfrm>
        </p:grpSpPr>
        <p:sp>
          <p:nvSpPr>
            <p:cNvPr id="49" name="Oval 51"/>
            <p:cNvSpPr>
              <a:spLocks noChangeArrowheads="1"/>
            </p:cNvSpPr>
            <p:nvPr/>
          </p:nvSpPr>
          <p:spPr bwMode="auto">
            <a:xfrm>
              <a:off x="1200" y="76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" name="Oval 52"/>
            <p:cNvSpPr>
              <a:spLocks noChangeArrowheads="1"/>
            </p:cNvSpPr>
            <p:nvPr/>
          </p:nvSpPr>
          <p:spPr bwMode="auto">
            <a:xfrm>
              <a:off x="912" y="124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" name="Oval 53"/>
            <p:cNvSpPr>
              <a:spLocks noChangeArrowheads="1"/>
            </p:cNvSpPr>
            <p:nvPr/>
          </p:nvSpPr>
          <p:spPr bwMode="auto">
            <a:xfrm>
              <a:off x="1200" y="163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" name="Line 54"/>
            <p:cNvSpPr>
              <a:spLocks noChangeShapeType="1"/>
            </p:cNvSpPr>
            <p:nvPr/>
          </p:nvSpPr>
          <p:spPr bwMode="auto">
            <a:xfrm>
              <a:off x="1296" y="960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" name="Line 55"/>
            <p:cNvSpPr>
              <a:spLocks noChangeShapeType="1"/>
            </p:cNvSpPr>
            <p:nvPr/>
          </p:nvSpPr>
          <p:spPr bwMode="auto">
            <a:xfrm flipH="1">
              <a:off x="1056" y="960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" name="Line 56"/>
            <p:cNvSpPr>
              <a:spLocks noChangeShapeType="1"/>
            </p:cNvSpPr>
            <p:nvPr/>
          </p:nvSpPr>
          <p:spPr bwMode="auto">
            <a:xfrm>
              <a:off x="1056" y="1440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5" name="Line 57"/>
          <p:cNvSpPr>
            <a:spLocks noChangeShapeType="1"/>
          </p:cNvSpPr>
          <p:nvPr/>
        </p:nvSpPr>
        <p:spPr bwMode="auto">
          <a:xfrm>
            <a:off x="5943600" y="3962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6" name="Group 58"/>
          <p:cNvGrpSpPr>
            <a:grpSpLocks/>
          </p:cNvGrpSpPr>
          <p:nvPr/>
        </p:nvGrpSpPr>
        <p:grpSpPr bwMode="auto">
          <a:xfrm>
            <a:off x="6477000" y="3810000"/>
            <a:ext cx="762000" cy="1676400"/>
            <a:chOff x="912" y="768"/>
            <a:chExt cx="480" cy="1056"/>
          </a:xfrm>
        </p:grpSpPr>
        <p:sp>
          <p:nvSpPr>
            <p:cNvPr id="57" name="Oval 59"/>
            <p:cNvSpPr>
              <a:spLocks noChangeArrowheads="1"/>
            </p:cNvSpPr>
            <p:nvPr/>
          </p:nvSpPr>
          <p:spPr bwMode="auto">
            <a:xfrm>
              <a:off x="1200" y="76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" name="Oval 60"/>
            <p:cNvSpPr>
              <a:spLocks noChangeArrowheads="1"/>
            </p:cNvSpPr>
            <p:nvPr/>
          </p:nvSpPr>
          <p:spPr bwMode="auto">
            <a:xfrm>
              <a:off x="912" y="124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" name="Oval 61"/>
            <p:cNvSpPr>
              <a:spLocks noChangeArrowheads="1"/>
            </p:cNvSpPr>
            <p:nvPr/>
          </p:nvSpPr>
          <p:spPr bwMode="auto">
            <a:xfrm>
              <a:off x="1200" y="163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" name="Line 62"/>
            <p:cNvSpPr>
              <a:spLocks noChangeShapeType="1"/>
            </p:cNvSpPr>
            <p:nvPr/>
          </p:nvSpPr>
          <p:spPr bwMode="auto">
            <a:xfrm>
              <a:off x="1296" y="960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" name="Line 63"/>
            <p:cNvSpPr>
              <a:spLocks noChangeShapeType="1"/>
            </p:cNvSpPr>
            <p:nvPr/>
          </p:nvSpPr>
          <p:spPr bwMode="auto">
            <a:xfrm flipH="1">
              <a:off x="1056" y="960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" name="Line 64"/>
            <p:cNvSpPr>
              <a:spLocks noChangeShapeType="1"/>
            </p:cNvSpPr>
            <p:nvPr/>
          </p:nvSpPr>
          <p:spPr bwMode="auto">
            <a:xfrm>
              <a:off x="1056" y="1440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3" name="Line 65"/>
          <p:cNvSpPr>
            <a:spLocks noChangeShapeType="1"/>
          </p:cNvSpPr>
          <p:nvPr/>
        </p:nvSpPr>
        <p:spPr bwMode="auto">
          <a:xfrm>
            <a:off x="1600200" y="4800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4" name="Line 66"/>
          <p:cNvSpPr>
            <a:spLocks noChangeShapeType="1"/>
          </p:cNvSpPr>
          <p:nvPr/>
        </p:nvSpPr>
        <p:spPr bwMode="auto">
          <a:xfrm>
            <a:off x="2057400" y="5334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5" name="Line 67"/>
          <p:cNvSpPr>
            <a:spLocks noChangeShapeType="1"/>
          </p:cNvSpPr>
          <p:nvPr/>
        </p:nvSpPr>
        <p:spPr bwMode="auto">
          <a:xfrm>
            <a:off x="2895600" y="4800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6" name="Line 68"/>
          <p:cNvSpPr>
            <a:spLocks noChangeShapeType="1"/>
          </p:cNvSpPr>
          <p:nvPr/>
        </p:nvSpPr>
        <p:spPr bwMode="auto">
          <a:xfrm>
            <a:off x="3352800" y="5410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" name="Line 69"/>
          <p:cNvSpPr>
            <a:spLocks noChangeShapeType="1"/>
          </p:cNvSpPr>
          <p:nvPr/>
        </p:nvSpPr>
        <p:spPr bwMode="auto">
          <a:xfrm>
            <a:off x="4191000" y="4800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" name="Line 70"/>
          <p:cNvSpPr>
            <a:spLocks noChangeShapeType="1"/>
          </p:cNvSpPr>
          <p:nvPr/>
        </p:nvSpPr>
        <p:spPr bwMode="auto">
          <a:xfrm>
            <a:off x="4648200" y="5410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" name="Line 71"/>
          <p:cNvSpPr>
            <a:spLocks noChangeShapeType="1"/>
          </p:cNvSpPr>
          <p:nvPr/>
        </p:nvSpPr>
        <p:spPr bwMode="auto">
          <a:xfrm>
            <a:off x="5486400" y="4800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0" name="Line 72"/>
          <p:cNvSpPr>
            <a:spLocks noChangeShapeType="1"/>
          </p:cNvSpPr>
          <p:nvPr/>
        </p:nvSpPr>
        <p:spPr bwMode="auto">
          <a:xfrm>
            <a:off x="5943600" y="5410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386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" grpId="0" animBg="1"/>
      <p:bldP spid="38" grpId="0" animBg="1"/>
      <p:bldP spid="39" grpId="0" animBg="1"/>
      <p:bldP spid="47" grpId="0" animBg="1"/>
      <p:bldP spid="55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51520" y="549112"/>
                <a:ext cx="747108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convenience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when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consider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graph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49112"/>
                <a:ext cx="747108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251520" y="2678723"/>
                <a:ext cx="8597225" cy="532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TW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:0≤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−1,0≤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−1}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78723"/>
                <a:ext cx="8597225" cy="5320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51520" y="3933056"/>
                <a:ext cx="7551106" cy="532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𝑘𝑙</m:t>
                          </m:r>
                        </m:sub>
                      </m:sSub>
                      <m:r>
                        <a:rPr lang="en-US" altLang="zh-TW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=1}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933056"/>
                <a:ext cx="7551106" cy="532005"/>
              </a:xfrm>
              <a:prstGeom prst="rect">
                <a:avLst/>
              </a:prstGeom>
              <a:blipFill>
                <a:blip r:embed="rId4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95536" y="1367695"/>
                <a:ext cx="569566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we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always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assume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that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67695"/>
                <a:ext cx="5695662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27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0819" y="104200"/>
            <a:ext cx="2015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b="1" dirty="0">
                <a:latin typeface="Times New Roman" pitchFamily="18" charset="0"/>
              </a:rPr>
              <a:t>Theorem.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850282" y="757137"/>
                <a:ext cx="6945043" cy="917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360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sSup>
                          <m:sSupPr>
                            <m:ctrlPr>
                              <a:rPr lang="en-US" altLang="zh-TW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6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sz="3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TW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6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360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TW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6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6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sz="360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altLang="zh-TW" sz="3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36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3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altLang="zh-TW" sz="36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altLang="zh-TW" sz="3600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en-US" altLang="zh-TW" sz="36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zh-TW" sz="3600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altLang="zh-TW" sz="36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TW" sz="36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altLang="zh-TW" sz="3600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82" y="757137"/>
                <a:ext cx="6945043" cy="917431"/>
              </a:xfrm>
              <a:prstGeom prst="rect">
                <a:avLst/>
              </a:prstGeom>
              <a:blipFill rotWithShape="1">
                <a:blip r:embed="rId2"/>
                <a:stretch>
                  <a:fillRect b="-8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0968" y="1730072"/>
            <a:ext cx="14429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Proof.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30340" y="2522160"/>
                <a:ext cx="9509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40" y="2522160"/>
                <a:ext cx="950966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159892" y="2522160"/>
                <a:ext cx="44588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3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3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3600" i="1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36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 is Hamiltonian</a:t>
                </a:r>
                <a:endParaRPr lang="zh-TW" altLang="en-US" sz="36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892" y="2522160"/>
                <a:ext cx="4458849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14151" r="-3142" b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92539" y="3542654"/>
            <a:ext cx="720725" cy="402090"/>
          </a:xfrm>
          <a:prstGeom prst="rightArrow">
            <a:avLst>
              <a:gd name="adj1" fmla="val 50000"/>
              <a:gd name="adj2" fmla="val 62707"/>
            </a:avLst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64703" y="4399986"/>
                <a:ext cx="9509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03" y="4399986"/>
                <a:ext cx="950966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1158687" y="4414294"/>
            <a:ext cx="7936660" cy="1586580"/>
            <a:chOff x="1158687" y="4414294"/>
            <a:chExt cx="7936660" cy="15865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1158687" y="4414294"/>
                  <a:ext cx="793666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3600" dirty="0" smtClean="0">
                      <a:latin typeface="Times New Roman" pitchFamily="18" charset="0"/>
                      <a:cs typeface="Times New Roman" pitchFamily="18" charset="0"/>
                    </a:rPr>
                    <a:t>For all </a:t>
                  </a:r>
                  <a14:m>
                    <m:oMath xmlns:m="http://schemas.openxmlformats.org/officeDocument/2006/math">
                      <m:r>
                        <a:rPr lang="en-US" altLang="zh-TW" sz="3600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altLang="zh-TW" sz="360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5,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there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exists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two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dominating</m:t>
                      </m:r>
                    </m:oMath>
                  </a14:m>
                  <a:endParaRPr lang="zh-TW" altLang="en-US" sz="3600" dirty="0"/>
                </a:p>
              </p:txBody>
            </p:sp>
          </mc:Choice>
          <mc:Fallback xmlns=""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8687" y="4414294"/>
                  <a:ext cx="7936660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304" t="-14151" b="-3490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1233128" y="5083443"/>
                  <a:ext cx="7247497" cy="9174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sets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size</m:t>
                      </m:r>
                    </m:oMath>
                  </a14:m>
                  <a:r>
                    <a:rPr lang="zh-TW" altLang="en-US" sz="3600" dirty="0" smtClean="0"/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zh-TW" alt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3600" b="0" i="1" dirty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3600" b="0" i="1" dirty="0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3600" b="0" i="1" dirty="0" smtClean="0">
                                  <a:latin typeface="Cambria Math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altLang="zh-TW" sz="3600" b="0" i="1" dirty="0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altLang="zh-TW" sz="3600" dirty="0" smtClean="0"/>
                    <a:t>,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600" dirty="0">
                          <a:latin typeface="Times New Roman" pitchFamily="18" charset="0"/>
                          <a:cs typeface="Times New Roman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ne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unmovable</m:t>
                      </m:r>
                    </m:oMath>
                  </a14:m>
                  <a:endParaRPr lang="zh-TW" altLang="en-US" sz="3600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3128" y="5083443"/>
                  <a:ext cx="7247497" cy="9174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9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636539" y="3284984"/>
                <a:ext cx="7585603" cy="929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360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sSup>
                          <m:sSupPr>
                            <m:ctrlPr>
                              <a:rPr lang="en-US" altLang="zh-TW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6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sz="3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TW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6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360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TW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6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6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sz="3600" i="1" smtClean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altLang="zh-TW" sz="3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36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3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|</m:t>
                            </m:r>
                            <m:r>
                              <a:rPr lang="en-US" altLang="zh-TW" sz="3600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3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600" b="0" i="1" smtClean="0">
                                        <a:latin typeface="Cambria Math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TW" sz="3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sz="36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altLang="zh-TW" sz="3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600" b="0" i="1" smtClean="0">
                                        <a:latin typeface="Cambria Math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TW" sz="3600" b="0" i="1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sz="3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|</m:t>
                            </m:r>
                            <m:r>
                              <a:rPr lang="en-US" altLang="zh-TW" sz="3600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en-US" altLang="zh-TW" sz="36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altLang="zh-TW" sz="360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altLang="zh-TW" sz="3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36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3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altLang="zh-TW" sz="36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altLang="zh-TW" sz="3600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en-US" altLang="zh-TW" sz="36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zh-TW" altLang="en-US" sz="36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539" y="3284984"/>
                <a:ext cx="7585603" cy="929613"/>
              </a:xfrm>
              <a:prstGeom prst="rect">
                <a:avLst/>
              </a:prstGeom>
              <a:blipFill>
                <a:blip r:embed="rId8"/>
                <a:stretch>
                  <a:fillRect r="-1526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722047" y="6062932"/>
            <a:ext cx="720725" cy="402090"/>
          </a:xfrm>
          <a:prstGeom prst="rightArrow">
            <a:avLst>
              <a:gd name="adj1" fmla="val 50000"/>
              <a:gd name="adj2" fmla="val 62707"/>
            </a:avLst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666047" y="5805262"/>
                <a:ext cx="7095853" cy="917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360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sSup>
                          <m:sSupPr>
                            <m:ctrlPr>
                              <a:rPr lang="en-US" altLang="zh-TW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6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sz="3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TW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6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360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TW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6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6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sz="3600" i="1" smtClean="0">
                        <a:latin typeface="Cambria Math"/>
                        <a:ea typeface="Cambria Math"/>
                      </a:rPr>
                      <m:t>≥</m:t>
                    </m:r>
                    <m:d>
                      <m:dPr>
                        <m:begChr m:val="⌈"/>
                        <m:endChr m:val="⌉"/>
                        <m:ctrlPr>
                          <a:rPr lang="en-US" altLang="zh-TW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3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36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altLang="zh-TW" sz="36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altLang="zh-TW" sz="3600" b="0" i="1" smtClean="0">
                                <a:latin typeface="Cambria Math"/>
                                <a:ea typeface="Cambria Math"/>
                              </a:rPr>
                              <m:t>−2</m:t>
                            </m:r>
                          </m:num>
                          <m:den>
                            <m:r>
                              <a:rPr lang="en-US" altLang="zh-TW" sz="3600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altLang="zh-TW" sz="3600" b="0" i="1" smtClean="0">
                        <a:latin typeface="Cambria Math"/>
                        <a:ea typeface="Cambria Math"/>
                      </a:rPr>
                      <m:t>+1=</m:t>
                    </m:r>
                    <m:d>
                      <m:dPr>
                        <m:begChr m:val="⌈"/>
                        <m:endChr m:val="⌉"/>
                        <m:ctrlPr>
                          <a:rPr lang="en-US" altLang="zh-TW" sz="3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36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3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altLang="zh-TW" sz="36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altLang="zh-TW" sz="3600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en-US" altLang="zh-TW" sz="36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zh-TW" altLang="en-US" sz="36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047" y="5805262"/>
                <a:ext cx="7095853" cy="917431"/>
              </a:xfrm>
              <a:prstGeom prst="rect">
                <a:avLst/>
              </a:prstGeom>
              <a:blipFill rotWithShape="1">
                <a:blip r:embed="rId9"/>
                <a:stretch>
                  <a:fillRect r="-1718" b="-8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/>
      <p:bldP spid="4" grpId="0" autoUpdateAnimBg="0"/>
      <p:bldP spid="6" grpId="0"/>
      <p:bldP spid="7" grpId="0"/>
      <p:bldP spid="8" grpId="0" animBg="1"/>
      <p:bldP spid="11" grpId="0"/>
      <p:bldP spid="14" grpId="0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3" name="Rectangle 45"/>
          <p:cNvSpPr>
            <a:spLocks noChangeArrowheads="1"/>
          </p:cNvSpPr>
          <p:nvPr/>
        </p:nvSpPr>
        <p:spPr bwMode="auto">
          <a:xfrm>
            <a:off x="228600" y="257175"/>
            <a:ext cx="3143250" cy="6413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600" b="1">
                <a:latin typeface="Times New Roman" pitchFamily="18" charset="0"/>
              </a:rPr>
              <a:t>Dominating set</a:t>
            </a:r>
          </a:p>
        </p:txBody>
      </p:sp>
      <p:graphicFrame>
        <p:nvGraphicFramePr>
          <p:cNvPr id="27694" name="Object 46"/>
          <p:cNvGraphicFramePr>
            <a:graphicFrameLocks noChangeAspect="1"/>
          </p:cNvGraphicFramePr>
          <p:nvPr/>
        </p:nvGraphicFramePr>
        <p:xfrm>
          <a:off x="838200" y="1143000"/>
          <a:ext cx="457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5" name="Equation" r:id="rId3" imgW="1524000" imgH="203200" progId="Equation.3">
                  <p:embed/>
                </p:oleObj>
              </mc:Choice>
              <mc:Fallback>
                <p:oleObj name="Equation" r:id="rId3" imgW="1524000" imgH="2032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43000"/>
                        <a:ext cx="457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95" name="Rectangle 47"/>
          <p:cNvSpPr>
            <a:spLocks noChangeArrowheads="1"/>
          </p:cNvSpPr>
          <p:nvPr/>
        </p:nvSpPr>
        <p:spPr bwMode="auto">
          <a:xfrm>
            <a:off x="323850" y="2060575"/>
            <a:ext cx="202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600" b="1">
                <a:latin typeface="Times New Roman" pitchFamily="18" charset="0"/>
              </a:rPr>
              <a:t>Example.</a:t>
            </a:r>
          </a:p>
        </p:txBody>
      </p:sp>
      <p:grpSp>
        <p:nvGrpSpPr>
          <p:cNvPr id="27696" name="Group 48"/>
          <p:cNvGrpSpPr>
            <a:grpSpLocks/>
          </p:cNvGrpSpPr>
          <p:nvPr/>
        </p:nvGrpSpPr>
        <p:grpSpPr bwMode="auto">
          <a:xfrm>
            <a:off x="2268538" y="5805488"/>
            <a:ext cx="4322762" cy="685800"/>
            <a:chOff x="1429" y="3657"/>
            <a:chExt cx="2723" cy="432"/>
          </a:xfrm>
        </p:grpSpPr>
        <p:sp>
          <p:nvSpPr>
            <p:cNvPr id="3108" name="Rectangle 49"/>
            <p:cNvSpPr>
              <a:spLocks noChangeArrowheads="1"/>
            </p:cNvSpPr>
            <p:nvPr/>
          </p:nvSpPr>
          <p:spPr bwMode="auto">
            <a:xfrm>
              <a:off x="1429" y="3672"/>
              <a:ext cx="19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3600">
                  <a:latin typeface="Times New Roman" pitchFamily="18" charset="0"/>
                </a:rPr>
                <a:t>Dominating set:</a:t>
              </a:r>
            </a:p>
          </p:txBody>
        </p:sp>
        <p:graphicFrame>
          <p:nvGraphicFramePr>
            <p:cNvPr id="3109" name="Object 50"/>
            <p:cNvGraphicFramePr>
              <a:graphicFrameLocks noChangeAspect="1"/>
            </p:cNvGraphicFramePr>
            <p:nvPr/>
          </p:nvGraphicFramePr>
          <p:xfrm>
            <a:off x="3288" y="3657"/>
            <a:ext cx="86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576" name="方程式" r:id="rId5" imgW="457200" imgH="228600" progId="Equation.3">
                    <p:embed/>
                  </p:oleObj>
                </mc:Choice>
                <mc:Fallback>
                  <p:oleObj name="方程式" r:id="rId5" imgW="457200" imgH="228600" progId="Equation.3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8" y="3657"/>
                          <a:ext cx="86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699" name="Oval 51"/>
          <p:cNvSpPr>
            <a:spLocks noChangeArrowheads="1"/>
          </p:cNvSpPr>
          <p:nvPr/>
        </p:nvSpPr>
        <p:spPr bwMode="auto">
          <a:xfrm>
            <a:off x="6443663" y="4149725"/>
            <a:ext cx="431800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7700" name="Group 52"/>
          <p:cNvGrpSpPr>
            <a:grpSpLocks/>
          </p:cNvGrpSpPr>
          <p:nvPr/>
        </p:nvGrpSpPr>
        <p:grpSpPr bwMode="auto">
          <a:xfrm>
            <a:off x="1619250" y="2708275"/>
            <a:ext cx="5321300" cy="2990850"/>
            <a:chOff x="1020" y="1797"/>
            <a:chExt cx="3352" cy="1884"/>
          </a:xfrm>
        </p:grpSpPr>
        <p:graphicFrame>
          <p:nvGraphicFramePr>
            <p:cNvPr id="3086" name="Object 53"/>
            <p:cNvGraphicFramePr>
              <a:graphicFrameLocks noChangeAspect="1"/>
            </p:cNvGraphicFramePr>
            <p:nvPr/>
          </p:nvGraphicFramePr>
          <p:xfrm>
            <a:off x="1020" y="1797"/>
            <a:ext cx="264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577" name="Equation" r:id="rId7" imgW="139579" imgH="215713" progId="Equation.3">
                    <p:embed/>
                  </p:oleObj>
                </mc:Choice>
                <mc:Fallback>
                  <p:oleObj name="Equation" r:id="rId7" imgW="139579" imgH="215713" progId="Equation.3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0" y="1797"/>
                          <a:ext cx="264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7" name="Object 54"/>
            <p:cNvGraphicFramePr>
              <a:graphicFrameLocks noChangeAspect="1"/>
            </p:cNvGraphicFramePr>
            <p:nvPr/>
          </p:nvGraphicFramePr>
          <p:xfrm>
            <a:off x="3016" y="1797"/>
            <a:ext cx="312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578" name="Equation" r:id="rId9" imgW="164885" imgH="215619" progId="Equation.3">
                    <p:embed/>
                  </p:oleObj>
                </mc:Choice>
                <mc:Fallback>
                  <p:oleObj name="Equation" r:id="rId9" imgW="164885" imgH="215619" progId="Equation.3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6" y="1797"/>
                          <a:ext cx="312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8" name="Object 55"/>
            <p:cNvGraphicFramePr>
              <a:graphicFrameLocks noChangeAspect="1"/>
            </p:cNvGraphicFramePr>
            <p:nvPr/>
          </p:nvGraphicFramePr>
          <p:xfrm>
            <a:off x="3016" y="3249"/>
            <a:ext cx="288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579" name="Equation" r:id="rId11" imgW="152334" imgH="228501" progId="Equation.3">
                    <p:embed/>
                  </p:oleObj>
                </mc:Choice>
                <mc:Fallback>
                  <p:oleObj name="Equation" r:id="rId11" imgW="152334" imgH="228501" progId="Equation.3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6" y="3249"/>
                          <a:ext cx="288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9" name="Object 56"/>
            <p:cNvGraphicFramePr>
              <a:graphicFrameLocks noChangeAspect="1"/>
            </p:cNvGraphicFramePr>
            <p:nvPr/>
          </p:nvGraphicFramePr>
          <p:xfrm>
            <a:off x="2245" y="3158"/>
            <a:ext cx="397" cy="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580" name="Equation" r:id="rId13" imgW="164814" imgH="177492" progId="Equation.3">
                    <p:embed/>
                  </p:oleObj>
                </mc:Choice>
                <mc:Fallback>
                  <p:oleObj name="Equation" r:id="rId13" imgW="164814" imgH="177492" progId="Equation.3">
                    <p:embed/>
                    <p:pic>
                      <p:nvPicPr>
                        <p:cNvPr id="0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5" y="3158"/>
                          <a:ext cx="397" cy="4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0" name="Object 57"/>
            <p:cNvGraphicFramePr>
              <a:graphicFrameLocks noChangeAspect="1"/>
            </p:cNvGraphicFramePr>
            <p:nvPr/>
          </p:nvGraphicFramePr>
          <p:xfrm>
            <a:off x="1020" y="3203"/>
            <a:ext cx="312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581" name="Equation" r:id="rId15" imgW="164885" imgH="215619" progId="Equation.3">
                    <p:embed/>
                  </p:oleObj>
                </mc:Choice>
                <mc:Fallback>
                  <p:oleObj name="Equation" r:id="rId15" imgW="164885" imgH="215619" progId="Equation.3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0" y="3203"/>
                          <a:ext cx="312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1" name="Object 58"/>
            <p:cNvGraphicFramePr>
              <a:graphicFrameLocks noChangeAspect="1"/>
            </p:cNvGraphicFramePr>
            <p:nvPr/>
          </p:nvGraphicFramePr>
          <p:xfrm>
            <a:off x="1973" y="2160"/>
            <a:ext cx="288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582" name="Equation" r:id="rId17" imgW="152334" imgH="228501" progId="Equation.3">
                    <p:embed/>
                  </p:oleObj>
                </mc:Choice>
                <mc:Fallback>
                  <p:oleObj name="Equation" r:id="rId17" imgW="152334" imgH="228501" progId="Equation.3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" y="2160"/>
                          <a:ext cx="288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92" name="Group 59"/>
            <p:cNvGrpSpPr>
              <a:grpSpLocks/>
            </p:cNvGrpSpPr>
            <p:nvPr/>
          </p:nvGrpSpPr>
          <p:grpSpPr bwMode="auto">
            <a:xfrm>
              <a:off x="1020" y="2160"/>
              <a:ext cx="3311" cy="1180"/>
              <a:chOff x="1701" y="1616"/>
              <a:chExt cx="3311" cy="1180"/>
            </a:xfrm>
          </p:grpSpPr>
          <p:sp>
            <p:nvSpPr>
              <p:cNvPr id="3094" name="Oval 60"/>
              <p:cNvSpPr>
                <a:spLocks noChangeArrowheads="1"/>
              </p:cNvSpPr>
              <p:nvPr/>
            </p:nvSpPr>
            <p:spPr bwMode="auto">
              <a:xfrm>
                <a:off x="1701" y="1616"/>
                <a:ext cx="272" cy="2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95" name="Oval 61"/>
              <p:cNvSpPr>
                <a:spLocks noChangeArrowheads="1"/>
              </p:cNvSpPr>
              <p:nvPr/>
            </p:nvSpPr>
            <p:spPr bwMode="auto">
              <a:xfrm>
                <a:off x="1701" y="2478"/>
                <a:ext cx="272" cy="2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96" name="Oval 62"/>
              <p:cNvSpPr>
                <a:spLocks noChangeArrowheads="1"/>
              </p:cNvSpPr>
              <p:nvPr/>
            </p:nvSpPr>
            <p:spPr bwMode="auto">
              <a:xfrm>
                <a:off x="2653" y="2024"/>
                <a:ext cx="272" cy="2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97" name="Oval 63"/>
              <p:cNvSpPr>
                <a:spLocks noChangeArrowheads="1"/>
              </p:cNvSpPr>
              <p:nvPr/>
            </p:nvSpPr>
            <p:spPr bwMode="auto">
              <a:xfrm>
                <a:off x="3697" y="1616"/>
                <a:ext cx="272" cy="2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98" name="Oval 64"/>
              <p:cNvSpPr>
                <a:spLocks noChangeArrowheads="1"/>
              </p:cNvSpPr>
              <p:nvPr/>
            </p:nvSpPr>
            <p:spPr bwMode="auto">
              <a:xfrm>
                <a:off x="3697" y="2524"/>
                <a:ext cx="272" cy="2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99" name="Line 65"/>
              <p:cNvSpPr>
                <a:spLocks noChangeShapeType="1"/>
              </p:cNvSpPr>
              <p:nvPr/>
            </p:nvSpPr>
            <p:spPr bwMode="auto">
              <a:xfrm>
                <a:off x="1837" y="1888"/>
                <a:ext cx="0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00" name="Line 66"/>
              <p:cNvSpPr>
                <a:spLocks noChangeShapeType="1"/>
              </p:cNvSpPr>
              <p:nvPr/>
            </p:nvSpPr>
            <p:spPr bwMode="auto">
              <a:xfrm>
                <a:off x="3833" y="1888"/>
                <a:ext cx="0" cy="6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01" name="Line 67"/>
              <p:cNvSpPr>
                <a:spLocks noChangeShapeType="1"/>
              </p:cNvSpPr>
              <p:nvPr/>
            </p:nvSpPr>
            <p:spPr bwMode="auto">
              <a:xfrm>
                <a:off x="1973" y="1797"/>
                <a:ext cx="726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02" name="Line 68"/>
              <p:cNvSpPr>
                <a:spLocks noChangeShapeType="1"/>
              </p:cNvSpPr>
              <p:nvPr/>
            </p:nvSpPr>
            <p:spPr bwMode="auto">
              <a:xfrm flipV="1">
                <a:off x="1973" y="2251"/>
                <a:ext cx="726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03" name="Line 69"/>
              <p:cNvSpPr>
                <a:spLocks noChangeShapeType="1"/>
              </p:cNvSpPr>
              <p:nvPr/>
            </p:nvSpPr>
            <p:spPr bwMode="auto">
              <a:xfrm flipH="1">
                <a:off x="2880" y="1797"/>
                <a:ext cx="816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04" name="Line 70"/>
              <p:cNvSpPr>
                <a:spLocks noChangeShapeType="1"/>
              </p:cNvSpPr>
              <p:nvPr/>
            </p:nvSpPr>
            <p:spPr bwMode="auto">
              <a:xfrm>
                <a:off x="2880" y="2251"/>
                <a:ext cx="81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05" name="Oval 71"/>
              <p:cNvSpPr>
                <a:spLocks noChangeArrowheads="1"/>
              </p:cNvSpPr>
              <p:nvPr/>
            </p:nvSpPr>
            <p:spPr bwMode="auto">
              <a:xfrm>
                <a:off x="4740" y="2160"/>
                <a:ext cx="272" cy="2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06" name="Line 72"/>
              <p:cNvSpPr>
                <a:spLocks noChangeShapeType="1"/>
              </p:cNvSpPr>
              <p:nvPr/>
            </p:nvSpPr>
            <p:spPr bwMode="auto">
              <a:xfrm>
                <a:off x="3969" y="1797"/>
                <a:ext cx="816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07" name="Line 73"/>
              <p:cNvSpPr>
                <a:spLocks noChangeShapeType="1"/>
              </p:cNvSpPr>
              <p:nvPr/>
            </p:nvSpPr>
            <p:spPr bwMode="auto">
              <a:xfrm flipV="1">
                <a:off x="3969" y="2341"/>
                <a:ext cx="771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aphicFrame>
          <p:nvGraphicFramePr>
            <p:cNvPr id="3093" name="Object 74"/>
            <p:cNvGraphicFramePr>
              <a:graphicFrameLocks noChangeAspect="1"/>
            </p:cNvGraphicFramePr>
            <p:nvPr/>
          </p:nvGraphicFramePr>
          <p:xfrm>
            <a:off x="4059" y="2341"/>
            <a:ext cx="313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583" name="方程式" r:id="rId19" imgW="165028" imgH="228501" progId="Equation.3">
                    <p:embed/>
                  </p:oleObj>
                </mc:Choice>
                <mc:Fallback>
                  <p:oleObj name="方程式" r:id="rId19" imgW="165028" imgH="228501" progId="Equation.3">
                    <p:embed/>
                    <p:pic>
                      <p:nvPicPr>
                        <p:cNvPr id="0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9" y="2341"/>
                          <a:ext cx="313" cy="4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723" name="Oval 75"/>
          <p:cNvSpPr>
            <a:spLocks noChangeArrowheads="1"/>
          </p:cNvSpPr>
          <p:nvPr/>
        </p:nvSpPr>
        <p:spPr bwMode="auto">
          <a:xfrm>
            <a:off x="3132138" y="3933825"/>
            <a:ext cx="431800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24" name="Oval 76"/>
          <p:cNvSpPr>
            <a:spLocks noChangeArrowheads="1"/>
          </p:cNvSpPr>
          <p:nvPr/>
        </p:nvSpPr>
        <p:spPr bwMode="auto">
          <a:xfrm>
            <a:off x="1042988" y="2420938"/>
            <a:ext cx="4824412" cy="33115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25" name="Oval 77"/>
          <p:cNvSpPr>
            <a:spLocks noChangeArrowheads="1"/>
          </p:cNvSpPr>
          <p:nvPr/>
        </p:nvSpPr>
        <p:spPr bwMode="auto">
          <a:xfrm>
            <a:off x="6227763" y="3573463"/>
            <a:ext cx="863600" cy="144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26" name="Rectangle 78"/>
          <p:cNvSpPr>
            <a:spLocks noChangeArrowheads="1"/>
          </p:cNvSpPr>
          <p:nvPr/>
        </p:nvSpPr>
        <p:spPr bwMode="auto">
          <a:xfrm>
            <a:off x="179388" y="260350"/>
            <a:ext cx="4159250" cy="6413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600" b="1" dirty="0">
                <a:latin typeface="Times New Roman" pitchFamily="18" charset="0"/>
              </a:rPr>
              <a:t>Domination number</a:t>
            </a:r>
          </a:p>
        </p:txBody>
      </p:sp>
      <p:graphicFrame>
        <p:nvGraphicFramePr>
          <p:cNvPr id="27727" name="Object 79"/>
          <p:cNvGraphicFramePr>
            <a:graphicFrameLocks noChangeAspect="1"/>
          </p:cNvGraphicFramePr>
          <p:nvPr/>
        </p:nvGraphicFramePr>
        <p:xfrm>
          <a:off x="250825" y="1125538"/>
          <a:ext cx="8101013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2" name="方程式" r:id="rId21" imgW="2717800" imgH="203200" progId="Equation.3">
                  <p:embed/>
                </p:oleObj>
              </mc:Choice>
              <mc:Fallback>
                <p:oleObj name="方程式" r:id="rId21" imgW="2717800" imgH="203200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125538"/>
                        <a:ext cx="8101013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28" name="Object 80"/>
          <p:cNvGraphicFramePr>
            <a:graphicFrameLocks noChangeAspect="1"/>
          </p:cNvGraphicFramePr>
          <p:nvPr/>
        </p:nvGraphicFramePr>
        <p:xfrm>
          <a:off x="3419475" y="5949950"/>
          <a:ext cx="15478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3" name="方程式" r:id="rId23" imgW="583947" imgH="203112" progId="Equation.3">
                  <p:embed/>
                </p:oleObj>
              </mc:Choice>
              <mc:Fallback>
                <p:oleObj name="方程式" r:id="rId23" imgW="583947" imgH="203112" progId="Equation.3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949950"/>
                        <a:ext cx="15478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7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7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7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7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7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3" grpId="0" animBg="1" autoUpdateAnimBg="0"/>
      <p:bldP spid="27693" grpId="1" animBg="1"/>
      <p:bldP spid="27695" grpId="0" autoUpdateAnimBg="0"/>
      <p:bldP spid="27699" grpId="0" animBg="1"/>
      <p:bldP spid="27699" grpId="1" animBg="1"/>
      <p:bldP spid="27699" grpId="2" animBg="1"/>
      <p:bldP spid="27723" grpId="0" animBg="1"/>
      <p:bldP spid="27723" grpId="1" animBg="1"/>
      <p:bldP spid="27723" grpId="2" animBg="1"/>
      <p:bldP spid="27724" grpId="0" animBg="1"/>
      <p:bldP spid="27724" grpId="1" animBg="1"/>
      <p:bldP spid="27725" grpId="0" animBg="1"/>
      <p:bldP spid="27725" grpId="1" animBg="1"/>
      <p:bldP spid="277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008000" y="2297651"/>
            <a:ext cx="2470962" cy="648056"/>
            <a:chOff x="3721038" y="3933056"/>
            <a:chExt cx="2470962" cy="648056"/>
          </a:xfrm>
        </p:grpSpPr>
        <p:sp>
          <p:nvSpPr>
            <p:cNvPr id="100" name="文字方塊 99"/>
            <p:cNvSpPr txBox="1"/>
            <p:nvPr/>
          </p:nvSpPr>
          <p:spPr>
            <a:xfrm>
              <a:off x="3721038" y="4242558"/>
              <a:ext cx="2470962" cy="338554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600" b="1" i="1" dirty="0" smtClean="0">
                  <a:latin typeface="Times New Roman" pitchFamily="18" charset="0"/>
                  <a:cs typeface="Times New Roman" pitchFamily="18" charset="0"/>
                </a:rPr>
                <a:t>u  </a:t>
              </a:r>
              <a:r>
                <a:rPr lang="en-US" altLang="zh-TW" sz="1600" b="1" dirty="0" smtClean="0">
                  <a:latin typeface="Times New Roman" pitchFamily="18" charset="0"/>
                  <a:cs typeface="Times New Roman" pitchFamily="18" charset="0"/>
                </a:rPr>
                <a:t>is an unmovable vertex</a:t>
              </a:r>
              <a:endParaRPr lang="zh-TW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2" name="直線接點 101"/>
            <p:cNvCxnSpPr/>
            <p:nvPr/>
          </p:nvCxnSpPr>
          <p:spPr>
            <a:xfrm>
              <a:off x="4948833" y="3933056"/>
              <a:ext cx="0" cy="309502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群組 345"/>
          <p:cNvGrpSpPr/>
          <p:nvPr/>
        </p:nvGrpSpPr>
        <p:grpSpPr>
          <a:xfrm>
            <a:off x="648000" y="1209224"/>
            <a:ext cx="3168000" cy="1008000"/>
            <a:chOff x="648000" y="1209224"/>
            <a:chExt cx="3168000" cy="1008000"/>
          </a:xfrm>
        </p:grpSpPr>
        <p:grpSp>
          <p:nvGrpSpPr>
            <p:cNvPr id="227" name="群組 226"/>
            <p:cNvGrpSpPr/>
            <p:nvPr/>
          </p:nvGrpSpPr>
          <p:grpSpPr>
            <a:xfrm>
              <a:off x="648000" y="1209224"/>
              <a:ext cx="288000" cy="1008000"/>
              <a:chOff x="1080000" y="3960000"/>
              <a:chExt cx="288000" cy="1008000"/>
            </a:xfrm>
          </p:grpSpPr>
          <p:sp>
            <p:nvSpPr>
              <p:cNvPr id="282" name="橢圓 281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3" name="橢圓 282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84" name="直線接點 283"/>
              <p:cNvCxnSpPr>
                <a:stCxn id="282" idx="4"/>
                <a:endCxn id="283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8" name="群組 227"/>
            <p:cNvGrpSpPr/>
            <p:nvPr/>
          </p:nvGrpSpPr>
          <p:grpSpPr>
            <a:xfrm>
              <a:off x="1368000" y="1209224"/>
              <a:ext cx="288000" cy="1008000"/>
              <a:chOff x="1080000" y="3960000"/>
              <a:chExt cx="288000" cy="1008000"/>
            </a:xfrm>
          </p:grpSpPr>
          <p:sp>
            <p:nvSpPr>
              <p:cNvPr id="279" name="橢圓 278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0" name="橢圓 279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81" name="直線接點 280"/>
              <p:cNvCxnSpPr>
                <a:stCxn id="279" idx="4"/>
                <a:endCxn id="280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9" name="群組 228"/>
            <p:cNvGrpSpPr/>
            <p:nvPr/>
          </p:nvGrpSpPr>
          <p:grpSpPr>
            <a:xfrm>
              <a:off x="2088000" y="1209224"/>
              <a:ext cx="288000" cy="1008000"/>
              <a:chOff x="1080000" y="3960000"/>
              <a:chExt cx="288000" cy="1008000"/>
            </a:xfrm>
          </p:grpSpPr>
          <p:sp>
            <p:nvSpPr>
              <p:cNvPr id="276" name="橢圓 275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7" name="橢圓 276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78" name="直線接點 277"/>
              <p:cNvCxnSpPr>
                <a:stCxn id="276" idx="4"/>
                <a:endCxn id="277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0" name="群組 229"/>
            <p:cNvGrpSpPr/>
            <p:nvPr/>
          </p:nvGrpSpPr>
          <p:grpSpPr>
            <a:xfrm>
              <a:off x="2808000" y="1209224"/>
              <a:ext cx="288000" cy="1008000"/>
              <a:chOff x="1080000" y="3960000"/>
              <a:chExt cx="288000" cy="1008000"/>
            </a:xfrm>
          </p:grpSpPr>
          <p:sp>
            <p:nvSpPr>
              <p:cNvPr id="273" name="橢圓 272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4" name="橢圓 273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75" name="直線接點 274"/>
              <p:cNvCxnSpPr>
                <a:stCxn id="273" idx="4"/>
                <a:endCxn id="274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群組 230"/>
            <p:cNvGrpSpPr/>
            <p:nvPr/>
          </p:nvGrpSpPr>
          <p:grpSpPr>
            <a:xfrm>
              <a:off x="3528000" y="1209224"/>
              <a:ext cx="288000" cy="1008000"/>
              <a:chOff x="1080000" y="3960000"/>
              <a:chExt cx="288000" cy="1008000"/>
            </a:xfrm>
          </p:grpSpPr>
          <p:sp>
            <p:nvSpPr>
              <p:cNvPr id="270" name="橢圓 269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1" name="橢圓 270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72" name="直線接點 271"/>
              <p:cNvCxnSpPr>
                <a:stCxn id="270" idx="4"/>
                <a:endCxn id="271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7" name="直線接點 236"/>
            <p:cNvCxnSpPr>
              <a:stCxn id="282" idx="6"/>
              <a:endCxn id="279" idx="2"/>
            </p:cNvCxnSpPr>
            <p:nvPr/>
          </p:nvCxnSpPr>
          <p:spPr>
            <a:xfrm>
              <a:off x="936000" y="135322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線接點 237"/>
            <p:cNvCxnSpPr>
              <a:stCxn id="283" idx="6"/>
              <a:endCxn id="280" idx="2"/>
            </p:cNvCxnSpPr>
            <p:nvPr/>
          </p:nvCxnSpPr>
          <p:spPr>
            <a:xfrm>
              <a:off x="936000" y="207322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線接點 238"/>
            <p:cNvCxnSpPr>
              <a:stCxn id="279" idx="6"/>
              <a:endCxn id="276" idx="2"/>
            </p:cNvCxnSpPr>
            <p:nvPr/>
          </p:nvCxnSpPr>
          <p:spPr>
            <a:xfrm>
              <a:off x="1656000" y="135322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線接點 239"/>
            <p:cNvCxnSpPr>
              <a:stCxn id="274" idx="6"/>
              <a:endCxn id="271" idx="2"/>
            </p:cNvCxnSpPr>
            <p:nvPr/>
          </p:nvCxnSpPr>
          <p:spPr>
            <a:xfrm>
              <a:off x="3096000" y="207322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線接點 240"/>
            <p:cNvCxnSpPr>
              <a:stCxn id="273" idx="6"/>
              <a:endCxn id="270" idx="2"/>
            </p:cNvCxnSpPr>
            <p:nvPr/>
          </p:nvCxnSpPr>
          <p:spPr>
            <a:xfrm>
              <a:off x="3096000" y="135322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線接點 241"/>
            <p:cNvCxnSpPr>
              <a:stCxn id="277" idx="6"/>
              <a:endCxn id="274" idx="2"/>
            </p:cNvCxnSpPr>
            <p:nvPr/>
          </p:nvCxnSpPr>
          <p:spPr>
            <a:xfrm>
              <a:off x="2376000" y="207322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線接點 242"/>
            <p:cNvCxnSpPr>
              <a:stCxn id="276" idx="6"/>
              <a:endCxn id="273" idx="2"/>
            </p:cNvCxnSpPr>
            <p:nvPr/>
          </p:nvCxnSpPr>
          <p:spPr>
            <a:xfrm>
              <a:off x="2376000" y="135322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線接點 243"/>
            <p:cNvCxnSpPr>
              <a:stCxn id="280" idx="6"/>
              <a:endCxn id="277" idx="2"/>
            </p:cNvCxnSpPr>
            <p:nvPr/>
          </p:nvCxnSpPr>
          <p:spPr>
            <a:xfrm>
              <a:off x="1656000" y="207322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5" name="矩形 284"/>
          <p:cNvSpPr/>
          <p:nvPr/>
        </p:nvSpPr>
        <p:spPr>
          <a:xfrm>
            <a:off x="276487" y="260648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Case 1.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文字方塊 285"/>
              <p:cNvSpPr txBox="1"/>
              <p:nvPr/>
            </p:nvSpPr>
            <p:spPr>
              <a:xfrm>
                <a:off x="2038125" y="260648"/>
                <a:ext cx="32898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≡2 </m:t>
                      </m:r>
                      <m:d>
                        <m:d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3600" b="0" i="0" smtClean="0">
                              <a:latin typeface="Cambria Math"/>
                              <a:ea typeface="Cambria Math"/>
                            </a:rPr>
                            <m:t>mod</m:t>
                          </m:r>
                          <m:r>
                            <a:rPr lang="en-US" altLang="zh-TW" sz="3600" b="0" i="1" smtClean="0">
                              <a:latin typeface="Cambria Math"/>
                              <a:ea typeface="Cambria Math"/>
                            </a:rPr>
                            <m:t> 3</m:t>
                          </m:r>
                        </m:e>
                      </m:d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286" name="文字方塊 2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125" y="260648"/>
                <a:ext cx="3289875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" name="橢圓 347"/>
          <p:cNvSpPr/>
          <p:nvPr/>
        </p:nvSpPr>
        <p:spPr>
          <a:xfrm>
            <a:off x="649944" y="1209224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文字方塊 348"/>
              <p:cNvSpPr txBox="1"/>
              <p:nvPr/>
            </p:nvSpPr>
            <p:spPr>
              <a:xfrm>
                <a:off x="556346" y="741336"/>
                <a:ext cx="4901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49" name="文字方塊 3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46" y="741336"/>
                <a:ext cx="49013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0" name="文字方塊 349"/>
              <p:cNvSpPr txBox="1"/>
              <p:nvPr/>
            </p:nvSpPr>
            <p:spPr>
              <a:xfrm>
                <a:off x="1987212" y="2109210"/>
                <a:ext cx="4999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50" name="文字方塊 3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212" y="2109210"/>
                <a:ext cx="49994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1" name="橢圓 350"/>
          <p:cNvSpPr/>
          <p:nvPr/>
        </p:nvSpPr>
        <p:spPr>
          <a:xfrm rot="2700000">
            <a:off x="805685" y="995060"/>
            <a:ext cx="711629" cy="1436329"/>
          </a:xfrm>
          <a:prstGeom prst="ellipse">
            <a:avLst/>
          </a:prstGeom>
          <a:noFill/>
          <a:ln>
            <a:solidFill>
              <a:srgbClr val="FF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2" name="橢圓 351"/>
          <p:cNvSpPr/>
          <p:nvPr/>
        </p:nvSpPr>
        <p:spPr>
          <a:xfrm>
            <a:off x="2093184" y="1929224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3" name="橢圓 352"/>
          <p:cNvSpPr/>
          <p:nvPr/>
        </p:nvSpPr>
        <p:spPr>
          <a:xfrm>
            <a:off x="3528000" y="1209224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64" name="群組 363"/>
          <p:cNvGrpSpPr/>
          <p:nvPr/>
        </p:nvGrpSpPr>
        <p:grpSpPr>
          <a:xfrm>
            <a:off x="32665" y="2319153"/>
            <a:ext cx="2199641" cy="626554"/>
            <a:chOff x="1872000" y="2673148"/>
            <a:chExt cx="2199641" cy="626554"/>
          </a:xfrm>
        </p:grpSpPr>
        <p:cxnSp>
          <p:nvCxnSpPr>
            <p:cNvPr id="361" name="直線接點 360"/>
            <p:cNvCxnSpPr/>
            <p:nvPr/>
          </p:nvCxnSpPr>
          <p:spPr>
            <a:xfrm>
              <a:off x="2952000" y="2673148"/>
              <a:ext cx="0" cy="288000"/>
            </a:xfrm>
            <a:prstGeom prst="line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文字方塊 361"/>
            <p:cNvSpPr txBox="1"/>
            <p:nvPr/>
          </p:nvSpPr>
          <p:spPr>
            <a:xfrm>
              <a:off x="1872000" y="2961148"/>
              <a:ext cx="2199641" cy="338554"/>
            </a:xfrm>
            <a:prstGeom prst="rect">
              <a:avLst/>
            </a:prstGeom>
            <a:solidFill>
              <a:srgbClr val="FF64C8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600" b="1" dirty="0" smtClean="0">
                  <a:latin typeface="Times New Roman" pitchFamily="18" charset="0"/>
                  <a:cs typeface="Times New Roman" pitchFamily="18" charset="0"/>
                </a:rPr>
                <a:t>private neighbors of  </a:t>
              </a:r>
              <a:r>
                <a:rPr lang="en-US" altLang="zh-TW" sz="1600" b="1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zh-TW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TW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816000" y="1209224"/>
            <a:ext cx="4320000" cy="1008376"/>
            <a:chOff x="3816000" y="1209224"/>
            <a:chExt cx="4320000" cy="1008376"/>
          </a:xfrm>
        </p:grpSpPr>
        <p:grpSp>
          <p:nvGrpSpPr>
            <p:cNvPr id="232" name="群組 231"/>
            <p:cNvGrpSpPr/>
            <p:nvPr/>
          </p:nvGrpSpPr>
          <p:grpSpPr>
            <a:xfrm>
              <a:off x="4248000" y="1209224"/>
              <a:ext cx="288000" cy="1008000"/>
              <a:chOff x="1080000" y="3960000"/>
              <a:chExt cx="288000" cy="1008000"/>
            </a:xfrm>
          </p:grpSpPr>
          <p:sp>
            <p:nvSpPr>
              <p:cNvPr id="267" name="橢圓 266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8" name="橢圓 267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69" name="直線接點 268"/>
              <p:cNvCxnSpPr>
                <a:stCxn id="267" idx="4"/>
                <a:endCxn id="268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群組 232"/>
            <p:cNvGrpSpPr/>
            <p:nvPr/>
          </p:nvGrpSpPr>
          <p:grpSpPr>
            <a:xfrm>
              <a:off x="4968000" y="1209224"/>
              <a:ext cx="288000" cy="1008000"/>
              <a:chOff x="1080000" y="3960000"/>
              <a:chExt cx="288000" cy="1008000"/>
            </a:xfrm>
          </p:grpSpPr>
          <p:sp>
            <p:nvSpPr>
              <p:cNvPr id="264" name="橢圓 263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5" name="橢圓 264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66" name="直線接點 265"/>
              <p:cNvCxnSpPr>
                <a:stCxn id="264" idx="4"/>
                <a:endCxn id="265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群組 233"/>
            <p:cNvGrpSpPr/>
            <p:nvPr/>
          </p:nvGrpSpPr>
          <p:grpSpPr>
            <a:xfrm>
              <a:off x="5688000" y="1209224"/>
              <a:ext cx="288000" cy="1008000"/>
              <a:chOff x="1080000" y="3960000"/>
              <a:chExt cx="288000" cy="1008000"/>
            </a:xfrm>
          </p:grpSpPr>
          <p:sp>
            <p:nvSpPr>
              <p:cNvPr id="261" name="橢圓 260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2" name="橢圓 261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63" name="直線接點 262"/>
              <p:cNvCxnSpPr>
                <a:stCxn id="261" idx="4"/>
                <a:endCxn id="262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群組 234"/>
            <p:cNvGrpSpPr/>
            <p:nvPr/>
          </p:nvGrpSpPr>
          <p:grpSpPr>
            <a:xfrm>
              <a:off x="6408000" y="1209224"/>
              <a:ext cx="288000" cy="1008000"/>
              <a:chOff x="1080000" y="3960000"/>
              <a:chExt cx="288000" cy="1008000"/>
            </a:xfrm>
          </p:grpSpPr>
          <p:sp>
            <p:nvSpPr>
              <p:cNvPr id="258" name="橢圓 257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9" name="橢圓 258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60" name="直線接點 259"/>
              <p:cNvCxnSpPr>
                <a:stCxn id="258" idx="4"/>
                <a:endCxn id="259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群組 235"/>
            <p:cNvGrpSpPr/>
            <p:nvPr/>
          </p:nvGrpSpPr>
          <p:grpSpPr>
            <a:xfrm>
              <a:off x="7128000" y="1209224"/>
              <a:ext cx="288000" cy="1008000"/>
              <a:chOff x="1080000" y="3960000"/>
              <a:chExt cx="288000" cy="1008000"/>
            </a:xfrm>
          </p:grpSpPr>
          <p:sp>
            <p:nvSpPr>
              <p:cNvPr id="255" name="橢圓 254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6" name="橢圓 255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57" name="直線接點 256"/>
              <p:cNvCxnSpPr>
                <a:stCxn id="255" idx="4"/>
                <a:endCxn id="256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5" name="直線接點 244"/>
            <p:cNvCxnSpPr>
              <a:stCxn id="271" idx="6"/>
              <a:endCxn id="268" idx="2"/>
            </p:cNvCxnSpPr>
            <p:nvPr/>
          </p:nvCxnSpPr>
          <p:spPr>
            <a:xfrm>
              <a:off x="3816000" y="2073224"/>
              <a:ext cx="4320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線接點 245"/>
            <p:cNvCxnSpPr>
              <a:stCxn id="267" idx="6"/>
              <a:endCxn id="264" idx="2"/>
            </p:cNvCxnSpPr>
            <p:nvPr/>
          </p:nvCxnSpPr>
          <p:spPr>
            <a:xfrm>
              <a:off x="4536000" y="135322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線接點 246"/>
            <p:cNvCxnSpPr>
              <a:stCxn id="268" idx="6"/>
              <a:endCxn id="265" idx="2"/>
            </p:cNvCxnSpPr>
            <p:nvPr/>
          </p:nvCxnSpPr>
          <p:spPr>
            <a:xfrm>
              <a:off x="4536000" y="207322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線接點 247"/>
            <p:cNvCxnSpPr>
              <a:stCxn id="264" idx="6"/>
              <a:endCxn id="261" idx="2"/>
            </p:cNvCxnSpPr>
            <p:nvPr/>
          </p:nvCxnSpPr>
          <p:spPr>
            <a:xfrm>
              <a:off x="5256000" y="135322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線接點 248"/>
            <p:cNvCxnSpPr>
              <a:stCxn id="265" idx="6"/>
              <a:endCxn id="262" idx="2"/>
            </p:cNvCxnSpPr>
            <p:nvPr/>
          </p:nvCxnSpPr>
          <p:spPr>
            <a:xfrm>
              <a:off x="5256000" y="207322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線接點 249"/>
            <p:cNvCxnSpPr>
              <a:stCxn id="270" idx="6"/>
              <a:endCxn id="267" idx="2"/>
            </p:cNvCxnSpPr>
            <p:nvPr/>
          </p:nvCxnSpPr>
          <p:spPr>
            <a:xfrm>
              <a:off x="3816000" y="1353224"/>
              <a:ext cx="4320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線接點 250"/>
            <p:cNvCxnSpPr>
              <a:stCxn id="261" idx="6"/>
              <a:endCxn id="258" idx="2"/>
            </p:cNvCxnSpPr>
            <p:nvPr/>
          </p:nvCxnSpPr>
          <p:spPr>
            <a:xfrm>
              <a:off x="5976000" y="135322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線接點 251"/>
            <p:cNvCxnSpPr>
              <a:stCxn id="262" idx="6"/>
              <a:endCxn id="259" idx="2"/>
            </p:cNvCxnSpPr>
            <p:nvPr/>
          </p:nvCxnSpPr>
          <p:spPr>
            <a:xfrm>
              <a:off x="5976000" y="207322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線接點 252"/>
            <p:cNvCxnSpPr>
              <a:stCxn id="258" idx="6"/>
              <a:endCxn id="255" idx="2"/>
            </p:cNvCxnSpPr>
            <p:nvPr/>
          </p:nvCxnSpPr>
          <p:spPr>
            <a:xfrm>
              <a:off x="6696000" y="135322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線接點 253"/>
            <p:cNvCxnSpPr>
              <a:stCxn id="259" idx="6"/>
              <a:endCxn id="256" idx="2"/>
            </p:cNvCxnSpPr>
            <p:nvPr/>
          </p:nvCxnSpPr>
          <p:spPr>
            <a:xfrm>
              <a:off x="6696000" y="207322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群組 73"/>
            <p:cNvGrpSpPr/>
            <p:nvPr/>
          </p:nvGrpSpPr>
          <p:grpSpPr>
            <a:xfrm>
              <a:off x="7848000" y="1209600"/>
              <a:ext cx="288000" cy="1008000"/>
              <a:chOff x="1080000" y="3960000"/>
              <a:chExt cx="288000" cy="1008000"/>
            </a:xfrm>
          </p:grpSpPr>
          <p:sp>
            <p:nvSpPr>
              <p:cNvPr id="75" name="橢圓 74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6" name="橢圓 75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77" name="直線接點 76"/>
              <p:cNvCxnSpPr>
                <a:stCxn id="75" idx="4"/>
                <a:endCxn id="76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" name="直線接點 77"/>
            <p:cNvCxnSpPr>
              <a:stCxn id="255" idx="6"/>
              <a:endCxn id="75" idx="2"/>
            </p:cNvCxnSpPr>
            <p:nvPr/>
          </p:nvCxnSpPr>
          <p:spPr>
            <a:xfrm>
              <a:off x="7416000" y="1353224"/>
              <a:ext cx="432000" cy="3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接點 80"/>
            <p:cNvCxnSpPr>
              <a:stCxn id="256" idx="6"/>
              <a:endCxn id="76" idx="2"/>
            </p:cNvCxnSpPr>
            <p:nvPr/>
          </p:nvCxnSpPr>
          <p:spPr>
            <a:xfrm>
              <a:off x="7416000" y="2073224"/>
              <a:ext cx="432000" cy="3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群組 87"/>
          <p:cNvGrpSpPr/>
          <p:nvPr/>
        </p:nvGrpSpPr>
        <p:grpSpPr>
          <a:xfrm>
            <a:off x="729917" y="2319153"/>
            <a:ext cx="2222083" cy="626554"/>
            <a:chOff x="1872000" y="2673148"/>
            <a:chExt cx="2222083" cy="626554"/>
          </a:xfrm>
        </p:grpSpPr>
        <p:cxnSp>
          <p:nvCxnSpPr>
            <p:cNvPr id="89" name="直線接點 88"/>
            <p:cNvCxnSpPr/>
            <p:nvPr/>
          </p:nvCxnSpPr>
          <p:spPr>
            <a:xfrm>
              <a:off x="2952000" y="2673148"/>
              <a:ext cx="0" cy="288000"/>
            </a:xfrm>
            <a:prstGeom prst="line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文字方塊 89"/>
            <p:cNvSpPr txBox="1"/>
            <p:nvPr/>
          </p:nvSpPr>
          <p:spPr>
            <a:xfrm>
              <a:off x="1872000" y="2961148"/>
              <a:ext cx="2222083" cy="338554"/>
            </a:xfrm>
            <a:prstGeom prst="rect">
              <a:avLst/>
            </a:prstGeom>
            <a:solidFill>
              <a:srgbClr val="FF64C8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600" b="1" dirty="0" smtClean="0">
                  <a:latin typeface="Times New Roman" pitchFamily="18" charset="0"/>
                  <a:cs typeface="Times New Roman" pitchFamily="18" charset="0"/>
                </a:rPr>
                <a:t>private neighbors of  </a:t>
              </a:r>
              <a:r>
                <a:rPr lang="en-US" altLang="zh-TW" sz="1600" b="1" i="1" dirty="0" smtClean="0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altLang="zh-TW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TW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3143" y="1358812"/>
            <a:ext cx="2404826" cy="1717576"/>
            <a:chOff x="3045587" y="2425522"/>
            <a:chExt cx="2404826" cy="1717576"/>
          </a:xfrm>
        </p:grpSpPr>
        <p:sp>
          <p:nvSpPr>
            <p:cNvPr id="87" name="文字方塊 86"/>
            <p:cNvSpPr txBox="1"/>
            <p:nvPr/>
          </p:nvSpPr>
          <p:spPr>
            <a:xfrm>
              <a:off x="3045587" y="3804544"/>
              <a:ext cx="2404826" cy="338554"/>
            </a:xfrm>
            <a:prstGeom prst="rect">
              <a:avLst/>
            </a:prstGeom>
            <a:solidFill>
              <a:srgbClr val="00FFFF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600" b="1" i="1" dirty="0">
                  <a:latin typeface="Times New Roman" pitchFamily="18" charset="0"/>
                  <a:cs typeface="Times New Roman" pitchFamily="18" charset="0"/>
                </a:rPr>
                <a:t>v </a:t>
              </a:r>
              <a:r>
                <a:rPr lang="en-US" altLang="zh-TW" sz="16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TW" sz="1600" b="1" dirty="0" smtClean="0">
                  <a:latin typeface="Times New Roman" pitchFamily="18" charset="0"/>
                  <a:cs typeface="Times New Roman" pitchFamily="18" charset="0"/>
                </a:rPr>
                <a:t>is an unmovable vertex</a:t>
              </a:r>
              <a:endParaRPr lang="zh-TW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3370044" y="2425522"/>
              <a:ext cx="288000" cy="1379022"/>
              <a:chOff x="5976000" y="2698050"/>
              <a:chExt cx="288000" cy="1379022"/>
            </a:xfrm>
          </p:grpSpPr>
          <p:cxnSp>
            <p:nvCxnSpPr>
              <p:cNvPr id="86" name="直線接點 85"/>
              <p:cNvCxnSpPr/>
              <p:nvPr/>
            </p:nvCxnSpPr>
            <p:spPr>
              <a:xfrm>
                <a:off x="5976000" y="2698050"/>
                <a:ext cx="0" cy="1379022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>
                <a:off x="5976000" y="2698050"/>
                <a:ext cx="28800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橢圓 97"/>
          <p:cNvSpPr/>
          <p:nvPr/>
        </p:nvSpPr>
        <p:spPr>
          <a:xfrm rot="2700000">
            <a:off x="1531245" y="995059"/>
            <a:ext cx="711629" cy="1436329"/>
          </a:xfrm>
          <a:prstGeom prst="ellipse">
            <a:avLst/>
          </a:prstGeom>
          <a:noFill/>
          <a:ln>
            <a:solidFill>
              <a:srgbClr val="FF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接點 16"/>
          <p:cNvCxnSpPr/>
          <p:nvPr/>
        </p:nvCxnSpPr>
        <p:spPr>
          <a:xfrm>
            <a:off x="4032000" y="953804"/>
            <a:ext cx="0" cy="16200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接點 107"/>
          <p:cNvCxnSpPr/>
          <p:nvPr/>
        </p:nvCxnSpPr>
        <p:spPr>
          <a:xfrm>
            <a:off x="6192000" y="953806"/>
            <a:ext cx="0" cy="16200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橢圓 108"/>
          <p:cNvSpPr/>
          <p:nvPr/>
        </p:nvSpPr>
        <p:spPr>
          <a:xfrm>
            <a:off x="2087081" y="5175328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橢圓 109"/>
          <p:cNvSpPr/>
          <p:nvPr/>
        </p:nvSpPr>
        <p:spPr>
          <a:xfrm>
            <a:off x="623200" y="4452464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橢圓 110"/>
          <p:cNvSpPr/>
          <p:nvPr/>
        </p:nvSpPr>
        <p:spPr>
          <a:xfrm>
            <a:off x="5688000" y="1929224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2" name="橢圓 111"/>
          <p:cNvSpPr/>
          <p:nvPr/>
        </p:nvSpPr>
        <p:spPr>
          <a:xfrm>
            <a:off x="4248000" y="1200713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3" name="橢圓 112"/>
          <p:cNvSpPr/>
          <p:nvPr/>
        </p:nvSpPr>
        <p:spPr>
          <a:xfrm>
            <a:off x="7848000" y="1200713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橢圓 113"/>
          <p:cNvSpPr/>
          <p:nvPr/>
        </p:nvSpPr>
        <p:spPr>
          <a:xfrm>
            <a:off x="6408000" y="1921294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6" name="群組 115"/>
          <p:cNvGrpSpPr/>
          <p:nvPr/>
        </p:nvGrpSpPr>
        <p:grpSpPr>
          <a:xfrm>
            <a:off x="635600" y="4452464"/>
            <a:ext cx="3888000" cy="1008000"/>
            <a:chOff x="1368000" y="1412776"/>
            <a:chExt cx="3888000" cy="1008000"/>
          </a:xfrm>
        </p:grpSpPr>
        <p:grpSp>
          <p:nvGrpSpPr>
            <p:cNvPr id="136" name="群組 135"/>
            <p:cNvGrpSpPr/>
            <p:nvPr/>
          </p:nvGrpSpPr>
          <p:grpSpPr>
            <a:xfrm>
              <a:off x="1368000" y="1412776"/>
              <a:ext cx="288000" cy="1008000"/>
              <a:chOff x="1080000" y="3960000"/>
              <a:chExt cx="288000" cy="1008000"/>
            </a:xfrm>
          </p:grpSpPr>
          <p:sp>
            <p:nvSpPr>
              <p:cNvPr id="167" name="橢圓 166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8" name="橢圓 167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69" name="直線接點 168"/>
              <p:cNvCxnSpPr>
                <a:stCxn id="167" idx="4"/>
                <a:endCxn id="168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群組 136"/>
            <p:cNvGrpSpPr/>
            <p:nvPr/>
          </p:nvGrpSpPr>
          <p:grpSpPr>
            <a:xfrm>
              <a:off x="2088000" y="1412776"/>
              <a:ext cx="288000" cy="1008000"/>
              <a:chOff x="1080000" y="3960000"/>
              <a:chExt cx="288000" cy="1008000"/>
            </a:xfrm>
          </p:grpSpPr>
          <p:sp>
            <p:nvSpPr>
              <p:cNvPr id="164" name="橢圓 163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5" name="橢圓 164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66" name="直線接點 165"/>
              <p:cNvCxnSpPr>
                <a:stCxn id="164" idx="4"/>
                <a:endCxn id="165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群組 137"/>
            <p:cNvGrpSpPr/>
            <p:nvPr/>
          </p:nvGrpSpPr>
          <p:grpSpPr>
            <a:xfrm>
              <a:off x="2808000" y="1412776"/>
              <a:ext cx="288000" cy="1008000"/>
              <a:chOff x="1080000" y="3960000"/>
              <a:chExt cx="288000" cy="1008000"/>
            </a:xfrm>
          </p:grpSpPr>
          <p:sp>
            <p:nvSpPr>
              <p:cNvPr id="161" name="橢圓 160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2" name="橢圓 161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63" name="直線接點 162"/>
              <p:cNvCxnSpPr>
                <a:stCxn id="161" idx="4"/>
                <a:endCxn id="162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群組 138"/>
            <p:cNvGrpSpPr/>
            <p:nvPr/>
          </p:nvGrpSpPr>
          <p:grpSpPr>
            <a:xfrm>
              <a:off x="3528000" y="1412776"/>
              <a:ext cx="288000" cy="1008000"/>
              <a:chOff x="1080000" y="3960000"/>
              <a:chExt cx="288000" cy="1008000"/>
            </a:xfrm>
          </p:grpSpPr>
          <p:sp>
            <p:nvSpPr>
              <p:cNvPr id="158" name="橢圓 157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9" name="橢圓 158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60" name="直線接點 159"/>
              <p:cNvCxnSpPr>
                <a:stCxn id="158" idx="4"/>
                <a:endCxn id="159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" name="群組 139"/>
            <p:cNvGrpSpPr/>
            <p:nvPr/>
          </p:nvGrpSpPr>
          <p:grpSpPr>
            <a:xfrm>
              <a:off x="4248000" y="1412776"/>
              <a:ext cx="288000" cy="1008000"/>
              <a:chOff x="1080000" y="3960000"/>
              <a:chExt cx="288000" cy="1008000"/>
            </a:xfrm>
          </p:grpSpPr>
          <p:sp>
            <p:nvSpPr>
              <p:cNvPr id="155" name="橢圓 154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6" name="橢圓 155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57" name="直線接點 156"/>
              <p:cNvCxnSpPr>
                <a:stCxn id="155" idx="4"/>
                <a:endCxn id="156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群組 140"/>
            <p:cNvGrpSpPr/>
            <p:nvPr/>
          </p:nvGrpSpPr>
          <p:grpSpPr>
            <a:xfrm>
              <a:off x="4968000" y="1412776"/>
              <a:ext cx="288000" cy="1008000"/>
              <a:chOff x="1080000" y="3960000"/>
              <a:chExt cx="288000" cy="1008000"/>
            </a:xfrm>
          </p:grpSpPr>
          <p:sp>
            <p:nvSpPr>
              <p:cNvPr id="152" name="橢圓 151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3" name="橢圓 152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54" name="直線接點 153"/>
              <p:cNvCxnSpPr>
                <a:stCxn id="152" idx="4"/>
                <a:endCxn id="153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直線接點 141"/>
            <p:cNvCxnSpPr>
              <a:stCxn id="167" idx="6"/>
              <a:endCxn id="164" idx="2"/>
            </p:cNvCxnSpPr>
            <p:nvPr/>
          </p:nvCxnSpPr>
          <p:spPr>
            <a:xfrm>
              <a:off x="1656000" y="1556776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接點 142"/>
            <p:cNvCxnSpPr>
              <a:stCxn id="168" idx="6"/>
              <a:endCxn id="165" idx="2"/>
            </p:cNvCxnSpPr>
            <p:nvPr/>
          </p:nvCxnSpPr>
          <p:spPr>
            <a:xfrm>
              <a:off x="1656000" y="2276776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接點 143"/>
            <p:cNvCxnSpPr>
              <a:stCxn id="164" idx="6"/>
              <a:endCxn id="161" idx="2"/>
            </p:cNvCxnSpPr>
            <p:nvPr/>
          </p:nvCxnSpPr>
          <p:spPr>
            <a:xfrm>
              <a:off x="2376000" y="1556776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接點 144"/>
            <p:cNvCxnSpPr>
              <a:stCxn id="159" idx="6"/>
              <a:endCxn id="156" idx="2"/>
            </p:cNvCxnSpPr>
            <p:nvPr/>
          </p:nvCxnSpPr>
          <p:spPr>
            <a:xfrm>
              <a:off x="3816000" y="2276776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接點 145"/>
            <p:cNvCxnSpPr>
              <a:stCxn id="158" idx="6"/>
              <a:endCxn id="155" idx="2"/>
            </p:cNvCxnSpPr>
            <p:nvPr/>
          </p:nvCxnSpPr>
          <p:spPr>
            <a:xfrm>
              <a:off x="3816000" y="1556776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接點 146"/>
            <p:cNvCxnSpPr>
              <a:stCxn id="162" idx="6"/>
              <a:endCxn id="159" idx="2"/>
            </p:cNvCxnSpPr>
            <p:nvPr/>
          </p:nvCxnSpPr>
          <p:spPr>
            <a:xfrm>
              <a:off x="3096000" y="2276776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接點 147"/>
            <p:cNvCxnSpPr>
              <a:stCxn id="161" idx="6"/>
              <a:endCxn id="158" idx="2"/>
            </p:cNvCxnSpPr>
            <p:nvPr/>
          </p:nvCxnSpPr>
          <p:spPr>
            <a:xfrm>
              <a:off x="3096000" y="1556776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接點 148"/>
            <p:cNvCxnSpPr>
              <a:stCxn id="165" idx="6"/>
              <a:endCxn id="162" idx="2"/>
            </p:cNvCxnSpPr>
            <p:nvPr/>
          </p:nvCxnSpPr>
          <p:spPr>
            <a:xfrm>
              <a:off x="2376000" y="2276776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接點 149"/>
            <p:cNvCxnSpPr>
              <a:stCxn id="156" idx="6"/>
              <a:endCxn id="153" idx="2"/>
            </p:cNvCxnSpPr>
            <p:nvPr/>
          </p:nvCxnSpPr>
          <p:spPr>
            <a:xfrm>
              <a:off x="4536000" y="2276776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接點 150"/>
            <p:cNvCxnSpPr>
              <a:stCxn id="155" idx="6"/>
              <a:endCxn id="152" idx="2"/>
            </p:cNvCxnSpPr>
            <p:nvPr/>
          </p:nvCxnSpPr>
          <p:spPr>
            <a:xfrm>
              <a:off x="4536000" y="1556776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群組 116"/>
          <p:cNvGrpSpPr/>
          <p:nvPr/>
        </p:nvGrpSpPr>
        <p:grpSpPr>
          <a:xfrm>
            <a:off x="4536000" y="4455328"/>
            <a:ext cx="2160000" cy="1008000"/>
            <a:chOff x="5256000" y="1412776"/>
            <a:chExt cx="2160000" cy="1008000"/>
          </a:xfrm>
        </p:grpSpPr>
        <p:grpSp>
          <p:nvGrpSpPr>
            <p:cNvPr id="118" name="群組 117"/>
            <p:cNvGrpSpPr/>
            <p:nvPr/>
          </p:nvGrpSpPr>
          <p:grpSpPr>
            <a:xfrm>
              <a:off x="5688000" y="1412776"/>
              <a:ext cx="288000" cy="1008000"/>
              <a:chOff x="1080000" y="3960000"/>
              <a:chExt cx="288000" cy="1008000"/>
            </a:xfrm>
          </p:grpSpPr>
          <p:sp>
            <p:nvSpPr>
              <p:cNvPr id="133" name="橢圓 132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4" name="橢圓 133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35" name="直線接點 134"/>
              <p:cNvCxnSpPr>
                <a:stCxn id="133" idx="4"/>
                <a:endCxn id="134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群組 118"/>
            <p:cNvGrpSpPr/>
            <p:nvPr/>
          </p:nvGrpSpPr>
          <p:grpSpPr>
            <a:xfrm>
              <a:off x="6408000" y="1412776"/>
              <a:ext cx="288000" cy="1008000"/>
              <a:chOff x="1080000" y="3960000"/>
              <a:chExt cx="288000" cy="1008000"/>
            </a:xfrm>
          </p:grpSpPr>
          <p:sp>
            <p:nvSpPr>
              <p:cNvPr id="130" name="橢圓 129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1" name="橢圓 130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32" name="直線接點 131"/>
              <p:cNvCxnSpPr>
                <a:stCxn id="130" idx="4"/>
                <a:endCxn id="131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群組 119"/>
            <p:cNvGrpSpPr/>
            <p:nvPr/>
          </p:nvGrpSpPr>
          <p:grpSpPr>
            <a:xfrm>
              <a:off x="7128000" y="1412776"/>
              <a:ext cx="288000" cy="1008000"/>
              <a:chOff x="1080000" y="3960000"/>
              <a:chExt cx="288000" cy="1008000"/>
            </a:xfrm>
          </p:grpSpPr>
          <p:sp>
            <p:nvSpPr>
              <p:cNvPr id="127" name="橢圓 126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8" name="橢圓 127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29" name="直線接點 128"/>
              <p:cNvCxnSpPr>
                <a:stCxn id="127" idx="4"/>
                <a:endCxn id="128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1" name="直線接點 120"/>
            <p:cNvCxnSpPr>
              <a:endCxn id="133" idx="2"/>
            </p:cNvCxnSpPr>
            <p:nvPr/>
          </p:nvCxnSpPr>
          <p:spPr>
            <a:xfrm>
              <a:off x="5268400" y="1547438"/>
              <a:ext cx="419600" cy="933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接點 121"/>
            <p:cNvCxnSpPr>
              <a:stCxn id="153" idx="6"/>
              <a:endCxn id="134" idx="2"/>
            </p:cNvCxnSpPr>
            <p:nvPr/>
          </p:nvCxnSpPr>
          <p:spPr>
            <a:xfrm>
              <a:off x="5256000" y="2276776"/>
              <a:ext cx="4320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接點 122"/>
            <p:cNvCxnSpPr>
              <a:stCxn id="133" idx="6"/>
              <a:endCxn id="130" idx="2"/>
            </p:cNvCxnSpPr>
            <p:nvPr/>
          </p:nvCxnSpPr>
          <p:spPr>
            <a:xfrm>
              <a:off x="5976000" y="1556776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接點 123"/>
            <p:cNvCxnSpPr>
              <a:stCxn id="134" idx="6"/>
              <a:endCxn id="131" idx="2"/>
            </p:cNvCxnSpPr>
            <p:nvPr/>
          </p:nvCxnSpPr>
          <p:spPr>
            <a:xfrm>
              <a:off x="5976000" y="2276776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接點 124"/>
            <p:cNvCxnSpPr>
              <a:stCxn id="130" idx="6"/>
              <a:endCxn id="127" idx="2"/>
            </p:cNvCxnSpPr>
            <p:nvPr/>
          </p:nvCxnSpPr>
          <p:spPr>
            <a:xfrm>
              <a:off x="6696000" y="1556776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接點 125"/>
            <p:cNvCxnSpPr>
              <a:stCxn id="131" idx="6"/>
              <a:endCxn id="128" idx="2"/>
            </p:cNvCxnSpPr>
            <p:nvPr/>
          </p:nvCxnSpPr>
          <p:spPr>
            <a:xfrm>
              <a:off x="6696000" y="2276776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矩形 169"/>
          <p:cNvSpPr/>
          <p:nvPr/>
        </p:nvSpPr>
        <p:spPr>
          <a:xfrm>
            <a:off x="264800" y="3430064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Case 2.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文字方塊 170"/>
              <p:cNvSpPr txBox="1"/>
              <p:nvPr/>
            </p:nvSpPr>
            <p:spPr>
              <a:xfrm>
                <a:off x="2025200" y="3430064"/>
                <a:ext cx="31952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≡0 </m:t>
                      </m:r>
                      <m:d>
                        <m:d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3600" b="0" i="0" smtClean="0">
                              <a:latin typeface="Cambria Math"/>
                              <a:ea typeface="Cambria Math"/>
                            </a:rPr>
                            <m:t>mod</m:t>
                          </m:r>
                          <m:r>
                            <a:rPr lang="en-US" altLang="zh-TW" sz="3600" b="0" i="1" smtClean="0">
                              <a:latin typeface="Cambria Math"/>
                              <a:ea typeface="Cambria Math"/>
                            </a:rPr>
                            <m:t> 3</m:t>
                          </m:r>
                        </m:e>
                      </m:d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71" name="文字方塊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200" y="3430064"/>
                <a:ext cx="3195298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橢圓 171"/>
          <p:cNvSpPr/>
          <p:nvPr/>
        </p:nvSpPr>
        <p:spPr>
          <a:xfrm>
            <a:off x="2795600" y="5175328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3" name="橢圓 172"/>
          <p:cNvSpPr/>
          <p:nvPr/>
        </p:nvSpPr>
        <p:spPr>
          <a:xfrm>
            <a:off x="4235600" y="4440262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4" name="直線接點 173"/>
          <p:cNvCxnSpPr/>
          <p:nvPr/>
        </p:nvCxnSpPr>
        <p:spPr>
          <a:xfrm>
            <a:off x="4719553" y="4178739"/>
            <a:ext cx="0" cy="16200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橢圓 174"/>
          <p:cNvSpPr/>
          <p:nvPr/>
        </p:nvSpPr>
        <p:spPr>
          <a:xfrm>
            <a:off x="4955600" y="4440262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6" name="橢圓 175"/>
          <p:cNvSpPr/>
          <p:nvPr/>
        </p:nvSpPr>
        <p:spPr>
          <a:xfrm>
            <a:off x="6393404" y="5172464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67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  <p:bldP spid="286" grpId="0"/>
      <p:bldP spid="348" grpId="0" animBg="1"/>
      <p:bldP spid="349" grpId="0"/>
      <p:bldP spid="349" grpId="1"/>
      <p:bldP spid="350" grpId="0"/>
      <p:bldP spid="350" grpId="1"/>
      <p:bldP spid="351" grpId="0" animBg="1"/>
      <p:bldP spid="351" grpId="1" animBg="1"/>
      <p:bldP spid="352" grpId="0" animBg="1"/>
      <p:bldP spid="353" grpId="0" animBg="1"/>
      <p:bldP spid="98" grpId="0" animBg="1"/>
      <p:bldP spid="98" grpId="1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70" grpId="0"/>
      <p:bldP spid="171" grpId="0"/>
      <p:bldP spid="172" grpId="0" animBg="1"/>
      <p:bldP spid="173" grpId="0" animBg="1"/>
      <p:bldP spid="175" grpId="0" animBg="1"/>
      <p:bldP spid="1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6487" y="260648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Case 3.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2038125" y="260648"/>
                <a:ext cx="31952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≡1 </m:t>
                      </m:r>
                      <m:d>
                        <m:d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3600" b="0" i="0" smtClean="0">
                              <a:latin typeface="Cambria Math"/>
                              <a:ea typeface="Cambria Math"/>
                            </a:rPr>
                            <m:t>mod</m:t>
                          </m:r>
                          <m:r>
                            <a:rPr lang="en-US" altLang="zh-TW" sz="3600" b="0" i="1" smtClean="0">
                              <a:latin typeface="Cambria Math"/>
                              <a:ea typeface="Cambria Math"/>
                            </a:rPr>
                            <m:t> 3</m:t>
                          </m:r>
                        </m:e>
                      </m:d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125" y="260648"/>
                <a:ext cx="3195298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群組 64"/>
          <p:cNvGrpSpPr/>
          <p:nvPr/>
        </p:nvGrpSpPr>
        <p:grpSpPr>
          <a:xfrm>
            <a:off x="648000" y="1209600"/>
            <a:ext cx="4608000" cy="1008000"/>
            <a:chOff x="648000" y="1209600"/>
            <a:chExt cx="4608000" cy="1008000"/>
          </a:xfrm>
        </p:grpSpPr>
        <p:grpSp>
          <p:nvGrpSpPr>
            <p:cNvPr id="5" name="群組 4"/>
            <p:cNvGrpSpPr/>
            <p:nvPr/>
          </p:nvGrpSpPr>
          <p:grpSpPr>
            <a:xfrm>
              <a:off x="648000" y="1209600"/>
              <a:ext cx="288000" cy="1008000"/>
              <a:chOff x="1080000" y="3960000"/>
              <a:chExt cx="288000" cy="1008000"/>
            </a:xfrm>
          </p:grpSpPr>
          <p:sp>
            <p:nvSpPr>
              <p:cNvPr id="60" name="橢圓 59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1" name="橢圓 60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2" name="直線接點 61"/>
              <p:cNvCxnSpPr>
                <a:stCxn id="60" idx="4"/>
                <a:endCxn id="61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群組 5"/>
            <p:cNvGrpSpPr/>
            <p:nvPr/>
          </p:nvGrpSpPr>
          <p:grpSpPr>
            <a:xfrm>
              <a:off x="1368000" y="1209600"/>
              <a:ext cx="288000" cy="1008000"/>
              <a:chOff x="1080000" y="3960000"/>
              <a:chExt cx="288000" cy="1008000"/>
            </a:xfrm>
          </p:grpSpPr>
          <p:sp>
            <p:nvSpPr>
              <p:cNvPr id="57" name="橢圓 56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橢圓 57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9" name="直線接點 58"/>
              <p:cNvCxnSpPr>
                <a:stCxn id="57" idx="4"/>
                <a:endCxn id="58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群組 6"/>
            <p:cNvGrpSpPr/>
            <p:nvPr/>
          </p:nvGrpSpPr>
          <p:grpSpPr>
            <a:xfrm>
              <a:off x="2088000" y="1209600"/>
              <a:ext cx="288000" cy="1008000"/>
              <a:chOff x="1080000" y="3960000"/>
              <a:chExt cx="288000" cy="1008000"/>
            </a:xfrm>
          </p:grpSpPr>
          <p:sp>
            <p:nvSpPr>
              <p:cNvPr id="54" name="橢圓 53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橢圓 54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6" name="直線接點 55"/>
              <p:cNvCxnSpPr>
                <a:stCxn id="54" idx="4"/>
                <a:endCxn id="55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群組 7"/>
            <p:cNvGrpSpPr/>
            <p:nvPr/>
          </p:nvGrpSpPr>
          <p:grpSpPr>
            <a:xfrm>
              <a:off x="2808000" y="1209600"/>
              <a:ext cx="288000" cy="1008000"/>
              <a:chOff x="1080000" y="3960000"/>
              <a:chExt cx="288000" cy="1008000"/>
            </a:xfrm>
          </p:grpSpPr>
          <p:sp>
            <p:nvSpPr>
              <p:cNvPr id="51" name="橢圓 50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橢圓 51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3" name="直線接點 52"/>
              <p:cNvCxnSpPr>
                <a:stCxn id="51" idx="4"/>
                <a:endCxn id="52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群組 8"/>
            <p:cNvGrpSpPr/>
            <p:nvPr/>
          </p:nvGrpSpPr>
          <p:grpSpPr>
            <a:xfrm>
              <a:off x="3528000" y="1209600"/>
              <a:ext cx="288000" cy="1008000"/>
              <a:chOff x="1080000" y="3960000"/>
              <a:chExt cx="288000" cy="1008000"/>
            </a:xfrm>
          </p:grpSpPr>
          <p:sp>
            <p:nvSpPr>
              <p:cNvPr id="48" name="橢圓 47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橢圓 48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0" name="直線接點 49"/>
              <p:cNvCxnSpPr>
                <a:stCxn id="48" idx="4"/>
                <a:endCxn id="49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群組 9"/>
            <p:cNvGrpSpPr/>
            <p:nvPr/>
          </p:nvGrpSpPr>
          <p:grpSpPr>
            <a:xfrm>
              <a:off x="4248000" y="1209600"/>
              <a:ext cx="288000" cy="1008000"/>
              <a:chOff x="1080000" y="3960000"/>
              <a:chExt cx="288000" cy="1008000"/>
            </a:xfrm>
          </p:grpSpPr>
          <p:sp>
            <p:nvSpPr>
              <p:cNvPr id="45" name="橢圓 44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橢圓 45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7" name="直線接點 46"/>
              <p:cNvCxnSpPr>
                <a:stCxn id="45" idx="4"/>
                <a:endCxn id="46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群組 10"/>
            <p:cNvGrpSpPr/>
            <p:nvPr/>
          </p:nvGrpSpPr>
          <p:grpSpPr>
            <a:xfrm>
              <a:off x="4968000" y="1209600"/>
              <a:ext cx="288000" cy="1008000"/>
              <a:chOff x="1080000" y="3960000"/>
              <a:chExt cx="288000" cy="1008000"/>
            </a:xfrm>
          </p:grpSpPr>
          <p:sp>
            <p:nvSpPr>
              <p:cNvPr id="42" name="橢圓 41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橢圓 42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4" name="直線接點 43"/>
              <p:cNvCxnSpPr>
                <a:stCxn id="42" idx="4"/>
                <a:endCxn id="43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直線接點 14"/>
            <p:cNvCxnSpPr>
              <a:stCxn id="60" idx="6"/>
              <a:endCxn id="57" idx="2"/>
            </p:cNvCxnSpPr>
            <p:nvPr/>
          </p:nvCxnSpPr>
          <p:spPr>
            <a:xfrm>
              <a:off x="936000" y="1353600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>
              <a:stCxn id="61" idx="6"/>
              <a:endCxn id="58" idx="2"/>
            </p:cNvCxnSpPr>
            <p:nvPr/>
          </p:nvCxnSpPr>
          <p:spPr>
            <a:xfrm>
              <a:off x="936000" y="2073600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>
              <a:stCxn id="57" idx="6"/>
              <a:endCxn id="54" idx="2"/>
            </p:cNvCxnSpPr>
            <p:nvPr/>
          </p:nvCxnSpPr>
          <p:spPr>
            <a:xfrm>
              <a:off x="1656000" y="1353600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>
              <a:stCxn id="52" idx="6"/>
              <a:endCxn id="49" idx="2"/>
            </p:cNvCxnSpPr>
            <p:nvPr/>
          </p:nvCxnSpPr>
          <p:spPr>
            <a:xfrm>
              <a:off x="3096000" y="2073600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stCxn id="51" idx="6"/>
              <a:endCxn id="48" idx="2"/>
            </p:cNvCxnSpPr>
            <p:nvPr/>
          </p:nvCxnSpPr>
          <p:spPr>
            <a:xfrm>
              <a:off x="3096000" y="1353600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55" idx="6"/>
              <a:endCxn id="52" idx="2"/>
            </p:cNvCxnSpPr>
            <p:nvPr/>
          </p:nvCxnSpPr>
          <p:spPr>
            <a:xfrm>
              <a:off x="2376000" y="2073600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stCxn id="54" idx="6"/>
              <a:endCxn id="51" idx="2"/>
            </p:cNvCxnSpPr>
            <p:nvPr/>
          </p:nvCxnSpPr>
          <p:spPr>
            <a:xfrm>
              <a:off x="2376000" y="1353600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>
              <a:stCxn id="58" idx="6"/>
              <a:endCxn id="55" idx="2"/>
            </p:cNvCxnSpPr>
            <p:nvPr/>
          </p:nvCxnSpPr>
          <p:spPr>
            <a:xfrm>
              <a:off x="1656000" y="2073600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>
              <a:stCxn id="49" idx="6"/>
              <a:endCxn id="46" idx="2"/>
            </p:cNvCxnSpPr>
            <p:nvPr/>
          </p:nvCxnSpPr>
          <p:spPr>
            <a:xfrm>
              <a:off x="3816000" y="2073600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>
              <a:stCxn id="45" idx="6"/>
              <a:endCxn id="42" idx="2"/>
            </p:cNvCxnSpPr>
            <p:nvPr/>
          </p:nvCxnSpPr>
          <p:spPr>
            <a:xfrm>
              <a:off x="4536000" y="1353600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>
              <a:stCxn id="46" idx="6"/>
              <a:endCxn id="43" idx="2"/>
            </p:cNvCxnSpPr>
            <p:nvPr/>
          </p:nvCxnSpPr>
          <p:spPr>
            <a:xfrm>
              <a:off x="4536000" y="2073600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>
              <a:stCxn id="48" idx="6"/>
              <a:endCxn id="45" idx="2"/>
            </p:cNvCxnSpPr>
            <p:nvPr/>
          </p:nvCxnSpPr>
          <p:spPr>
            <a:xfrm>
              <a:off x="3816000" y="1353600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群組 63"/>
          <p:cNvGrpSpPr/>
          <p:nvPr/>
        </p:nvGrpSpPr>
        <p:grpSpPr>
          <a:xfrm>
            <a:off x="5256000" y="1209600"/>
            <a:ext cx="2160000" cy="1008000"/>
            <a:chOff x="5256000" y="1209600"/>
            <a:chExt cx="2160000" cy="1008000"/>
          </a:xfrm>
        </p:grpSpPr>
        <p:grpSp>
          <p:nvGrpSpPr>
            <p:cNvPr id="12" name="群組 11"/>
            <p:cNvGrpSpPr/>
            <p:nvPr/>
          </p:nvGrpSpPr>
          <p:grpSpPr>
            <a:xfrm>
              <a:off x="5688000" y="1209600"/>
              <a:ext cx="288000" cy="1008000"/>
              <a:chOff x="1080000" y="3960000"/>
              <a:chExt cx="288000" cy="1008000"/>
            </a:xfrm>
          </p:grpSpPr>
          <p:sp>
            <p:nvSpPr>
              <p:cNvPr id="39" name="橢圓 38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1" name="直線接點 40"/>
              <p:cNvCxnSpPr>
                <a:stCxn id="39" idx="4"/>
                <a:endCxn id="40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群組 12"/>
            <p:cNvGrpSpPr/>
            <p:nvPr/>
          </p:nvGrpSpPr>
          <p:grpSpPr>
            <a:xfrm>
              <a:off x="6408000" y="1209600"/>
              <a:ext cx="288000" cy="1008000"/>
              <a:chOff x="1080000" y="3960000"/>
              <a:chExt cx="288000" cy="1008000"/>
            </a:xfrm>
          </p:grpSpPr>
          <p:sp>
            <p:nvSpPr>
              <p:cNvPr id="36" name="橢圓 35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橢圓 36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8" name="直線接點 37"/>
              <p:cNvCxnSpPr>
                <a:stCxn id="36" idx="4"/>
                <a:endCxn id="37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群組 13"/>
            <p:cNvGrpSpPr/>
            <p:nvPr/>
          </p:nvGrpSpPr>
          <p:grpSpPr>
            <a:xfrm>
              <a:off x="7128000" y="1209600"/>
              <a:ext cx="288000" cy="1008000"/>
              <a:chOff x="1080000" y="3960000"/>
              <a:chExt cx="288000" cy="1008000"/>
            </a:xfrm>
          </p:grpSpPr>
          <p:sp>
            <p:nvSpPr>
              <p:cNvPr id="33" name="橢圓 32"/>
              <p:cNvSpPr/>
              <p:nvPr/>
            </p:nvSpPr>
            <p:spPr>
              <a:xfrm>
                <a:off x="1080000" y="396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1080000" y="4680000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5" name="直線接點 34"/>
              <p:cNvCxnSpPr>
                <a:stCxn id="33" idx="4"/>
                <a:endCxn id="34" idx="0"/>
              </p:cNvCxnSpPr>
              <p:nvPr/>
            </p:nvCxnSpPr>
            <p:spPr>
              <a:xfrm>
                <a:off x="1224000" y="42480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直線接點 25"/>
            <p:cNvCxnSpPr>
              <a:stCxn id="42" idx="6"/>
              <a:endCxn id="39" idx="2"/>
            </p:cNvCxnSpPr>
            <p:nvPr/>
          </p:nvCxnSpPr>
          <p:spPr>
            <a:xfrm>
              <a:off x="5256000" y="1353600"/>
              <a:ext cx="4320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>
              <a:stCxn id="43" idx="6"/>
              <a:endCxn id="40" idx="2"/>
            </p:cNvCxnSpPr>
            <p:nvPr/>
          </p:nvCxnSpPr>
          <p:spPr>
            <a:xfrm>
              <a:off x="5256000" y="2073600"/>
              <a:ext cx="4320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stCxn id="39" idx="6"/>
              <a:endCxn id="36" idx="2"/>
            </p:cNvCxnSpPr>
            <p:nvPr/>
          </p:nvCxnSpPr>
          <p:spPr>
            <a:xfrm>
              <a:off x="5976000" y="1353600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>
              <a:stCxn id="40" idx="6"/>
              <a:endCxn id="37" idx="2"/>
            </p:cNvCxnSpPr>
            <p:nvPr/>
          </p:nvCxnSpPr>
          <p:spPr>
            <a:xfrm>
              <a:off x="5976000" y="2073600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>
              <a:stCxn id="36" idx="6"/>
              <a:endCxn id="33" idx="2"/>
            </p:cNvCxnSpPr>
            <p:nvPr/>
          </p:nvCxnSpPr>
          <p:spPr>
            <a:xfrm>
              <a:off x="6696000" y="1353600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>
              <a:stCxn id="37" idx="6"/>
              <a:endCxn id="34" idx="2"/>
            </p:cNvCxnSpPr>
            <p:nvPr/>
          </p:nvCxnSpPr>
          <p:spPr>
            <a:xfrm>
              <a:off x="6696000" y="2073600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橢圓 62"/>
          <p:cNvSpPr/>
          <p:nvPr/>
        </p:nvSpPr>
        <p:spPr>
          <a:xfrm>
            <a:off x="5688000" y="1929600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橢圓 65"/>
          <p:cNvSpPr/>
          <p:nvPr/>
        </p:nvSpPr>
        <p:spPr>
          <a:xfrm>
            <a:off x="4968000" y="1929600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橢圓 66"/>
          <p:cNvSpPr/>
          <p:nvPr/>
        </p:nvSpPr>
        <p:spPr>
          <a:xfrm>
            <a:off x="3528000" y="1209600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橢圓 67"/>
          <p:cNvSpPr/>
          <p:nvPr/>
        </p:nvSpPr>
        <p:spPr>
          <a:xfrm>
            <a:off x="2087224" y="1929600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/>
          <p:cNvSpPr/>
          <p:nvPr/>
        </p:nvSpPr>
        <p:spPr>
          <a:xfrm>
            <a:off x="648000" y="1219567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0" name="直線接點 69"/>
          <p:cNvCxnSpPr/>
          <p:nvPr/>
        </p:nvCxnSpPr>
        <p:spPr>
          <a:xfrm>
            <a:off x="5488518" y="906979"/>
            <a:ext cx="0" cy="16200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橢圓 70"/>
          <p:cNvSpPr/>
          <p:nvPr/>
        </p:nvSpPr>
        <p:spPr>
          <a:xfrm>
            <a:off x="7128000" y="1219567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AutoShape 9"/>
          <p:cNvSpPr>
            <a:spLocks noChangeArrowheads="1"/>
          </p:cNvSpPr>
          <p:nvPr/>
        </p:nvSpPr>
        <p:spPr bwMode="auto">
          <a:xfrm>
            <a:off x="252699" y="2810417"/>
            <a:ext cx="720725" cy="360040"/>
          </a:xfrm>
          <a:prstGeom prst="rightArrow">
            <a:avLst>
              <a:gd name="adj1" fmla="val 50000"/>
              <a:gd name="adj2" fmla="val 62707"/>
            </a:avLst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973424" y="2610000"/>
            <a:ext cx="7968848" cy="1591111"/>
            <a:chOff x="973424" y="2610000"/>
            <a:chExt cx="7968848" cy="15911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字方塊 72"/>
                <p:cNvSpPr txBox="1"/>
                <p:nvPr/>
              </p:nvSpPr>
              <p:spPr>
                <a:xfrm>
                  <a:off x="973424" y="2610000"/>
                  <a:ext cx="796884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there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exists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unmovable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dominating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set</m:t>
                        </m:r>
                      </m:oMath>
                    </m:oMathPara>
                  </a14:m>
                  <a:endParaRPr lang="zh-TW" altLang="en-US" sz="3600" dirty="0"/>
                </a:p>
              </p:txBody>
            </p:sp>
          </mc:Choice>
          <mc:Fallback xmlns="">
            <p:sp>
              <p:nvSpPr>
                <p:cNvPr id="73" name="文字方塊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424" y="2610000"/>
                  <a:ext cx="7968848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文字方塊 74"/>
                <p:cNvSpPr txBox="1"/>
                <p:nvPr/>
              </p:nvSpPr>
              <p:spPr>
                <a:xfrm>
                  <a:off x="1086118" y="3283680"/>
                  <a:ext cx="2730235" cy="9174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size</m:t>
                      </m:r>
                    </m:oMath>
                  </a14:m>
                  <a:r>
                    <a:rPr lang="zh-TW" altLang="en-US" sz="3600" dirty="0" smtClean="0"/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zh-TW" alt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3600" b="0" i="1" dirty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3600" b="0" i="1" dirty="0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3600" b="0" i="1" dirty="0" smtClean="0">
                                  <a:latin typeface="Cambria Math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altLang="zh-TW" sz="3600" b="0" i="1" dirty="0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a14:m>
                  <a:endParaRPr lang="zh-TW" altLang="en-US" sz="3600" dirty="0"/>
                </a:p>
              </p:txBody>
            </p:sp>
          </mc:Choice>
          <mc:Fallback xmlns="">
            <p:sp>
              <p:nvSpPr>
                <p:cNvPr id="75" name="文字方塊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6118" y="3283680"/>
                  <a:ext cx="2730235" cy="9174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群組 73"/>
          <p:cNvGrpSpPr/>
          <p:nvPr/>
        </p:nvGrpSpPr>
        <p:grpSpPr>
          <a:xfrm>
            <a:off x="456754" y="4162078"/>
            <a:ext cx="8518956" cy="1552505"/>
            <a:chOff x="456754" y="4162078"/>
            <a:chExt cx="8518956" cy="15525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文字方塊 75"/>
                <p:cNvSpPr txBox="1"/>
                <p:nvPr/>
              </p:nvSpPr>
              <p:spPr>
                <a:xfrm>
                  <a:off x="456754" y="4162078"/>
                  <a:ext cx="85189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we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can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easily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construct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another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dominating</m:t>
                        </m:r>
                      </m:oMath>
                    </m:oMathPara>
                  </a14:m>
                  <a:endParaRPr lang="zh-TW" altLang="en-US" sz="3600" dirty="0"/>
                </a:p>
              </p:txBody>
            </p:sp>
          </mc:Choice>
          <mc:Fallback xmlns="">
            <p:sp>
              <p:nvSpPr>
                <p:cNvPr id="76" name="文字方塊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54" y="4162078"/>
                  <a:ext cx="8518956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字方塊 76"/>
                <p:cNvSpPr txBox="1"/>
                <p:nvPr/>
              </p:nvSpPr>
              <p:spPr>
                <a:xfrm>
                  <a:off x="1205365" y="4797152"/>
                  <a:ext cx="3640740" cy="9174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set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size</m:t>
                      </m:r>
                    </m:oMath>
                  </a14:m>
                  <a:r>
                    <a:rPr lang="zh-TW" altLang="en-US" sz="3600" dirty="0" smtClean="0"/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zh-TW" alt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3600" b="0" i="1" dirty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3600" b="0" i="1" dirty="0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3600" b="0" i="1" dirty="0" smtClean="0">
                                  <a:latin typeface="Cambria Math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altLang="zh-TW" sz="3600" b="0" i="1" dirty="0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altLang="zh-TW" sz="3600" dirty="0" smtClean="0"/>
                    <a:t>.)</a:t>
                  </a:r>
                  <a:endParaRPr lang="zh-TW" altLang="en-US" sz="3600" dirty="0"/>
                </a:p>
              </p:txBody>
            </p:sp>
          </mc:Choice>
          <mc:Fallback xmlns="">
            <p:sp>
              <p:nvSpPr>
                <p:cNvPr id="77" name="文字方塊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5365" y="4797152"/>
                  <a:ext cx="3640740" cy="9174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4188" b="-9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8" name="AutoShape 9"/>
          <p:cNvSpPr>
            <a:spLocks noChangeArrowheads="1"/>
          </p:cNvSpPr>
          <p:nvPr/>
        </p:nvSpPr>
        <p:spPr bwMode="auto">
          <a:xfrm>
            <a:off x="252699" y="5949280"/>
            <a:ext cx="720725" cy="360040"/>
          </a:xfrm>
          <a:prstGeom prst="rightArrow">
            <a:avLst>
              <a:gd name="adj1" fmla="val 50000"/>
              <a:gd name="adj2" fmla="val 62707"/>
            </a:avLst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/>
              <p:cNvSpPr txBox="1"/>
              <p:nvPr/>
            </p:nvSpPr>
            <p:spPr>
              <a:xfrm>
                <a:off x="1168306" y="5614382"/>
                <a:ext cx="7095853" cy="917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360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sSup>
                          <m:sSupPr>
                            <m:ctrlPr>
                              <a:rPr lang="en-US" altLang="zh-TW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6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sz="3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TW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6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360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TW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6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6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sz="3600" i="1" smtClean="0">
                        <a:latin typeface="Cambria Math"/>
                        <a:ea typeface="Cambria Math"/>
                      </a:rPr>
                      <m:t>≥</m:t>
                    </m:r>
                    <m:d>
                      <m:dPr>
                        <m:begChr m:val="⌈"/>
                        <m:endChr m:val="⌉"/>
                        <m:ctrlPr>
                          <a:rPr lang="en-US" altLang="zh-TW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3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36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altLang="zh-TW" sz="36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altLang="zh-TW" sz="3600" b="0" i="1" smtClean="0">
                                <a:latin typeface="Cambria Math"/>
                                <a:ea typeface="Cambria Math"/>
                              </a:rPr>
                              <m:t>−2</m:t>
                            </m:r>
                          </m:num>
                          <m:den>
                            <m:r>
                              <a:rPr lang="en-US" altLang="zh-TW" sz="3600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altLang="zh-TW" sz="3600" b="0" i="1" smtClean="0">
                        <a:latin typeface="Cambria Math"/>
                        <a:ea typeface="Cambria Math"/>
                      </a:rPr>
                      <m:t>+1=</m:t>
                    </m:r>
                    <m:d>
                      <m:dPr>
                        <m:begChr m:val="⌈"/>
                        <m:endChr m:val="⌉"/>
                        <m:ctrlPr>
                          <a:rPr lang="en-US" altLang="zh-TW" sz="3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36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3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altLang="zh-TW" sz="36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altLang="zh-TW" sz="3600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en-US" altLang="zh-TW" sz="36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zh-TW" altLang="en-US" sz="3600" dirty="0"/>
              </a:p>
            </p:txBody>
          </p:sp>
        </mc:Choice>
        <mc:Fallback xmlns="">
          <p:sp>
            <p:nvSpPr>
              <p:cNvPr id="79" name="文字方塊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306" y="5614382"/>
                <a:ext cx="7095853" cy="917431"/>
              </a:xfrm>
              <a:prstGeom prst="rect">
                <a:avLst/>
              </a:prstGeom>
              <a:blipFill rotWithShape="1">
                <a:blip r:embed="rId7"/>
                <a:stretch>
                  <a:fillRect r="-1632" b="-9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78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3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8" grpId="0" animBg="1"/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19214" y="39462"/>
            <a:ext cx="2015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Lemma.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971090" y="620688"/>
                <a:ext cx="7853817" cy="833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360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sSup>
                          <m:sSupPr>
                            <m:ctrlPr>
                              <a:rPr lang="en-US" altLang="zh-TW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6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sz="3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TW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6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6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TW" sz="360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TW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6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6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sz="3600" b="0" i="1" dirty="0" smtClean="0">
                        <a:latin typeface="Cambria Math"/>
                        <a:ea typeface="Cambria Math"/>
                      </a:rPr>
                      <m:t>&gt;</m:t>
                    </m:r>
                    <m:f>
                      <m:fPr>
                        <m:ctrlPr>
                          <a:rPr lang="en-US" altLang="zh-TW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3600" b="0" i="1" smtClean="0">
                            <a:latin typeface="Cambria Math"/>
                            <a:ea typeface="Cambria Math"/>
                          </a:rPr>
                          <m:t>𝑚𝑛</m:t>
                        </m:r>
                      </m:num>
                      <m:den>
                        <m:r>
                          <a:rPr lang="en-US" altLang="zh-TW" sz="3600" i="1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  if</a:t>
                </a:r>
                <a14:m>
                  <m:oMath xmlns:m="http://schemas.openxmlformats.org/officeDocument/2006/math">
                    <m:r>
                      <a:rPr lang="en-US" altLang="zh-TW" sz="36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3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3600" b="0" i="1" smtClean="0">
                        <a:latin typeface="Cambria Math"/>
                        <a:ea typeface="Cambria Math"/>
                      </a:rPr>
                      <m:t>𝑚𝑛</m:t>
                    </m:r>
                    <m:r>
                      <a:rPr lang="en-US" altLang="zh-TW" sz="3600" i="1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altLang="zh-TW" sz="36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altLang="zh-TW" sz="3600" i="1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altLang="zh-TW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sz="360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altLang="zh-TW" sz="3600" i="1">
                            <a:latin typeface="Cambria Math"/>
                            <a:ea typeface="Cambria Math"/>
                          </a:rPr>
                          <m:t> 3</m:t>
                        </m:r>
                      </m:e>
                    </m:d>
                    <m:r>
                      <a:rPr lang="en-US" altLang="zh-TW" sz="3600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090" y="620688"/>
                <a:ext cx="7853817" cy="833498"/>
              </a:xfrm>
              <a:prstGeom prst="rect">
                <a:avLst/>
              </a:prstGeom>
              <a:blipFill rotWithShape="1">
                <a:blip r:embed="rId2"/>
                <a:stretch>
                  <a:fillRect t="-4380" b="-109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10589" y="1452828"/>
            <a:ext cx="116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600" b="1" dirty="0">
                <a:latin typeface="Times New Roman" pitchFamily="18" charset="0"/>
              </a:rPr>
              <a:t>Idea.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848157" y="1452828"/>
                <a:ext cx="24983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36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sz="3600" i="1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36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3600" dirty="0" smtClean="0"/>
                  <a:t>,</a:t>
                </a:r>
                <a:endParaRPr lang="zh-TW" altLang="en-US" sz="36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157" y="1452828"/>
                <a:ext cx="2498376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7317" t="-14151" r="-6585" b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群組 6"/>
          <p:cNvGrpSpPr/>
          <p:nvPr/>
        </p:nvGrpSpPr>
        <p:grpSpPr>
          <a:xfrm>
            <a:off x="1784380" y="2220299"/>
            <a:ext cx="6048988" cy="1729856"/>
            <a:chOff x="1461600" y="2924944"/>
            <a:chExt cx="6048988" cy="1729856"/>
          </a:xfrm>
        </p:grpSpPr>
        <p:sp>
          <p:nvSpPr>
            <p:cNvPr id="8" name="橢圓 7"/>
            <p:cNvSpPr/>
            <p:nvPr/>
          </p:nvSpPr>
          <p:spPr>
            <a:xfrm>
              <a:off x="1462588" y="292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1462588" y="364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" name="直線接點 9"/>
            <p:cNvCxnSpPr>
              <a:stCxn id="8" idx="4"/>
              <a:endCxn id="9" idx="0"/>
            </p:cNvCxnSpPr>
            <p:nvPr/>
          </p:nvCxnSpPr>
          <p:spPr>
            <a:xfrm>
              <a:off x="1606588" y="3212944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橢圓 10"/>
            <p:cNvSpPr/>
            <p:nvPr/>
          </p:nvSpPr>
          <p:spPr>
            <a:xfrm>
              <a:off x="2182588" y="292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2182588" y="364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接點 12"/>
            <p:cNvCxnSpPr>
              <a:stCxn id="11" idx="4"/>
              <a:endCxn id="12" idx="0"/>
            </p:cNvCxnSpPr>
            <p:nvPr/>
          </p:nvCxnSpPr>
          <p:spPr>
            <a:xfrm>
              <a:off x="2326588" y="3212944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橢圓 13"/>
            <p:cNvSpPr/>
            <p:nvPr/>
          </p:nvSpPr>
          <p:spPr>
            <a:xfrm>
              <a:off x="2902588" y="292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2902588" y="364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6" name="直線接點 15"/>
            <p:cNvCxnSpPr>
              <a:stCxn id="14" idx="4"/>
              <a:endCxn id="15" idx="0"/>
            </p:cNvCxnSpPr>
            <p:nvPr/>
          </p:nvCxnSpPr>
          <p:spPr>
            <a:xfrm>
              <a:off x="3046588" y="3212944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橢圓 16"/>
            <p:cNvSpPr/>
            <p:nvPr/>
          </p:nvSpPr>
          <p:spPr>
            <a:xfrm>
              <a:off x="3622588" y="292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3622588" y="364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9" name="直線接點 18"/>
            <p:cNvCxnSpPr>
              <a:stCxn id="17" idx="4"/>
              <a:endCxn id="18" idx="0"/>
            </p:cNvCxnSpPr>
            <p:nvPr/>
          </p:nvCxnSpPr>
          <p:spPr>
            <a:xfrm>
              <a:off x="3766588" y="3212944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橢圓 19"/>
            <p:cNvSpPr/>
            <p:nvPr/>
          </p:nvSpPr>
          <p:spPr>
            <a:xfrm>
              <a:off x="4342588" y="292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橢圓 20"/>
            <p:cNvSpPr/>
            <p:nvPr/>
          </p:nvSpPr>
          <p:spPr>
            <a:xfrm>
              <a:off x="4342588" y="364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2" name="直線接點 21"/>
            <p:cNvCxnSpPr>
              <a:stCxn id="20" idx="4"/>
              <a:endCxn id="21" idx="0"/>
            </p:cNvCxnSpPr>
            <p:nvPr/>
          </p:nvCxnSpPr>
          <p:spPr>
            <a:xfrm>
              <a:off x="4486588" y="3212944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橢圓 22"/>
            <p:cNvSpPr/>
            <p:nvPr/>
          </p:nvSpPr>
          <p:spPr>
            <a:xfrm>
              <a:off x="5062588" y="292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5062588" y="364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5" name="直線接點 24"/>
            <p:cNvCxnSpPr>
              <a:stCxn id="23" idx="4"/>
              <a:endCxn id="24" idx="0"/>
            </p:cNvCxnSpPr>
            <p:nvPr/>
          </p:nvCxnSpPr>
          <p:spPr>
            <a:xfrm>
              <a:off x="5206588" y="3212944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>
              <a:stCxn id="8" idx="6"/>
              <a:endCxn id="11" idx="2"/>
            </p:cNvCxnSpPr>
            <p:nvPr/>
          </p:nvCxnSpPr>
          <p:spPr>
            <a:xfrm>
              <a:off x="1750588" y="306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>
              <a:stCxn id="9" idx="6"/>
              <a:endCxn id="12" idx="2"/>
            </p:cNvCxnSpPr>
            <p:nvPr/>
          </p:nvCxnSpPr>
          <p:spPr>
            <a:xfrm>
              <a:off x="1750588" y="378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>
              <a:stCxn id="11" idx="6"/>
              <a:endCxn id="14" idx="2"/>
            </p:cNvCxnSpPr>
            <p:nvPr/>
          </p:nvCxnSpPr>
          <p:spPr>
            <a:xfrm>
              <a:off x="2470588" y="306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stCxn id="18" idx="6"/>
              <a:endCxn id="21" idx="2"/>
            </p:cNvCxnSpPr>
            <p:nvPr/>
          </p:nvCxnSpPr>
          <p:spPr>
            <a:xfrm>
              <a:off x="3910588" y="378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>
              <a:stCxn id="17" idx="6"/>
              <a:endCxn id="20" idx="2"/>
            </p:cNvCxnSpPr>
            <p:nvPr/>
          </p:nvCxnSpPr>
          <p:spPr>
            <a:xfrm>
              <a:off x="3910588" y="306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>
              <a:stCxn id="15" idx="6"/>
              <a:endCxn id="18" idx="2"/>
            </p:cNvCxnSpPr>
            <p:nvPr/>
          </p:nvCxnSpPr>
          <p:spPr>
            <a:xfrm>
              <a:off x="3190588" y="378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>
              <a:stCxn id="14" idx="6"/>
              <a:endCxn id="17" idx="2"/>
            </p:cNvCxnSpPr>
            <p:nvPr/>
          </p:nvCxnSpPr>
          <p:spPr>
            <a:xfrm>
              <a:off x="3190588" y="306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>
              <a:stCxn id="12" idx="6"/>
              <a:endCxn id="15" idx="2"/>
            </p:cNvCxnSpPr>
            <p:nvPr/>
          </p:nvCxnSpPr>
          <p:spPr>
            <a:xfrm>
              <a:off x="2470588" y="378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>
              <a:stCxn id="21" idx="6"/>
              <a:endCxn id="24" idx="2"/>
            </p:cNvCxnSpPr>
            <p:nvPr/>
          </p:nvCxnSpPr>
          <p:spPr>
            <a:xfrm>
              <a:off x="4630588" y="378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>
              <a:stCxn id="20" idx="6"/>
              <a:endCxn id="23" idx="2"/>
            </p:cNvCxnSpPr>
            <p:nvPr/>
          </p:nvCxnSpPr>
          <p:spPr>
            <a:xfrm>
              <a:off x="4630588" y="306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橢圓 35"/>
            <p:cNvSpPr/>
            <p:nvPr/>
          </p:nvSpPr>
          <p:spPr>
            <a:xfrm>
              <a:off x="5782588" y="292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橢圓 36"/>
            <p:cNvSpPr/>
            <p:nvPr/>
          </p:nvSpPr>
          <p:spPr>
            <a:xfrm>
              <a:off x="5782588" y="364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8" name="直線接點 37"/>
            <p:cNvCxnSpPr>
              <a:stCxn id="36" idx="4"/>
              <a:endCxn id="37" idx="0"/>
            </p:cNvCxnSpPr>
            <p:nvPr/>
          </p:nvCxnSpPr>
          <p:spPr>
            <a:xfrm>
              <a:off x="5926588" y="3212944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橢圓 38"/>
            <p:cNvSpPr/>
            <p:nvPr/>
          </p:nvSpPr>
          <p:spPr>
            <a:xfrm>
              <a:off x="6502588" y="292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橢圓 39"/>
            <p:cNvSpPr/>
            <p:nvPr/>
          </p:nvSpPr>
          <p:spPr>
            <a:xfrm>
              <a:off x="6502588" y="364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1" name="直線接點 40"/>
            <p:cNvCxnSpPr>
              <a:stCxn id="39" idx="4"/>
              <a:endCxn id="40" idx="0"/>
            </p:cNvCxnSpPr>
            <p:nvPr/>
          </p:nvCxnSpPr>
          <p:spPr>
            <a:xfrm>
              <a:off x="6646588" y="3212944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橢圓 41"/>
            <p:cNvSpPr/>
            <p:nvPr/>
          </p:nvSpPr>
          <p:spPr>
            <a:xfrm>
              <a:off x="7222588" y="292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橢圓 42"/>
            <p:cNvSpPr/>
            <p:nvPr/>
          </p:nvSpPr>
          <p:spPr>
            <a:xfrm>
              <a:off x="7222588" y="364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4" name="直線接點 43"/>
            <p:cNvCxnSpPr>
              <a:stCxn id="42" idx="4"/>
              <a:endCxn id="43" idx="0"/>
            </p:cNvCxnSpPr>
            <p:nvPr/>
          </p:nvCxnSpPr>
          <p:spPr>
            <a:xfrm>
              <a:off x="7366588" y="3212944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>
              <a:stCxn id="23" idx="6"/>
              <a:endCxn id="36" idx="2"/>
            </p:cNvCxnSpPr>
            <p:nvPr/>
          </p:nvCxnSpPr>
          <p:spPr>
            <a:xfrm>
              <a:off x="5350588" y="3068944"/>
              <a:ext cx="43200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>
              <a:stCxn id="24" idx="6"/>
              <a:endCxn id="37" idx="2"/>
            </p:cNvCxnSpPr>
            <p:nvPr/>
          </p:nvCxnSpPr>
          <p:spPr>
            <a:xfrm>
              <a:off x="5350588" y="3788944"/>
              <a:ext cx="43200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>
              <a:stCxn id="36" idx="6"/>
              <a:endCxn id="39" idx="2"/>
            </p:cNvCxnSpPr>
            <p:nvPr/>
          </p:nvCxnSpPr>
          <p:spPr>
            <a:xfrm>
              <a:off x="6070588" y="306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>
              <a:stCxn id="37" idx="6"/>
              <a:endCxn id="40" idx="2"/>
            </p:cNvCxnSpPr>
            <p:nvPr/>
          </p:nvCxnSpPr>
          <p:spPr>
            <a:xfrm>
              <a:off x="6070588" y="378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>
              <a:stCxn id="39" idx="6"/>
              <a:endCxn id="42" idx="2"/>
            </p:cNvCxnSpPr>
            <p:nvPr/>
          </p:nvCxnSpPr>
          <p:spPr>
            <a:xfrm>
              <a:off x="6790588" y="306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>
              <a:stCxn id="40" idx="6"/>
              <a:endCxn id="43" idx="2"/>
            </p:cNvCxnSpPr>
            <p:nvPr/>
          </p:nvCxnSpPr>
          <p:spPr>
            <a:xfrm>
              <a:off x="6790588" y="378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橢圓 50"/>
            <p:cNvSpPr/>
            <p:nvPr/>
          </p:nvSpPr>
          <p:spPr>
            <a:xfrm>
              <a:off x="1461600" y="4366800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橢圓 51"/>
            <p:cNvSpPr/>
            <p:nvPr/>
          </p:nvSpPr>
          <p:spPr>
            <a:xfrm>
              <a:off x="2181600" y="4366800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橢圓 52"/>
            <p:cNvSpPr/>
            <p:nvPr/>
          </p:nvSpPr>
          <p:spPr>
            <a:xfrm>
              <a:off x="2901600" y="4366800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橢圓 53"/>
            <p:cNvSpPr/>
            <p:nvPr/>
          </p:nvSpPr>
          <p:spPr>
            <a:xfrm>
              <a:off x="3621600" y="4366800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橢圓 54"/>
            <p:cNvSpPr/>
            <p:nvPr/>
          </p:nvSpPr>
          <p:spPr>
            <a:xfrm>
              <a:off x="4341600" y="436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橢圓 55"/>
            <p:cNvSpPr/>
            <p:nvPr/>
          </p:nvSpPr>
          <p:spPr>
            <a:xfrm>
              <a:off x="5061600" y="4366800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橢圓 56"/>
            <p:cNvSpPr/>
            <p:nvPr/>
          </p:nvSpPr>
          <p:spPr>
            <a:xfrm>
              <a:off x="5781600" y="4366800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橢圓 57"/>
            <p:cNvSpPr/>
            <p:nvPr/>
          </p:nvSpPr>
          <p:spPr>
            <a:xfrm>
              <a:off x="6502588" y="4366800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橢圓 58"/>
            <p:cNvSpPr/>
            <p:nvPr/>
          </p:nvSpPr>
          <p:spPr>
            <a:xfrm>
              <a:off x="7221600" y="4366800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0" name="直線接點 59"/>
            <p:cNvCxnSpPr>
              <a:stCxn id="15" idx="4"/>
              <a:endCxn id="53" idx="0"/>
            </p:cNvCxnSpPr>
            <p:nvPr/>
          </p:nvCxnSpPr>
          <p:spPr>
            <a:xfrm flipH="1">
              <a:off x="3045600" y="3932944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>
              <a:stCxn id="18" idx="4"/>
              <a:endCxn id="54" idx="0"/>
            </p:cNvCxnSpPr>
            <p:nvPr/>
          </p:nvCxnSpPr>
          <p:spPr>
            <a:xfrm flipH="1">
              <a:off x="3765600" y="3932944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stCxn id="21" idx="4"/>
              <a:endCxn id="55" idx="0"/>
            </p:cNvCxnSpPr>
            <p:nvPr/>
          </p:nvCxnSpPr>
          <p:spPr>
            <a:xfrm flipH="1">
              <a:off x="4485600" y="3932944"/>
              <a:ext cx="988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>
              <a:stCxn id="24" idx="4"/>
              <a:endCxn id="56" idx="0"/>
            </p:cNvCxnSpPr>
            <p:nvPr/>
          </p:nvCxnSpPr>
          <p:spPr>
            <a:xfrm flipH="1">
              <a:off x="5205600" y="3932944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>
              <a:stCxn id="37" idx="4"/>
              <a:endCxn id="57" idx="0"/>
            </p:cNvCxnSpPr>
            <p:nvPr/>
          </p:nvCxnSpPr>
          <p:spPr>
            <a:xfrm flipH="1">
              <a:off x="5925600" y="3932944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>
              <a:stCxn id="40" idx="4"/>
              <a:endCxn id="58" idx="0"/>
            </p:cNvCxnSpPr>
            <p:nvPr/>
          </p:nvCxnSpPr>
          <p:spPr>
            <a:xfrm>
              <a:off x="6646588" y="3932944"/>
              <a:ext cx="0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>
              <a:stCxn id="43" idx="4"/>
              <a:endCxn id="59" idx="0"/>
            </p:cNvCxnSpPr>
            <p:nvPr/>
          </p:nvCxnSpPr>
          <p:spPr>
            <a:xfrm flipH="1">
              <a:off x="7365600" y="3932944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>
              <a:stCxn id="9" idx="4"/>
              <a:endCxn id="51" idx="0"/>
            </p:cNvCxnSpPr>
            <p:nvPr/>
          </p:nvCxnSpPr>
          <p:spPr>
            <a:xfrm flipH="1">
              <a:off x="1605600" y="3932944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>
              <a:stCxn id="12" idx="4"/>
              <a:endCxn id="52" idx="0"/>
            </p:cNvCxnSpPr>
            <p:nvPr/>
          </p:nvCxnSpPr>
          <p:spPr>
            <a:xfrm flipH="1">
              <a:off x="2325600" y="3932944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>
              <a:stCxn id="58" idx="6"/>
              <a:endCxn id="59" idx="2"/>
            </p:cNvCxnSpPr>
            <p:nvPr/>
          </p:nvCxnSpPr>
          <p:spPr>
            <a:xfrm>
              <a:off x="6790588" y="4510800"/>
              <a:ext cx="4310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>
              <a:stCxn id="57" idx="6"/>
              <a:endCxn id="58" idx="2"/>
            </p:cNvCxnSpPr>
            <p:nvPr/>
          </p:nvCxnSpPr>
          <p:spPr>
            <a:xfrm>
              <a:off x="6069600" y="4510800"/>
              <a:ext cx="4329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>
              <a:stCxn id="56" idx="6"/>
              <a:endCxn id="57" idx="2"/>
            </p:cNvCxnSpPr>
            <p:nvPr/>
          </p:nvCxnSpPr>
          <p:spPr>
            <a:xfrm>
              <a:off x="5349600" y="4510800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stCxn id="55" idx="6"/>
              <a:endCxn id="56" idx="2"/>
            </p:cNvCxnSpPr>
            <p:nvPr/>
          </p:nvCxnSpPr>
          <p:spPr>
            <a:xfrm>
              <a:off x="4629600" y="4508944"/>
              <a:ext cx="432000" cy="1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>
              <a:stCxn id="54" idx="6"/>
              <a:endCxn id="55" idx="2"/>
            </p:cNvCxnSpPr>
            <p:nvPr/>
          </p:nvCxnSpPr>
          <p:spPr>
            <a:xfrm flipV="1">
              <a:off x="3909600" y="4508944"/>
              <a:ext cx="432000" cy="1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>
              <a:stCxn id="53" idx="6"/>
              <a:endCxn id="54" idx="2"/>
            </p:cNvCxnSpPr>
            <p:nvPr/>
          </p:nvCxnSpPr>
          <p:spPr>
            <a:xfrm>
              <a:off x="3189600" y="4510800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接點 74"/>
            <p:cNvCxnSpPr>
              <a:stCxn id="52" idx="6"/>
              <a:endCxn id="53" idx="2"/>
            </p:cNvCxnSpPr>
            <p:nvPr/>
          </p:nvCxnSpPr>
          <p:spPr>
            <a:xfrm>
              <a:off x="2469600" y="4510800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>
              <a:stCxn id="51" idx="6"/>
              <a:endCxn id="52" idx="2"/>
            </p:cNvCxnSpPr>
            <p:nvPr/>
          </p:nvCxnSpPr>
          <p:spPr>
            <a:xfrm>
              <a:off x="1749600" y="4510800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群組 76"/>
          <p:cNvGrpSpPr/>
          <p:nvPr/>
        </p:nvGrpSpPr>
        <p:grpSpPr>
          <a:xfrm>
            <a:off x="1785368" y="4291272"/>
            <a:ext cx="6048988" cy="1729856"/>
            <a:chOff x="1461600" y="2924944"/>
            <a:chExt cx="6048988" cy="1729856"/>
          </a:xfrm>
        </p:grpSpPr>
        <p:sp>
          <p:nvSpPr>
            <p:cNvPr id="78" name="橢圓 77"/>
            <p:cNvSpPr/>
            <p:nvPr/>
          </p:nvSpPr>
          <p:spPr>
            <a:xfrm>
              <a:off x="1462588" y="292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9" name="橢圓 78"/>
            <p:cNvSpPr/>
            <p:nvPr/>
          </p:nvSpPr>
          <p:spPr>
            <a:xfrm>
              <a:off x="1462588" y="364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0" name="直線接點 79"/>
            <p:cNvCxnSpPr>
              <a:stCxn id="78" idx="4"/>
              <a:endCxn id="79" idx="0"/>
            </p:cNvCxnSpPr>
            <p:nvPr/>
          </p:nvCxnSpPr>
          <p:spPr>
            <a:xfrm>
              <a:off x="1606588" y="3212944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橢圓 80"/>
            <p:cNvSpPr/>
            <p:nvPr/>
          </p:nvSpPr>
          <p:spPr>
            <a:xfrm>
              <a:off x="2182588" y="292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2" name="橢圓 81"/>
            <p:cNvSpPr/>
            <p:nvPr/>
          </p:nvSpPr>
          <p:spPr>
            <a:xfrm>
              <a:off x="2182588" y="364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3" name="直線接點 82"/>
            <p:cNvCxnSpPr>
              <a:stCxn id="81" idx="4"/>
              <a:endCxn id="82" idx="0"/>
            </p:cNvCxnSpPr>
            <p:nvPr/>
          </p:nvCxnSpPr>
          <p:spPr>
            <a:xfrm>
              <a:off x="2326588" y="3212944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橢圓 83"/>
            <p:cNvSpPr/>
            <p:nvPr/>
          </p:nvSpPr>
          <p:spPr>
            <a:xfrm>
              <a:off x="2902588" y="292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5" name="橢圓 84"/>
            <p:cNvSpPr/>
            <p:nvPr/>
          </p:nvSpPr>
          <p:spPr>
            <a:xfrm>
              <a:off x="2902588" y="364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6" name="直線接點 85"/>
            <p:cNvCxnSpPr>
              <a:stCxn id="84" idx="4"/>
              <a:endCxn id="85" idx="0"/>
            </p:cNvCxnSpPr>
            <p:nvPr/>
          </p:nvCxnSpPr>
          <p:spPr>
            <a:xfrm>
              <a:off x="3046588" y="3212944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橢圓 86"/>
            <p:cNvSpPr/>
            <p:nvPr/>
          </p:nvSpPr>
          <p:spPr>
            <a:xfrm>
              <a:off x="3622588" y="292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8" name="橢圓 87"/>
            <p:cNvSpPr/>
            <p:nvPr/>
          </p:nvSpPr>
          <p:spPr>
            <a:xfrm>
              <a:off x="3622588" y="364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9" name="直線接點 88"/>
            <p:cNvCxnSpPr>
              <a:stCxn id="87" idx="4"/>
              <a:endCxn id="88" idx="0"/>
            </p:cNvCxnSpPr>
            <p:nvPr/>
          </p:nvCxnSpPr>
          <p:spPr>
            <a:xfrm>
              <a:off x="3766588" y="3212944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橢圓 89"/>
            <p:cNvSpPr/>
            <p:nvPr/>
          </p:nvSpPr>
          <p:spPr>
            <a:xfrm>
              <a:off x="4342588" y="292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1" name="橢圓 90"/>
            <p:cNvSpPr/>
            <p:nvPr/>
          </p:nvSpPr>
          <p:spPr>
            <a:xfrm>
              <a:off x="4342588" y="364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2" name="直線接點 91"/>
            <p:cNvCxnSpPr>
              <a:stCxn id="90" idx="4"/>
              <a:endCxn id="91" idx="0"/>
            </p:cNvCxnSpPr>
            <p:nvPr/>
          </p:nvCxnSpPr>
          <p:spPr>
            <a:xfrm>
              <a:off x="4486588" y="3212944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橢圓 92"/>
            <p:cNvSpPr/>
            <p:nvPr/>
          </p:nvSpPr>
          <p:spPr>
            <a:xfrm>
              <a:off x="5062588" y="292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橢圓 93"/>
            <p:cNvSpPr/>
            <p:nvPr/>
          </p:nvSpPr>
          <p:spPr>
            <a:xfrm>
              <a:off x="5062588" y="364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5" name="直線接點 94"/>
            <p:cNvCxnSpPr>
              <a:stCxn id="93" idx="4"/>
              <a:endCxn id="94" idx="0"/>
            </p:cNvCxnSpPr>
            <p:nvPr/>
          </p:nvCxnSpPr>
          <p:spPr>
            <a:xfrm>
              <a:off x="5206588" y="3212944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>
              <a:stCxn id="78" idx="6"/>
              <a:endCxn id="81" idx="2"/>
            </p:cNvCxnSpPr>
            <p:nvPr/>
          </p:nvCxnSpPr>
          <p:spPr>
            <a:xfrm>
              <a:off x="1750588" y="306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接點 96"/>
            <p:cNvCxnSpPr>
              <a:stCxn id="79" idx="6"/>
              <a:endCxn id="82" idx="2"/>
            </p:cNvCxnSpPr>
            <p:nvPr/>
          </p:nvCxnSpPr>
          <p:spPr>
            <a:xfrm>
              <a:off x="1750588" y="378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接點 97"/>
            <p:cNvCxnSpPr>
              <a:stCxn id="81" idx="6"/>
              <a:endCxn id="84" idx="2"/>
            </p:cNvCxnSpPr>
            <p:nvPr/>
          </p:nvCxnSpPr>
          <p:spPr>
            <a:xfrm>
              <a:off x="2470588" y="306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>
              <a:stCxn id="88" idx="6"/>
              <a:endCxn id="91" idx="2"/>
            </p:cNvCxnSpPr>
            <p:nvPr/>
          </p:nvCxnSpPr>
          <p:spPr>
            <a:xfrm>
              <a:off x="3910588" y="378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接點 99"/>
            <p:cNvCxnSpPr>
              <a:stCxn id="87" idx="6"/>
              <a:endCxn id="90" idx="2"/>
            </p:cNvCxnSpPr>
            <p:nvPr/>
          </p:nvCxnSpPr>
          <p:spPr>
            <a:xfrm>
              <a:off x="3910588" y="306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接點 100"/>
            <p:cNvCxnSpPr>
              <a:stCxn id="85" idx="6"/>
              <a:endCxn id="88" idx="2"/>
            </p:cNvCxnSpPr>
            <p:nvPr/>
          </p:nvCxnSpPr>
          <p:spPr>
            <a:xfrm>
              <a:off x="3190588" y="378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接點 101"/>
            <p:cNvCxnSpPr>
              <a:stCxn id="84" idx="6"/>
              <a:endCxn id="87" idx="2"/>
            </p:cNvCxnSpPr>
            <p:nvPr/>
          </p:nvCxnSpPr>
          <p:spPr>
            <a:xfrm>
              <a:off x="3190588" y="306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接點 102"/>
            <p:cNvCxnSpPr>
              <a:stCxn id="82" idx="6"/>
              <a:endCxn id="85" idx="2"/>
            </p:cNvCxnSpPr>
            <p:nvPr/>
          </p:nvCxnSpPr>
          <p:spPr>
            <a:xfrm>
              <a:off x="2470588" y="378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接點 103"/>
            <p:cNvCxnSpPr>
              <a:stCxn id="91" idx="6"/>
              <a:endCxn id="94" idx="2"/>
            </p:cNvCxnSpPr>
            <p:nvPr/>
          </p:nvCxnSpPr>
          <p:spPr>
            <a:xfrm>
              <a:off x="4630588" y="378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接點 104"/>
            <p:cNvCxnSpPr>
              <a:stCxn id="90" idx="6"/>
              <a:endCxn id="93" idx="2"/>
            </p:cNvCxnSpPr>
            <p:nvPr/>
          </p:nvCxnSpPr>
          <p:spPr>
            <a:xfrm>
              <a:off x="4630588" y="306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橢圓 105"/>
            <p:cNvSpPr/>
            <p:nvPr/>
          </p:nvSpPr>
          <p:spPr>
            <a:xfrm>
              <a:off x="5782588" y="292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7" name="橢圓 106"/>
            <p:cNvSpPr/>
            <p:nvPr/>
          </p:nvSpPr>
          <p:spPr>
            <a:xfrm>
              <a:off x="5782588" y="364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8" name="直線接點 107"/>
            <p:cNvCxnSpPr>
              <a:stCxn id="106" idx="4"/>
              <a:endCxn id="107" idx="0"/>
            </p:cNvCxnSpPr>
            <p:nvPr/>
          </p:nvCxnSpPr>
          <p:spPr>
            <a:xfrm>
              <a:off x="5926588" y="3212944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橢圓 108"/>
            <p:cNvSpPr/>
            <p:nvPr/>
          </p:nvSpPr>
          <p:spPr>
            <a:xfrm>
              <a:off x="6502588" y="292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0" name="橢圓 109"/>
            <p:cNvSpPr/>
            <p:nvPr/>
          </p:nvSpPr>
          <p:spPr>
            <a:xfrm>
              <a:off x="6502588" y="364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1" name="直線接點 110"/>
            <p:cNvCxnSpPr>
              <a:stCxn id="109" idx="4"/>
              <a:endCxn id="110" idx="0"/>
            </p:cNvCxnSpPr>
            <p:nvPr/>
          </p:nvCxnSpPr>
          <p:spPr>
            <a:xfrm>
              <a:off x="6646588" y="3212944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橢圓 111"/>
            <p:cNvSpPr/>
            <p:nvPr/>
          </p:nvSpPr>
          <p:spPr>
            <a:xfrm>
              <a:off x="7222588" y="292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3" name="橢圓 112"/>
            <p:cNvSpPr/>
            <p:nvPr/>
          </p:nvSpPr>
          <p:spPr>
            <a:xfrm>
              <a:off x="7222588" y="364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4" name="直線接點 113"/>
            <p:cNvCxnSpPr>
              <a:stCxn id="112" idx="4"/>
              <a:endCxn id="113" idx="0"/>
            </p:cNvCxnSpPr>
            <p:nvPr/>
          </p:nvCxnSpPr>
          <p:spPr>
            <a:xfrm>
              <a:off x="7366588" y="3212944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接點 114"/>
            <p:cNvCxnSpPr>
              <a:stCxn id="93" idx="6"/>
              <a:endCxn id="106" idx="2"/>
            </p:cNvCxnSpPr>
            <p:nvPr/>
          </p:nvCxnSpPr>
          <p:spPr>
            <a:xfrm>
              <a:off x="5350588" y="3068944"/>
              <a:ext cx="43200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接點 115"/>
            <p:cNvCxnSpPr>
              <a:stCxn id="94" idx="6"/>
              <a:endCxn id="107" idx="2"/>
            </p:cNvCxnSpPr>
            <p:nvPr/>
          </p:nvCxnSpPr>
          <p:spPr>
            <a:xfrm>
              <a:off x="5350588" y="3788944"/>
              <a:ext cx="43200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接點 116"/>
            <p:cNvCxnSpPr>
              <a:stCxn id="106" idx="6"/>
              <a:endCxn id="109" idx="2"/>
            </p:cNvCxnSpPr>
            <p:nvPr/>
          </p:nvCxnSpPr>
          <p:spPr>
            <a:xfrm>
              <a:off x="6070588" y="306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接點 117"/>
            <p:cNvCxnSpPr>
              <a:stCxn id="107" idx="6"/>
              <a:endCxn id="110" idx="2"/>
            </p:cNvCxnSpPr>
            <p:nvPr/>
          </p:nvCxnSpPr>
          <p:spPr>
            <a:xfrm>
              <a:off x="6070588" y="378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接點 118"/>
            <p:cNvCxnSpPr>
              <a:stCxn id="109" idx="6"/>
              <a:endCxn id="112" idx="2"/>
            </p:cNvCxnSpPr>
            <p:nvPr/>
          </p:nvCxnSpPr>
          <p:spPr>
            <a:xfrm>
              <a:off x="6790588" y="306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接點 119"/>
            <p:cNvCxnSpPr>
              <a:stCxn id="110" idx="6"/>
              <a:endCxn id="113" idx="2"/>
            </p:cNvCxnSpPr>
            <p:nvPr/>
          </p:nvCxnSpPr>
          <p:spPr>
            <a:xfrm>
              <a:off x="6790588" y="378894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橢圓 120"/>
            <p:cNvSpPr/>
            <p:nvPr/>
          </p:nvSpPr>
          <p:spPr>
            <a:xfrm>
              <a:off x="1461600" y="4366800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2" name="橢圓 121"/>
            <p:cNvSpPr/>
            <p:nvPr/>
          </p:nvSpPr>
          <p:spPr>
            <a:xfrm>
              <a:off x="2181600" y="4366800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3" name="橢圓 122"/>
            <p:cNvSpPr/>
            <p:nvPr/>
          </p:nvSpPr>
          <p:spPr>
            <a:xfrm>
              <a:off x="2901600" y="4366800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4" name="橢圓 123"/>
            <p:cNvSpPr/>
            <p:nvPr/>
          </p:nvSpPr>
          <p:spPr>
            <a:xfrm>
              <a:off x="3621600" y="4366800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5" name="橢圓 124"/>
            <p:cNvSpPr/>
            <p:nvPr/>
          </p:nvSpPr>
          <p:spPr>
            <a:xfrm>
              <a:off x="4341600" y="436494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6" name="橢圓 125"/>
            <p:cNvSpPr/>
            <p:nvPr/>
          </p:nvSpPr>
          <p:spPr>
            <a:xfrm>
              <a:off x="5061600" y="4366800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7" name="橢圓 126"/>
            <p:cNvSpPr/>
            <p:nvPr/>
          </p:nvSpPr>
          <p:spPr>
            <a:xfrm>
              <a:off x="5781600" y="4366800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8" name="橢圓 127"/>
            <p:cNvSpPr/>
            <p:nvPr/>
          </p:nvSpPr>
          <p:spPr>
            <a:xfrm>
              <a:off x="6502588" y="4366800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9" name="橢圓 128"/>
            <p:cNvSpPr/>
            <p:nvPr/>
          </p:nvSpPr>
          <p:spPr>
            <a:xfrm>
              <a:off x="7221600" y="4366800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0" name="直線接點 129"/>
            <p:cNvCxnSpPr>
              <a:stCxn id="85" idx="4"/>
              <a:endCxn id="123" idx="0"/>
            </p:cNvCxnSpPr>
            <p:nvPr/>
          </p:nvCxnSpPr>
          <p:spPr>
            <a:xfrm flipH="1">
              <a:off x="3045600" y="3932944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接點 130"/>
            <p:cNvCxnSpPr>
              <a:stCxn id="88" idx="4"/>
              <a:endCxn id="124" idx="0"/>
            </p:cNvCxnSpPr>
            <p:nvPr/>
          </p:nvCxnSpPr>
          <p:spPr>
            <a:xfrm flipH="1">
              <a:off x="3765600" y="3932944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接點 131"/>
            <p:cNvCxnSpPr>
              <a:stCxn id="91" idx="4"/>
              <a:endCxn id="125" idx="0"/>
            </p:cNvCxnSpPr>
            <p:nvPr/>
          </p:nvCxnSpPr>
          <p:spPr>
            <a:xfrm flipH="1">
              <a:off x="4485600" y="3932944"/>
              <a:ext cx="988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接點 132"/>
            <p:cNvCxnSpPr>
              <a:stCxn id="94" idx="4"/>
              <a:endCxn id="126" idx="0"/>
            </p:cNvCxnSpPr>
            <p:nvPr/>
          </p:nvCxnSpPr>
          <p:spPr>
            <a:xfrm flipH="1">
              <a:off x="5205600" y="3932944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接點 133"/>
            <p:cNvCxnSpPr>
              <a:stCxn id="107" idx="4"/>
              <a:endCxn id="127" idx="0"/>
            </p:cNvCxnSpPr>
            <p:nvPr/>
          </p:nvCxnSpPr>
          <p:spPr>
            <a:xfrm flipH="1">
              <a:off x="5925600" y="3932944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接點 134"/>
            <p:cNvCxnSpPr>
              <a:stCxn id="110" idx="4"/>
              <a:endCxn id="128" idx="0"/>
            </p:cNvCxnSpPr>
            <p:nvPr/>
          </p:nvCxnSpPr>
          <p:spPr>
            <a:xfrm>
              <a:off x="6646588" y="3932944"/>
              <a:ext cx="0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接點 135"/>
            <p:cNvCxnSpPr>
              <a:stCxn id="113" idx="4"/>
              <a:endCxn id="129" idx="0"/>
            </p:cNvCxnSpPr>
            <p:nvPr/>
          </p:nvCxnSpPr>
          <p:spPr>
            <a:xfrm flipH="1">
              <a:off x="7365600" y="3932944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接點 136"/>
            <p:cNvCxnSpPr>
              <a:stCxn id="79" idx="4"/>
              <a:endCxn id="121" idx="0"/>
            </p:cNvCxnSpPr>
            <p:nvPr/>
          </p:nvCxnSpPr>
          <p:spPr>
            <a:xfrm flipH="1">
              <a:off x="1605600" y="3932944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接點 137"/>
            <p:cNvCxnSpPr>
              <a:stCxn id="82" idx="4"/>
              <a:endCxn id="122" idx="0"/>
            </p:cNvCxnSpPr>
            <p:nvPr/>
          </p:nvCxnSpPr>
          <p:spPr>
            <a:xfrm flipH="1">
              <a:off x="2325600" y="3932944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接點 138"/>
            <p:cNvCxnSpPr>
              <a:stCxn id="128" idx="6"/>
              <a:endCxn id="129" idx="2"/>
            </p:cNvCxnSpPr>
            <p:nvPr/>
          </p:nvCxnSpPr>
          <p:spPr>
            <a:xfrm>
              <a:off x="6790588" y="4510800"/>
              <a:ext cx="4310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接點 139"/>
            <p:cNvCxnSpPr>
              <a:stCxn id="127" idx="6"/>
              <a:endCxn id="128" idx="2"/>
            </p:cNvCxnSpPr>
            <p:nvPr/>
          </p:nvCxnSpPr>
          <p:spPr>
            <a:xfrm>
              <a:off x="6069600" y="4510800"/>
              <a:ext cx="4329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接點 140"/>
            <p:cNvCxnSpPr>
              <a:stCxn id="126" idx="6"/>
              <a:endCxn id="127" idx="2"/>
            </p:cNvCxnSpPr>
            <p:nvPr/>
          </p:nvCxnSpPr>
          <p:spPr>
            <a:xfrm>
              <a:off x="5349600" y="4510800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接點 141"/>
            <p:cNvCxnSpPr>
              <a:stCxn id="125" idx="6"/>
              <a:endCxn id="126" idx="2"/>
            </p:cNvCxnSpPr>
            <p:nvPr/>
          </p:nvCxnSpPr>
          <p:spPr>
            <a:xfrm>
              <a:off x="4629600" y="4508944"/>
              <a:ext cx="432000" cy="1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接點 142"/>
            <p:cNvCxnSpPr>
              <a:stCxn id="124" idx="6"/>
              <a:endCxn id="125" idx="2"/>
            </p:cNvCxnSpPr>
            <p:nvPr/>
          </p:nvCxnSpPr>
          <p:spPr>
            <a:xfrm flipV="1">
              <a:off x="3909600" y="4508944"/>
              <a:ext cx="432000" cy="1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接點 143"/>
            <p:cNvCxnSpPr>
              <a:stCxn id="123" idx="6"/>
              <a:endCxn id="124" idx="2"/>
            </p:cNvCxnSpPr>
            <p:nvPr/>
          </p:nvCxnSpPr>
          <p:spPr>
            <a:xfrm>
              <a:off x="3189600" y="4510800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接點 144"/>
            <p:cNvCxnSpPr>
              <a:stCxn id="122" idx="6"/>
              <a:endCxn id="123" idx="2"/>
            </p:cNvCxnSpPr>
            <p:nvPr/>
          </p:nvCxnSpPr>
          <p:spPr>
            <a:xfrm>
              <a:off x="2469600" y="4510800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接點 145"/>
            <p:cNvCxnSpPr>
              <a:stCxn id="121" idx="6"/>
              <a:endCxn id="122" idx="2"/>
            </p:cNvCxnSpPr>
            <p:nvPr/>
          </p:nvCxnSpPr>
          <p:spPr>
            <a:xfrm>
              <a:off x="1749600" y="4510800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字方塊 146"/>
              <p:cNvSpPr txBox="1"/>
              <p:nvPr/>
            </p:nvSpPr>
            <p:spPr>
              <a:xfrm>
                <a:off x="48222" y="2706531"/>
                <a:ext cx="16167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TW" sz="3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47" name="文字方塊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2" y="2706531"/>
                <a:ext cx="1616789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1698" t="-14151" b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文字方塊 147"/>
              <p:cNvSpPr txBox="1"/>
              <p:nvPr/>
            </p:nvSpPr>
            <p:spPr>
              <a:xfrm>
                <a:off x="96592" y="4832106"/>
                <a:ext cx="14736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TW" sz="3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48" name="文字方塊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2" y="4832106"/>
                <a:ext cx="1473609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2810" t="-14151" b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橢圓 152"/>
          <p:cNvSpPr/>
          <p:nvPr/>
        </p:nvSpPr>
        <p:spPr>
          <a:xfrm>
            <a:off x="1786356" y="2940299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4" name="橢圓 153"/>
          <p:cNvSpPr/>
          <p:nvPr/>
        </p:nvSpPr>
        <p:spPr>
          <a:xfrm>
            <a:off x="2506654" y="2940299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5" name="橢圓 154"/>
          <p:cNvSpPr/>
          <p:nvPr/>
        </p:nvSpPr>
        <p:spPr>
          <a:xfrm>
            <a:off x="3224380" y="2940299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6" name="橢圓 155"/>
          <p:cNvSpPr/>
          <p:nvPr/>
        </p:nvSpPr>
        <p:spPr>
          <a:xfrm>
            <a:off x="3941481" y="2941891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" name="橢圓 156"/>
          <p:cNvSpPr/>
          <p:nvPr/>
        </p:nvSpPr>
        <p:spPr>
          <a:xfrm>
            <a:off x="4660469" y="2941891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8" name="橢圓 157"/>
          <p:cNvSpPr/>
          <p:nvPr/>
        </p:nvSpPr>
        <p:spPr>
          <a:xfrm>
            <a:off x="5392439" y="2940299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9" name="橢圓 158"/>
          <p:cNvSpPr/>
          <p:nvPr/>
        </p:nvSpPr>
        <p:spPr>
          <a:xfrm>
            <a:off x="6104380" y="2941891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0" name="橢圓 159"/>
          <p:cNvSpPr/>
          <p:nvPr/>
        </p:nvSpPr>
        <p:spPr>
          <a:xfrm>
            <a:off x="6826356" y="2941891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1" name="橢圓 160"/>
          <p:cNvSpPr/>
          <p:nvPr/>
        </p:nvSpPr>
        <p:spPr>
          <a:xfrm>
            <a:off x="7544380" y="2940299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3" name="橢圓 162"/>
          <p:cNvSpPr/>
          <p:nvPr/>
        </p:nvSpPr>
        <p:spPr>
          <a:xfrm>
            <a:off x="1784380" y="4291272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" name="橢圓 163"/>
          <p:cNvSpPr/>
          <p:nvPr/>
        </p:nvSpPr>
        <p:spPr>
          <a:xfrm>
            <a:off x="2495665" y="5733128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5" name="橢圓 164"/>
          <p:cNvSpPr/>
          <p:nvPr/>
        </p:nvSpPr>
        <p:spPr>
          <a:xfrm>
            <a:off x="3215669" y="4291272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6" name="橢圓 165"/>
          <p:cNvSpPr/>
          <p:nvPr/>
        </p:nvSpPr>
        <p:spPr>
          <a:xfrm>
            <a:off x="3941481" y="5731272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7" name="橢圓 166"/>
          <p:cNvSpPr/>
          <p:nvPr/>
        </p:nvSpPr>
        <p:spPr>
          <a:xfrm>
            <a:off x="4664380" y="4293640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8" name="橢圓 167"/>
          <p:cNvSpPr/>
          <p:nvPr/>
        </p:nvSpPr>
        <p:spPr>
          <a:xfrm>
            <a:off x="5384380" y="5727477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9" name="橢圓 168"/>
          <p:cNvSpPr/>
          <p:nvPr/>
        </p:nvSpPr>
        <p:spPr>
          <a:xfrm>
            <a:off x="6104027" y="4291272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0" name="橢圓 169"/>
          <p:cNvSpPr/>
          <p:nvPr/>
        </p:nvSpPr>
        <p:spPr>
          <a:xfrm>
            <a:off x="6825368" y="5735496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1" name="橢圓 170"/>
          <p:cNvSpPr/>
          <p:nvPr/>
        </p:nvSpPr>
        <p:spPr>
          <a:xfrm>
            <a:off x="7544874" y="4291272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文字方塊 172"/>
              <p:cNvSpPr txBox="1"/>
              <p:nvPr/>
            </p:nvSpPr>
            <p:spPr>
              <a:xfrm>
                <a:off x="119214" y="6061809"/>
                <a:ext cx="57014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3600" b="0" i="0" dirty="0" smtClean="0">
                        <a:latin typeface="Times New Roman" pitchFamily="18" charset="0"/>
                        <a:cs typeface="Times New Roman" pitchFamily="18" charset="0"/>
                      </a:rPr>
                      <m:t>are</m:t>
                    </m:r>
                    <m:r>
                      <m:rPr>
                        <m:nor/>
                      </m:rPr>
                      <a:rPr lang="en-US" altLang="zh-TW" sz="3600" b="0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3600" b="0" i="0" dirty="0" smtClean="0">
                        <a:latin typeface="Times New Roman" pitchFamily="18" charset="0"/>
                        <a:cs typeface="Times New Roman" pitchFamily="18" charset="0"/>
                      </a:rPr>
                      <m:t>dominating</m:t>
                    </m:r>
                    <m:r>
                      <m:rPr>
                        <m:nor/>
                      </m:rPr>
                      <a:rPr lang="en-US" altLang="zh-TW" sz="3600" b="0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3600" b="0" i="0" dirty="0" smtClean="0">
                        <a:latin typeface="Times New Roman" pitchFamily="18" charset="0"/>
                        <a:cs typeface="Times New Roman" pitchFamily="18" charset="0"/>
                      </a:rPr>
                      <m:t>set</m:t>
                    </m:r>
                    <m:r>
                      <m:rPr>
                        <m:nor/>
                      </m:rPr>
                      <a:rPr lang="en-US" altLang="zh-TW" sz="3600" b="0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3600" b="0" i="0" dirty="0" smtClean="0">
                        <a:latin typeface="Times New Roman" pitchFamily="18" charset="0"/>
                        <a:cs typeface="Times New Roman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altLang="zh-TW" sz="3600" b="0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36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sz="3600" i="1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36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3600" dirty="0" smtClean="0"/>
                  <a:t>,</a:t>
                </a:r>
                <a:endParaRPr lang="zh-TW" altLang="en-US" sz="3600" dirty="0"/>
              </a:p>
            </p:txBody>
          </p:sp>
        </mc:Choice>
        <mc:Fallback xmlns="">
          <p:sp>
            <p:nvSpPr>
              <p:cNvPr id="173" name="文字方塊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14" y="6061809"/>
                <a:ext cx="5701454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4151" r="-5455" b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文字方塊 173"/>
              <p:cNvSpPr txBox="1"/>
              <p:nvPr/>
            </p:nvSpPr>
            <p:spPr>
              <a:xfrm>
                <a:off x="1381003" y="2780315"/>
                <a:ext cx="4901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4" name="文字方塊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003" y="2780315"/>
                <a:ext cx="49013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8" name="群組 187"/>
          <p:cNvGrpSpPr/>
          <p:nvPr/>
        </p:nvGrpSpPr>
        <p:grpSpPr>
          <a:xfrm>
            <a:off x="281182" y="2364299"/>
            <a:ext cx="2199641" cy="1922555"/>
            <a:chOff x="281182" y="2364299"/>
            <a:chExt cx="2199641" cy="1922555"/>
          </a:xfrm>
        </p:grpSpPr>
        <p:sp>
          <p:nvSpPr>
            <p:cNvPr id="189" name="文字方塊 188"/>
            <p:cNvSpPr txBox="1"/>
            <p:nvPr/>
          </p:nvSpPr>
          <p:spPr>
            <a:xfrm>
              <a:off x="281182" y="3948300"/>
              <a:ext cx="2199641" cy="338554"/>
            </a:xfrm>
            <a:prstGeom prst="rect">
              <a:avLst/>
            </a:prstGeom>
            <a:solidFill>
              <a:srgbClr val="FF64C8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600" b="1" dirty="0" smtClean="0">
                  <a:latin typeface="Times New Roman" pitchFamily="18" charset="0"/>
                  <a:cs typeface="Times New Roman" pitchFamily="18" charset="0"/>
                </a:rPr>
                <a:t>private neighbors of  </a:t>
              </a:r>
              <a:r>
                <a:rPr lang="en-US" altLang="zh-TW" sz="1600" b="1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zh-TW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TW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0" name="群組 189"/>
            <p:cNvGrpSpPr/>
            <p:nvPr/>
          </p:nvGrpSpPr>
          <p:grpSpPr>
            <a:xfrm>
              <a:off x="1381003" y="2364299"/>
              <a:ext cx="288000" cy="1440000"/>
              <a:chOff x="1381003" y="2364299"/>
              <a:chExt cx="288000" cy="1440000"/>
            </a:xfrm>
          </p:grpSpPr>
          <p:cxnSp>
            <p:nvCxnSpPr>
              <p:cNvPr id="194" name="直線接點 193"/>
              <p:cNvCxnSpPr/>
              <p:nvPr/>
            </p:nvCxnSpPr>
            <p:spPr>
              <a:xfrm>
                <a:off x="1381003" y="2364299"/>
                <a:ext cx="0" cy="144000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線接點 194"/>
              <p:cNvCxnSpPr/>
              <p:nvPr/>
            </p:nvCxnSpPr>
            <p:spPr>
              <a:xfrm>
                <a:off x="1381003" y="2364299"/>
                <a:ext cx="28800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線接點 195"/>
              <p:cNvCxnSpPr/>
              <p:nvPr/>
            </p:nvCxnSpPr>
            <p:spPr>
              <a:xfrm>
                <a:off x="1381003" y="3804299"/>
                <a:ext cx="28800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1" name="群組 190"/>
            <p:cNvGrpSpPr/>
            <p:nvPr/>
          </p:nvGrpSpPr>
          <p:grpSpPr>
            <a:xfrm>
              <a:off x="1172483" y="3041925"/>
              <a:ext cx="208520" cy="906375"/>
              <a:chOff x="5976000" y="2698050"/>
              <a:chExt cx="144000" cy="835039"/>
            </a:xfrm>
          </p:grpSpPr>
          <p:cxnSp>
            <p:nvCxnSpPr>
              <p:cNvPr id="192" name="直線接點 191"/>
              <p:cNvCxnSpPr/>
              <p:nvPr/>
            </p:nvCxnSpPr>
            <p:spPr>
              <a:xfrm>
                <a:off x="5976000" y="2698050"/>
                <a:ext cx="0" cy="835039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線接點 192"/>
              <p:cNvCxnSpPr/>
              <p:nvPr/>
            </p:nvCxnSpPr>
            <p:spPr>
              <a:xfrm>
                <a:off x="5976000" y="2698050"/>
                <a:ext cx="14400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文字方塊 196"/>
              <p:cNvSpPr txBox="1"/>
              <p:nvPr/>
            </p:nvSpPr>
            <p:spPr>
              <a:xfrm>
                <a:off x="101374" y="6077614"/>
                <a:ext cx="62677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3600" b="0" i="0" dirty="0" smtClean="0">
                        <a:latin typeface="Times New Roman" pitchFamily="18" charset="0"/>
                        <a:cs typeface="Times New Roman" pitchFamily="18" charset="0"/>
                      </a:rPr>
                      <m:t>each</m:t>
                    </m:r>
                    <m:r>
                      <m:rPr>
                        <m:nor/>
                      </m:rPr>
                      <a:rPr lang="en-US" altLang="zh-TW" sz="3600" b="0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3600" b="0" i="0" dirty="0" smtClean="0">
                        <a:latin typeface="Times New Roman" pitchFamily="18" charset="0"/>
                        <a:cs typeface="Times New Roman" pitchFamily="18" charset="0"/>
                      </a:rPr>
                      <m:t>vertex</m:t>
                    </m:r>
                    <m:r>
                      <m:rPr>
                        <m:nor/>
                      </m:rPr>
                      <a:rPr lang="en-US" altLang="zh-TW" sz="3600" b="0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3600" b="0" i="0" dirty="0" smtClean="0">
                        <a:latin typeface="Times New Roman" pitchFamily="18" charset="0"/>
                        <a:cs typeface="Times New Roman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altLang="zh-TW" sz="3600" b="0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TW" sz="3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36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3600" dirty="0">
                        <a:latin typeface="Times New Roman" pitchFamily="18" charset="0"/>
                        <a:cs typeface="Times New Roman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zh-TW" sz="3600" b="0" i="0" dirty="0" smtClean="0">
                        <a:latin typeface="Times New Roman" pitchFamily="18" charset="0"/>
                        <a:cs typeface="Times New Roman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altLang="zh-TW" sz="3600" b="0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3600" b="0" i="0" dirty="0" smtClean="0">
                        <a:latin typeface="Times New Roman" pitchFamily="18" charset="0"/>
                        <a:cs typeface="Times New Roman" pitchFamily="18" charset="0"/>
                      </a:rPr>
                      <m:t>unmovable</m:t>
                    </m:r>
                    <m:r>
                      <m:rPr>
                        <m:nor/>
                      </m:rPr>
                      <a:rPr lang="en-US" altLang="zh-TW" sz="3600" b="0" i="0" dirty="0" smtClean="0">
                        <a:latin typeface="Times New Roman" pitchFamily="18" charset="0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zh-TW" altLang="en-US" sz="3600" dirty="0" smtClean="0"/>
                  <a:t>  </a:t>
                </a:r>
                <a:endParaRPr lang="zh-TW" altLang="en-US" sz="3600" dirty="0"/>
              </a:p>
            </p:txBody>
          </p:sp>
        </mc:Choice>
        <mc:Fallback xmlns="">
          <p:sp>
            <p:nvSpPr>
              <p:cNvPr id="197" name="文字方塊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4" y="6077614"/>
                <a:ext cx="6267713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2" name="AutoShape 9"/>
          <p:cNvSpPr>
            <a:spLocks noChangeArrowheads="1"/>
          </p:cNvSpPr>
          <p:nvPr/>
        </p:nvSpPr>
        <p:spPr bwMode="auto">
          <a:xfrm>
            <a:off x="283742" y="6277489"/>
            <a:ext cx="720725" cy="360040"/>
          </a:xfrm>
          <a:prstGeom prst="rightArrow">
            <a:avLst>
              <a:gd name="adj1" fmla="val 50000"/>
              <a:gd name="adj2" fmla="val 62707"/>
            </a:avLst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文字方塊 202"/>
              <p:cNvSpPr txBox="1"/>
              <p:nvPr/>
            </p:nvSpPr>
            <p:spPr>
              <a:xfrm>
                <a:off x="1035099" y="6000944"/>
                <a:ext cx="5988434" cy="742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60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36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sz="36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3600" b="0" i="1" dirty="0" smtClean="0">
                          <a:latin typeface="Cambria Math"/>
                          <a:ea typeface="Cambria Math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36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600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3600" b="0" i="1" dirty="0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TW" sz="3600" b="0" i="1" dirty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3600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36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3600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3600" b="0" i="1" dirty="0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altLang="zh-TW" sz="3600" b="0" i="1" dirty="0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TW" sz="3600" b="0" i="1" dirty="0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box>
                      <m:r>
                        <a:rPr lang="en-US" altLang="zh-TW" sz="3600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3600" i="1" smtClean="0"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203" name="文字方塊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99" y="6000944"/>
                <a:ext cx="5988434" cy="7423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84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"/>
                            </p:stCondLst>
                            <p:childTnLst>
                              <p:par>
                                <p:cTn id="5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"/>
                            </p:stCondLst>
                            <p:childTnLst>
                              <p:par>
                                <p:cTn id="9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 tmFilter="0,0; .5, 1; 1, 1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"/>
                            </p:stCondLst>
                            <p:childTnLst>
                              <p:par>
                                <p:cTn id="17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/>
      <p:bldP spid="4" grpId="0"/>
      <p:bldP spid="6" grpId="0"/>
      <p:bldP spid="147" grpId="0"/>
      <p:bldP spid="147" grpId="1"/>
      <p:bldP spid="148" grpId="0"/>
      <p:bldP spid="148" grpId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3" grpId="0"/>
      <p:bldP spid="173" grpId="1"/>
      <p:bldP spid="174" grpId="0"/>
      <p:bldP spid="174" grpId="1"/>
      <p:bldP spid="197" grpId="0"/>
      <p:bldP spid="197" grpId="1"/>
      <p:bldP spid="202" grpId="0" animBg="1"/>
      <p:bldP spid="20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0819" y="104200"/>
            <a:ext cx="2015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b="1" dirty="0">
                <a:latin typeface="Times New Roman" pitchFamily="18" charset="0"/>
              </a:rPr>
              <a:t>Theorem.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158687" y="836712"/>
                <a:ext cx="68230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360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sSup>
                          <m:sSupPr>
                            <m:ctrlPr>
                              <a:rPr lang="en-US" altLang="zh-TW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6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sz="3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TW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6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sz="360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TW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6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6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sz="36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36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altLang="zh-TW" sz="3600" b="0" i="1" smtClean="0">
                        <a:latin typeface="Cambria Math"/>
                        <a:ea typeface="Cambria Math"/>
                      </a:rPr>
                      <m:t>+1</m:t>
                    </m:r>
                  </m:oMath>
                </a14:m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zh-TW" sz="3600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altLang="zh-TW" sz="36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TW" sz="36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altLang="zh-TW" sz="3600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87" y="836712"/>
                <a:ext cx="6823086" cy="646331"/>
              </a:xfrm>
              <a:prstGeom prst="rect">
                <a:avLst/>
              </a:prstGeom>
              <a:blipFill rotWithShape="1">
                <a:blip r:embed="rId2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4342" y="1560274"/>
            <a:ext cx="14429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Proof.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310966" y="3915361"/>
                <a:ext cx="77458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We prove that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3600" i="1">
                            <a:latin typeface="Cambria Math"/>
                          </a:rPr>
                          <m:t>𝛾</m:t>
                        </m:r>
                      </m:e>
                      <m:sub>
                        <m:sSup>
                          <m:sSupPr>
                            <m:ctrlPr>
                              <a:rPr lang="en-US" altLang="zh-TW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6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sz="36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6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6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sz="3600" i="1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TW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6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6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sz="36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sz="3600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altLang="zh-TW" sz="3600" i="1">
                        <a:latin typeface="Cambria Math"/>
                        <a:ea typeface="Cambria Math"/>
                      </a:rPr>
                      <m:t>+1</m:t>
                    </m:r>
                  </m:oMath>
                </a14:m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36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966" y="3915361"/>
                <a:ext cx="7745838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360" t="-14151" b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75696" y="5299467"/>
                <a:ext cx="192450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altLang="zh-TW" sz="4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4800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zh-TW" altLang="en-US" sz="4800" b="1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6" y="5299467"/>
                <a:ext cx="1924501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475656" y="2852935"/>
                <a:ext cx="6549421" cy="750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60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36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sz="36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3600" b="0" i="1" dirty="0" smtClean="0">
                          <a:latin typeface="Cambria Math"/>
                          <a:ea typeface="Cambria Math"/>
                        </a:rPr>
                        <m:t>≥</m:t>
                      </m:r>
                      <m:box>
                        <m:boxPr>
                          <m:ctrlPr>
                            <a:rPr lang="en-US" altLang="zh-TW" sz="36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d>
                            <m:dPr>
                              <m:begChr m:val="⌈"/>
                              <m:endChr m:val="⌉"/>
                              <m:ctrlPr>
                                <a:rPr lang="en-US" altLang="zh-TW" sz="3600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3600" i="1" dirty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3600" i="1" dirty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  <m:r>
                                    <a:rPr lang="en-US" altLang="zh-TW" sz="3600" i="1" dirty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TW" sz="3600" i="1" dirty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box>
                      <m:r>
                        <a:rPr lang="en-US" altLang="zh-TW" sz="3600" b="0" i="1" dirty="0" smtClean="0">
                          <a:latin typeface="Cambria Math"/>
                          <a:ea typeface="Cambria Math"/>
                        </a:rPr>
                        <m:t>+1=</m:t>
                      </m:r>
                      <m:r>
                        <a:rPr lang="en-US" altLang="zh-TW" sz="360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+1.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852935"/>
                <a:ext cx="6549421" cy="7505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1312765" y="2206605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By the lemma above,</a:t>
            </a:r>
            <a:endParaRPr lang="zh-TW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60000" y="2198994"/>
                <a:ext cx="9509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2198994"/>
                <a:ext cx="950966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60000" y="3887234"/>
                <a:ext cx="9509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887234"/>
                <a:ext cx="950966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403648" y="4653136"/>
                <a:ext cx="34706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by induction on </a:t>
                </a:r>
                <a14:m>
                  <m:oMath xmlns:m="http://schemas.openxmlformats.org/officeDocument/2006/math">
                    <m:r>
                      <a:rPr lang="en-US" altLang="zh-TW" sz="3600" i="1">
                        <a:latin typeface="Cambria Math"/>
                      </a:rPr>
                      <m:t>𝑛</m:t>
                    </m:r>
                  </m:oMath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653136"/>
                <a:ext cx="3470694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5263" t="-14151" b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1171426" y="6237312"/>
            <a:ext cx="792162" cy="336665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186769" y="6019547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ollows from the theorem above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9938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25"/>
                            </p:stCondLst>
                            <p:childTnLst>
                              <p:par>
                                <p:cTn id="5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8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9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/>
      <p:bldP spid="4" grpId="0" autoUpdateAnimBg="0"/>
      <p:bldP spid="5" grpId="0"/>
      <p:bldP spid="6" grpId="0"/>
      <p:bldP spid="7" grpId="1"/>
      <p:bldP spid="8" grpId="0"/>
      <p:bldP spid="9" grpId="0"/>
      <p:bldP spid="10" grpId="0"/>
      <p:bldP spid="11" grpId="0"/>
      <p:bldP spid="12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355786" y="103547"/>
                <a:ext cx="192450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altLang="zh-TW" sz="4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4800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zh-TW" altLang="en-US" sz="4800" b="1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86" y="103547"/>
                <a:ext cx="1924501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橢圓 73"/>
          <p:cNvSpPr/>
          <p:nvPr/>
        </p:nvSpPr>
        <p:spPr>
          <a:xfrm>
            <a:off x="3454945" y="3322246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文字方塊 74"/>
          <p:cNvSpPr txBox="1"/>
          <p:nvPr/>
        </p:nvSpPr>
        <p:spPr>
          <a:xfrm>
            <a:off x="683568" y="906979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Consider the dominating set</a:t>
            </a:r>
            <a:endParaRPr lang="zh-TW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/>
              <p:cNvSpPr txBox="1"/>
              <p:nvPr/>
            </p:nvSpPr>
            <p:spPr>
              <a:xfrm>
                <a:off x="919470" y="1628800"/>
                <a:ext cx="69110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3600" b="0" i="1" smtClean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3600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sz="3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3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600" b="0" i="1" smtClean="0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600" b="0" i="1" smtClean="0">
                                <a:latin typeface="Cambria Math"/>
                                <a:cs typeface="Times New Roman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altLang="zh-TW" sz="3600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3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600" i="1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6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altLang="zh-TW" sz="36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3600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3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600" i="1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6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altLang="zh-TW" sz="36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3600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3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600" i="1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600" b="0" i="1" smtClean="0">
                                <a:latin typeface="Cambria Math"/>
                                <a:cs typeface="Times New Roman" pitchFamily="18" charset="0"/>
                              </a:rPr>
                              <m:t>00</m:t>
                            </m:r>
                          </m:sub>
                        </m:sSub>
                      </m:e>
                    </m:d>
                    <m:r>
                      <a:rPr lang="en-US" altLang="zh-TW" sz="36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36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sz="3600" i="1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36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76" name="文字方塊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70" y="1628800"/>
                <a:ext cx="6911098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群組 77"/>
          <p:cNvGrpSpPr/>
          <p:nvPr/>
        </p:nvGrpSpPr>
        <p:grpSpPr>
          <a:xfrm>
            <a:off x="3453957" y="2602246"/>
            <a:ext cx="1728988" cy="2287029"/>
            <a:chOff x="3269355" y="2497152"/>
            <a:chExt cx="1728988" cy="2287029"/>
          </a:xfrm>
        </p:grpSpPr>
        <p:grpSp>
          <p:nvGrpSpPr>
            <p:cNvPr id="73" name="群組 72"/>
            <p:cNvGrpSpPr/>
            <p:nvPr/>
          </p:nvGrpSpPr>
          <p:grpSpPr>
            <a:xfrm>
              <a:off x="3269355" y="2497152"/>
              <a:ext cx="1728988" cy="1729856"/>
              <a:chOff x="1784380" y="2220299"/>
              <a:chExt cx="1728988" cy="1729856"/>
            </a:xfrm>
          </p:grpSpPr>
          <p:sp>
            <p:nvSpPr>
              <p:cNvPr id="4" name="橢圓 3"/>
              <p:cNvSpPr/>
              <p:nvPr/>
            </p:nvSpPr>
            <p:spPr>
              <a:xfrm>
                <a:off x="1785368" y="2220299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" name="橢圓 4"/>
              <p:cNvSpPr/>
              <p:nvPr/>
            </p:nvSpPr>
            <p:spPr>
              <a:xfrm>
                <a:off x="1785368" y="2940299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" name="直線接點 5"/>
              <p:cNvCxnSpPr>
                <a:stCxn id="4" idx="4"/>
                <a:endCxn id="5" idx="0"/>
              </p:cNvCxnSpPr>
              <p:nvPr/>
            </p:nvCxnSpPr>
            <p:spPr>
              <a:xfrm>
                <a:off x="1929368" y="2508299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橢圓 6"/>
              <p:cNvSpPr/>
              <p:nvPr/>
            </p:nvSpPr>
            <p:spPr>
              <a:xfrm>
                <a:off x="2505368" y="2220299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2505368" y="2940299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9" name="直線接點 8"/>
              <p:cNvCxnSpPr>
                <a:stCxn id="7" idx="4"/>
                <a:endCxn id="8" idx="0"/>
              </p:cNvCxnSpPr>
              <p:nvPr/>
            </p:nvCxnSpPr>
            <p:spPr>
              <a:xfrm>
                <a:off x="2649368" y="2508299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橢圓 9"/>
              <p:cNvSpPr/>
              <p:nvPr/>
            </p:nvSpPr>
            <p:spPr>
              <a:xfrm>
                <a:off x="3225368" y="2220299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3225368" y="2940299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2" name="直線接點 11"/>
              <p:cNvCxnSpPr>
                <a:stCxn id="10" idx="4"/>
                <a:endCxn id="11" idx="0"/>
              </p:cNvCxnSpPr>
              <p:nvPr/>
            </p:nvCxnSpPr>
            <p:spPr>
              <a:xfrm>
                <a:off x="3369368" y="2508299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接點 21"/>
              <p:cNvCxnSpPr>
                <a:stCxn id="4" idx="6"/>
                <a:endCxn id="7" idx="2"/>
              </p:cNvCxnSpPr>
              <p:nvPr/>
            </p:nvCxnSpPr>
            <p:spPr>
              <a:xfrm>
                <a:off x="2073368" y="2364299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接點 22"/>
              <p:cNvCxnSpPr>
                <a:stCxn id="5" idx="6"/>
                <a:endCxn id="8" idx="2"/>
              </p:cNvCxnSpPr>
              <p:nvPr/>
            </p:nvCxnSpPr>
            <p:spPr>
              <a:xfrm>
                <a:off x="2073368" y="3084299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接點 23"/>
              <p:cNvCxnSpPr>
                <a:stCxn id="7" idx="6"/>
                <a:endCxn id="10" idx="2"/>
              </p:cNvCxnSpPr>
              <p:nvPr/>
            </p:nvCxnSpPr>
            <p:spPr>
              <a:xfrm>
                <a:off x="2793368" y="2364299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>
                <a:stCxn id="8" idx="6"/>
                <a:endCxn id="11" idx="2"/>
              </p:cNvCxnSpPr>
              <p:nvPr/>
            </p:nvCxnSpPr>
            <p:spPr>
              <a:xfrm>
                <a:off x="2793368" y="3084299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橢圓 46"/>
              <p:cNvSpPr/>
              <p:nvPr/>
            </p:nvSpPr>
            <p:spPr>
              <a:xfrm>
                <a:off x="1784380" y="3662155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橢圓 47"/>
              <p:cNvSpPr/>
              <p:nvPr/>
            </p:nvSpPr>
            <p:spPr>
              <a:xfrm>
                <a:off x="2504380" y="3662155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橢圓 48"/>
              <p:cNvSpPr/>
              <p:nvPr/>
            </p:nvSpPr>
            <p:spPr>
              <a:xfrm>
                <a:off x="3224380" y="3662155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6" name="直線接點 55"/>
              <p:cNvCxnSpPr>
                <a:stCxn id="11" idx="4"/>
                <a:endCxn id="49" idx="0"/>
              </p:cNvCxnSpPr>
              <p:nvPr/>
            </p:nvCxnSpPr>
            <p:spPr>
              <a:xfrm flipH="1">
                <a:off x="3368380" y="3228299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>
                <a:stCxn id="5" idx="4"/>
                <a:endCxn id="47" idx="0"/>
              </p:cNvCxnSpPr>
              <p:nvPr/>
            </p:nvCxnSpPr>
            <p:spPr>
              <a:xfrm flipH="1">
                <a:off x="1928380" y="3228299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接點 63"/>
              <p:cNvCxnSpPr>
                <a:stCxn id="8" idx="4"/>
                <a:endCxn id="48" idx="0"/>
              </p:cNvCxnSpPr>
              <p:nvPr/>
            </p:nvCxnSpPr>
            <p:spPr>
              <a:xfrm flipH="1">
                <a:off x="2648380" y="3228299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接點 70"/>
              <p:cNvCxnSpPr>
                <a:stCxn id="48" idx="6"/>
                <a:endCxn id="49" idx="2"/>
              </p:cNvCxnSpPr>
              <p:nvPr/>
            </p:nvCxnSpPr>
            <p:spPr>
              <a:xfrm>
                <a:off x="2792380" y="3806155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接點 71"/>
              <p:cNvCxnSpPr>
                <a:stCxn id="47" idx="6"/>
                <a:endCxn id="48" idx="2"/>
              </p:cNvCxnSpPr>
              <p:nvPr/>
            </p:nvCxnSpPr>
            <p:spPr>
              <a:xfrm>
                <a:off x="2072380" y="3806155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矩形 76"/>
                <p:cNvSpPr/>
                <p:nvPr/>
              </p:nvSpPr>
              <p:spPr>
                <a:xfrm>
                  <a:off x="3426334" y="4199406"/>
                  <a:ext cx="156607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2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sz="3200" i="1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2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77" name="矩形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6334" y="4199406"/>
                  <a:ext cx="1566070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9" name="橢圓 78"/>
          <p:cNvSpPr/>
          <p:nvPr/>
        </p:nvSpPr>
        <p:spPr>
          <a:xfrm>
            <a:off x="4174945" y="3322246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橢圓 79"/>
          <p:cNvSpPr/>
          <p:nvPr/>
        </p:nvSpPr>
        <p:spPr>
          <a:xfrm>
            <a:off x="4889006" y="3322246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橢圓 80"/>
          <p:cNvSpPr/>
          <p:nvPr/>
        </p:nvSpPr>
        <p:spPr>
          <a:xfrm>
            <a:off x="3451914" y="4044102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字方塊 81"/>
              <p:cNvSpPr txBox="1"/>
              <p:nvPr/>
            </p:nvSpPr>
            <p:spPr>
              <a:xfrm>
                <a:off x="683568" y="5013176"/>
                <a:ext cx="77768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We show that if </a:t>
                </a:r>
                <a14:m>
                  <m:oMath xmlns:m="http://schemas.openxmlformats.org/officeDocument/2006/math">
                    <m:r>
                      <a:rPr lang="en-US" altLang="zh-TW" sz="36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 is a dominating set of</a:t>
                </a:r>
                <a:endParaRPr lang="zh-TW" altLang="en-US" sz="3600" dirty="0"/>
              </a:p>
            </p:txBody>
          </p:sp>
        </mc:Choice>
        <mc:Fallback xmlns="">
          <p:sp>
            <p:nvSpPr>
              <p:cNvPr id="82" name="文字方塊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013176"/>
                <a:ext cx="7776864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351" t="-14151" b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字方塊 82"/>
              <p:cNvSpPr txBox="1"/>
              <p:nvPr/>
            </p:nvSpPr>
            <p:spPr>
              <a:xfrm>
                <a:off x="395536" y="5718610"/>
                <a:ext cx="43924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36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sz="3600" i="1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36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3600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3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600" b="0" i="1" dirty="0" smtClean="0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altLang="zh-TW" sz="3600" b="0" i="1" dirty="0" smtClean="0">
                        <a:latin typeface="Cambria Math"/>
                      </a:rPr>
                      <m:t>=4,</m:t>
                    </m:r>
                    <m:r>
                      <a:rPr lang="en-US" altLang="zh-TW" sz="3600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3600" b="0" i="0" dirty="0" smtClean="0">
                        <a:latin typeface="Cambria Math"/>
                      </a:rPr>
                      <m:t>then</m:t>
                    </m:r>
                  </m:oMath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83" name="文字方塊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718610"/>
                <a:ext cx="4392488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/>
              <p:cNvSpPr txBox="1"/>
              <p:nvPr/>
            </p:nvSpPr>
            <p:spPr>
              <a:xfrm>
                <a:off x="4788024" y="5589803"/>
                <a:ext cx="1656184" cy="781689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36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zh-TW" sz="3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3600" b="0" i="1" smtClean="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e>
                    </m:groupChr>
                  </m:oMath>
                </a14:m>
                <a:r>
                  <a:rPr lang="en-US" altLang="zh-TW" sz="36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36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3600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85" name="文字方塊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589803"/>
                <a:ext cx="1656184" cy="78168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82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 animBg="1"/>
      <p:bldP spid="75" grpId="0"/>
      <p:bldP spid="76" grpId="0"/>
      <p:bldP spid="79" grpId="0" animBg="1"/>
      <p:bldP spid="80" grpId="0" animBg="1"/>
      <p:bldP spid="81" grpId="0" animBg="1"/>
      <p:bldP spid="82" grpId="0"/>
      <p:bldP spid="83" grpId="0"/>
      <p:bldP spid="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6487" y="215288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Case 1.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786747" y="180000"/>
                <a:ext cx="3240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6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20</m:t>
                              </m:r>
                            </m:sub>
                          </m:sSub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01</m:t>
                              </m:r>
                            </m:sub>
                          </m:sSub>
                        </m:e>
                      </m:d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⊆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𝐷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747" y="180000"/>
                <a:ext cx="324036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>
            <a:off x="1043998" y="1147651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1043010" y="1147651"/>
            <a:ext cx="1728988" cy="1729856"/>
            <a:chOff x="1784380" y="2220299"/>
            <a:chExt cx="1728988" cy="1729856"/>
          </a:xfrm>
        </p:grpSpPr>
        <p:sp>
          <p:nvSpPr>
            <p:cNvPr id="8" name="橢圓 7"/>
            <p:cNvSpPr/>
            <p:nvPr/>
          </p:nvSpPr>
          <p:spPr>
            <a:xfrm>
              <a:off x="1785368" y="222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1785368" y="294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" name="直線接點 9"/>
            <p:cNvCxnSpPr>
              <a:stCxn id="8" idx="4"/>
              <a:endCxn id="9" idx="0"/>
            </p:cNvCxnSpPr>
            <p:nvPr/>
          </p:nvCxnSpPr>
          <p:spPr>
            <a:xfrm>
              <a:off x="1929368" y="2508299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橢圓 10"/>
            <p:cNvSpPr/>
            <p:nvPr/>
          </p:nvSpPr>
          <p:spPr>
            <a:xfrm>
              <a:off x="2505368" y="222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2505368" y="294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接點 12"/>
            <p:cNvCxnSpPr>
              <a:stCxn id="11" idx="4"/>
              <a:endCxn id="12" idx="0"/>
            </p:cNvCxnSpPr>
            <p:nvPr/>
          </p:nvCxnSpPr>
          <p:spPr>
            <a:xfrm>
              <a:off x="2649368" y="2508299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橢圓 13"/>
            <p:cNvSpPr/>
            <p:nvPr/>
          </p:nvSpPr>
          <p:spPr>
            <a:xfrm>
              <a:off x="3225368" y="222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3225368" y="294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6" name="直線接點 15"/>
            <p:cNvCxnSpPr>
              <a:stCxn id="14" idx="4"/>
              <a:endCxn id="15" idx="0"/>
            </p:cNvCxnSpPr>
            <p:nvPr/>
          </p:nvCxnSpPr>
          <p:spPr>
            <a:xfrm>
              <a:off x="3369368" y="2508299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>
              <a:stCxn id="8" idx="6"/>
              <a:endCxn id="11" idx="2"/>
            </p:cNvCxnSpPr>
            <p:nvPr/>
          </p:nvCxnSpPr>
          <p:spPr>
            <a:xfrm>
              <a:off x="2073368" y="236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>
              <a:stCxn id="9" idx="6"/>
              <a:endCxn id="12" idx="2"/>
            </p:cNvCxnSpPr>
            <p:nvPr/>
          </p:nvCxnSpPr>
          <p:spPr>
            <a:xfrm>
              <a:off x="2073368" y="308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stCxn id="11" idx="6"/>
              <a:endCxn id="14" idx="2"/>
            </p:cNvCxnSpPr>
            <p:nvPr/>
          </p:nvCxnSpPr>
          <p:spPr>
            <a:xfrm>
              <a:off x="2793368" y="236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12" idx="6"/>
              <a:endCxn id="15" idx="2"/>
            </p:cNvCxnSpPr>
            <p:nvPr/>
          </p:nvCxnSpPr>
          <p:spPr>
            <a:xfrm>
              <a:off x="2793368" y="308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橢圓 20"/>
            <p:cNvSpPr/>
            <p:nvPr/>
          </p:nvSpPr>
          <p:spPr>
            <a:xfrm>
              <a:off x="1784380" y="366215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橢圓 21"/>
            <p:cNvSpPr/>
            <p:nvPr/>
          </p:nvSpPr>
          <p:spPr>
            <a:xfrm>
              <a:off x="2504380" y="366215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3224380" y="366215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4" name="直線接點 23"/>
            <p:cNvCxnSpPr>
              <a:stCxn id="15" idx="4"/>
              <a:endCxn id="23" idx="0"/>
            </p:cNvCxnSpPr>
            <p:nvPr/>
          </p:nvCxnSpPr>
          <p:spPr>
            <a:xfrm flipH="1">
              <a:off x="3368380" y="3228299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>
              <a:stCxn id="9" idx="4"/>
              <a:endCxn id="21" idx="0"/>
            </p:cNvCxnSpPr>
            <p:nvPr/>
          </p:nvCxnSpPr>
          <p:spPr>
            <a:xfrm flipH="1">
              <a:off x="1928380" y="3228299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>
              <a:stCxn id="12" idx="4"/>
              <a:endCxn id="22" idx="0"/>
            </p:cNvCxnSpPr>
            <p:nvPr/>
          </p:nvCxnSpPr>
          <p:spPr>
            <a:xfrm flipH="1">
              <a:off x="2648380" y="3228299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>
              <a:stCxn id="22" idx="6"/>
              <a:endCxn id="23" idx="2"/>
            </p:cNvCxnSpPr>
            <p:nvPr/>
          </p:nvCxnSpPr>
          <p:spPr>
            <a:xfrm>
              <a:off x="2792380" y="3806155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>
              <a:stCxn id="21" idx="6"/>
              <a:endCxn id="22" idx="2"/>
            </p:cNvCxnSpPr>
            <p:nvPr/>
          </p:nvCxnSpPr>
          <p:spPr>
            <a:xfrm>
              <a:off x="2072380" y="3806155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橢圓 31"/>
          <p:cNvSpPr/>
          <p:nvPr/>
        </p:nvSpPr>
        <p:spPr>
          <a:xfrm>
            <a:off x="1757508" y="2589507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5590604" y="4138144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 rot="18900000">
            <a:off x="1835044" y="841293"/>
            <a:ext cx="1042519" cy="1436329"/>
          </a:xfrm>
          <a:prstGeom prst="ellipse">
            <a:avLst/>
          </a:prstGeom>
          <a:noFill/>
          <a:ln>
            <a:solidFill>
              <a:srgbClr val="FF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8" name="群組 37"/>
          <p:cNvGrpSpPr/>
          <p:nvPr/>
        </p:nvGrpSpPr>
        <p:grpSpPr>
          <a:xfrm>
            <a:off x="3018820" y="1559457"/>
            <a:ext cx="3291463" cy="338554"/>
            <a:chOff x="3945171" y="2437876"/>
            <a:chExt cx="3291463" cy="338554"/>
          </a:xfrm>
        </p:grpSpPr>
        <p:cxnSp>
          <p:nvCxnSpPr>
            <p:cNvPr id="36" name="直線接點 35"/>
            <p:cNvCxnSpPr/>
            <p:nvPr/>
          </p:nvCxnSpPr>
          <p:spPr>
            <a:xfrm rot="16200000">
              <a:off x="4089171" y="2463153"/>
              <a:ext cx="0" cy="288000"/>
            </a:xfrm>
            <a:prstGeom prst="line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字方塊 36"/>
            <p:cNvSpPr txBox="1"/>
            <p:nvPr/>
          </p:nvSpPr>
          <p:spPr>
            <a:xfrm>
              <a:off x="4211960" y="2437876"/>
              <a:ext cx="3024674" cy="338554"/>
            </a:xfrm>
            <a:prstGeom prst="rect">
              <a:avLst/>
            </a:prstGeom>
            <a:solidFill>
              <a:srgbClr val="FF64C8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600" b="1" dirty="0" smtClean="0">
                  <a:latin typeface="Times New Roman" pitchFamily="18" charset="0"/>
                  <a:cs typeface="Times New Roman" pitchFamily="18" charset="0"/>
                </a:rPr>
                <a:t>one of the three vertices is in </a:t>
              </a:r>
              <a:r>
                <a:rPr lang="en-US" altLang="zh-TW" sz="1600" b="1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altLang="zh-TW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TW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9" name="直線接點 38"/>
          <p:cNvCxnSpPr/>
          <p:nvPr/>
        </p:nvCxnSpPr>
        <p:spPr>
          <a:xfrm rot="16200000">
            <a:off x="2276357" y="931651"/>
            <a:ext cx="0" cy="432000"/>
          </a:xfrm>
          <a:prstGeom prst="line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 rot="10800000">
            <a:off x="2758694" y="1435651"/>
            <a:ext cx="0" cy="432000"/>
          </a:xfrm>
          <a:prstGeom prst="line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3275840" y="2034025"/>
                <a:ext cx="2261068" cy="338554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b="1" dirty="0" smtClean="0">
                    <a:latin typeface="Times New Roman" pitchFamily="18" charset="0"/>
                    <a:cs typeface="Times New Roman" pitchFamily="18" charset="0"/>
                  </a:rPr>
                  <a:t>move this vertex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sz="1600" b="1" i="1" smtClean="0">
                            <a:latin typeface="Cambria Math"/>
                            <a:cs typeface="Times New Roman" pitchFamily="18" charset="0"/>
                          </a:rPr>
                          <m:t>𝟐𝟐</m:t>
                        </m:r>
                      </m:sub>
                    </m:sSub>
                  </m:oMath>
                </a14:m>
                <a:r>
                  <a:rPr lang="en-US" altLang="zh-TW" sz="1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40" y="2034025"/>
                <a:ext cx="2261068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1348"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橢圓 41"/>
          <p:cNvSpPr/>
          <p:nvPr/>
        </p:nvSpPr>
        <p:spPr>
          <a:xfrm>
            <a:off x="2489780" y="1142356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3275840" y="2564230"/>
                <a:ext cx="2711512" cy="338554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b="1" dirty="0" smtClean="0">
                    <a:latin typeface="Times New Roman" pitchFamily="18" charset="0"/>
                    <a:cs typeface="Times New Roman" pitchFamily="18" charset="0"/>
                  </a:rPr>
                  <a:t>move the forth vertex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sz="1600" b="1" i="1" smtClean="0"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en-US" altLang="zh-TW" sz="1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40" y="2564230"/>
                <a:ext cx="2711512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1124"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橢圓 43"/>
          <p:cNvSpPr/>
          <p:nvPr/>
        </p:nvSpPr>
        <p:spPr>
          <a:xfrm>
            <a:off x="1757508" y="1867651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3285609" y="1117079"/>
                <a:ext cx="4999812" cy="338554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b="1" dirty="0" smtClean="0">
                    <a:latin typeface="Times New Roman" pitchFamily="18" charset="0"/>
                    <a:cs typeface="Times New Roman" pitchFamily="18" charset="0"/>
                  </a:rPr>
                  <a:t>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sz="1600" b="1" i="1" smtClean="0"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sub>
                    </m:sSub>
                  </m:oMath>
                </a14:m>
                <a:r>
                  <a:rPr lang="en-US" altLang="zh-TW" sz="1600" b="1" dirty="0" smtClean="0">
                    <a:latin typeface="Times New Roman" pitchFamily="18" charset="0"/>
                    <a:cs typeface="Times New Roman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sz="16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altLang="zh-TW" sz="16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TW" sz="1600" b="1" dirty="0" smtClean="0">
                    <a:latin typeface="Times New Roman" pitchFamily="18" charset="0"/>
                    <a:cs typeface="Times New Roman" pitchFamily="18" charset="0"/>
                  </a:rPr>
                  <a:t>, 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sz="16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altLang="zh-TW" sz="16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TW" sz="1600" b="1" dirty="0">
                    <a:latin typeface="Times New Roman" pitchFamily="18" charset="0"/>
                    <a:cs typeface="Times New Roman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sz="1600" b="1" i="1" smtClean="0">
                            <a:latin typeface="Cambria Math"/>
                            <a:cs typeface="Times New Roman" pitchFamily="18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n-US" altLang="zh-TW" sz="1600" b="1" dirty="0">
                    <a:latin typeface="Times New Roman" pitchFamily="18" charset="0"/>
                    <a:cs typeface="Times New Roman" pitchFamily="18" charset="0"/>
                  </a:rPr>
                  <a:t>, and 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sz="1600" b="1" i="1" smtClean="0">
                            <a:latin typeface="Cambria Math"/>
                            <a:cs typeface="Times New Roman" pitchFamily="18" charset="0"/>
                          </a:rPr>
                          <m:t>𝟎𝟏</m:t>
                        </m:r>
                      </m:sub>
                    </m:sSub>
                  </m:oMath>
                </a14:m>
                <a:r>
                  <a:rPr lang="en-US" altLang="zh-TW" sz="1600" b="1" dirty="0">
                    <a:latin typeface="Times New Roman" pitchFamily="18" charset="0"/>
                    <a:cs typeface="Times New Roman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sz="1600" b="1" i="1" smtClean="0">
                            <a:latin typeface="Cambria Math"/>
                            <a:cs typeface="Times New Roman" pitchFamily="18" charset="0"/>
                          </a:rPr>
                          <m:t>𝟎𝟎</m:t>
                        </m:r>
                      </m:sub>
                    </m:sSub>
                  </m:oMath>
                </a14:m>
                <a:r>
                  <a:rPr lang="en-US" altLang="zh-TW" sz="1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609" y="1117079"/>
                <a:ext cx="4999812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732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橢圓 46"/>
          <p:cNvSpPr/>
          <p:nvPr/>
        </p:nvSpPr>
        <p:spPr>
          <a:xfrm>
            <a:off x="1043010" y="1867651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2489780" y="1865956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1043998" y="2591870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/>
        </p:nvSpPr>
        <p:spPr>
          <a:xfrm>
            <a:off x="221750" y="3222000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Case 2.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1907998" y="3186000"/>
                <a:ext cx="33144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6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20</m:t>
                              </m:r>
                            </m:sub>
                          </m:sSub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00</m:t>
                              </m:r>
                            </m:sub>
                          </m:sSub>
                        </m:e>
                      </m:d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⊆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𝐷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, 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998" y="3186000"/>
                <a:ext cx="3314424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群組 50"/>
          <p:cNvGrpSpPr/>
          <p:nvPr/>
        </p:nvGrpSpPr>
        <p:grpSpPr>
          <a:xfrm>
            <a:off x="1195863" y="4138144"/>
            <a:ext cx="1728988" cy="1729856"/>
            <a:chOff x="1784380" y="2220299"/>
            <a:chExt cx="1728988" cy="1729856"/>
          </a:xfrm>
        </p:grpSpPr>
        <p:sp>
          <p:nvSpPr>
            <p:cNvPr id="52" name="橢圓 51"/>
            <p:cNvSpPr/>
            <p:nvPr/>
          </p:nvSpPr>
          <p:spPr>
            <a:xfrm>
              <a:off x="1785368" y="222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橢圓 52"/>
            <p:cNvSpPr/>
            <p:nvPr/>
          </p:nvSpPr>
          <p:spPr>
            <a:xfrm>
              <a:off x="1785368" y="294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4" name="直線接點 53"/>
            <p:cNvCxnSpPr>
              <a:stCxn id="52" idx="4"/>
              <a:endCxn id="53" idx="0"/>
            </p:cNvCxnSpPr>
            <p:nvPr/>
          </p:nvCxnSpPr>
          <p:spPr>
            <a:xfrm>
              <a:off x="1929368" y="2508299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橢圓 54"/>
            <p:cNvSpPr/>
            <p:nvPr/>
          </p:nvSpPr>
          <p:spPr>
            <a:xfrm>
              <a:off x="2505368" y="222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橢圓 55"/>
            <p:cNvSpPr/>
            <p:nvPr/>
          </p:nvSpPr>
          <p:spPr>
            <a:xfrm>
              <a:off x="2505368" y="294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7" name="直線接點 56"/>
            <p:cNvCxnSpPr>
              <a:stCxn id="55" idx="4"/>
              <a:endCxn id="56" idx="0"/>
            </p:cNvCxnSpPr>
            <p:nvPr/>
          </p:nvCxnSpPr>
          <p:spPr>
            <a:xfrm>
              <a:off x="2649368" y="2508299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橢圓 57"/>
            <p:cNvSpPr/>
            <p:nvPr/>
          </p:nvSpPr>
          <p:spPr>
            <a:xfrm>
              <a:off x="3225368" y="222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橢圓 58"/>
            <p:cNvSpPr/>
            <p:nvPr/>
          </p:nvSpPr>
          <p:spPr>
            <a:xfrm>
              <a:off x="3225368" y="294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0" name="直線接點 59"/>
            <p:cNvCxnSpPr>
              <a:stCxn id="58" idx="4"/>
              <a:endCxn id="59" idx="0"/>
            </p:cNvCxnSpPr>
            <p:nvPr/>
          </p:nvCxnSpPr>
          <p:spPr>
            <a:xfrm>
              <a:off x="3369368" y="2508299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>
              <a:stCxn id="52" idx="6"/>
              <a:endCxn id="55" idx="2"/>
            </p:cNvCxnSpPr>
            <p:nvPr/>
          </p:nvCxnSpPr>
          <p:spPr>
            <a:xfrm>
              <a:off x="2073368" y="236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stCxn id="53" idx="6"/>
              <a:endCxn id="56" idx="2"/>
            </p:cNvCxnSpPr>
            <p:nvPr/>
          </p:nvCxnSpPr>
          <p:spPr>
            <a:xfrm>
              <a:off x="2073368" y="308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>
              <a:stCxn id="55" idx="6"/>
              <a:endCxn id="58" idx="2"/>
            </p:cNvCxnSpPr>
            <p:nvPr/>
          </p:nvCxnSpPr>
          <p:spPr>
            <a:xfrm>
              <a:off x="2793368" y="236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>
              <a:stCxn id="56" idx="6"/>
              <a:endCxn id="59" idx="2"/>
            </p:cNvCxnSpPr>
            <p:nvPr/>
          </p:nvCxnSpPr>
          <p:spPr>
            <a:xfrm>
              <a:off x="2793368" y="308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橢圓 64"/>
            <p:cNvSpPr/>
            <p:nvPr/>
          </p:nvSpPr>
          <p:spPr>
            <a:xfrm>
              <a:off x="1784380" y="366215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橢圓 65"/>
            <p:cNvSpPr/>
            <p:nvPr/>
          </p:nvSpPr>
          <p:spPr>
            <a:xfrm>
              <a:off x="2504380" y="366215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橢圓 66"/>
            <p:cNvSpPr/>
            <p:nvPr/>
          </p:nvSpPr>
          <p:spPr>
            <a:xfrm>
              <a:off x="3224380" y="366215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8" name="直線接點 67"/>
            <p:cNvCxnSpPr>
              <a:stCxn id="59" idx="4"/>
              <a:endCxn id="67" idx="0"/>
            </p:cNvCxnSpPr>
            <p:nvPr/>
          </p:nvCxnSpPr>
          <p:spPr>
            <a:xfrm flipH="1">
              <a:off x="3368380" y="3228299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>
              <a:stCxn id="53" idx="4"/>
              <a:endCxn id="65" idx="0"/>
            </p:cNvCxnSpPr>
            <p:nvPr/>
          </p:nvCxnSpPr>
          <p:spPr>
            <a:xfrm flipH="1">
              <a:off x="1928380" y="3228299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>
              <a:stCxn id="56" idx="4"/>
              <a:endCxn id="66" idx="0"/>
            </p:cNvCxnSpPr>
            <p:nvPr/>
          </p:nvCxnSpPr>
          <p:spPr>
            <a:xfrm flipH="1">
              <a:off x="2648380" y="3228299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>
              <a:stCxn id="66" idx="6"/>
              <a:endCxn id="67" idx="2"/>
            </p:cNvCxnSpPr>
            <p:nvPr/>
          </p:nvCxnSpPr>
          <p:spPr>
            <a:xfrm>
              <a:off x="2792380" y="3806155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stCxn id="65" idx="6"/>
              <a:endCxn id="66" idx="2"/>
            </p:cNvCxnSpPr>
            <p:nvPr/>
          </p:nvCxnSpPr>
          <p:spPr>
            <a:xfrm>
              <a:off x="2072380" y="3806155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群組 72"/>
          <p:cNvGrpSpPr/>
          <p:nvPr/>
        </p:nvGrpSpPr>
        <p:grpSpPr>
          <a:xfrm>
            <a:off x="5580069" y="4140000"/>
            <a:ext cx="1728988" cy="1729856"/>
            <a:chOff x="1784380" y="2220299"/>
            <a:chExt cx="1728988" cy="1729856"/>
          </a:xfrm>
        </p:grpSpPr>
        <p:sp>
          <p:nvSpPr>
            <p:cNvPr id="74" name="橢圓 73"/>
            <p:cNvSpPr/>
            <p:nvPr/>
          </p:nvSpPr>
          <p:spPr>
            <a:xfrm>
              <a:off x="1785368" y="222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5" name="橢圓 74"/>
            <p:cNvSpPr/>
            <p:nvPr/>
          </p:nvSpPr>
          <p:spPr>
            <a:xfrm>
              <a:off x="1785368" y="294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6" name="直線接點 75"/>
            <p:cNvCxnSpPr>
              <a:stCxn id="74" idx="4"/>
              <a:endCxn id="75" idx="0"/>
            </p:cNvCxnSpPr>
            <p:nvPr/>
          </p:nvCxnSpPr>
          <p:spPr>
            <a:xfrm>
              <a:off x="1929368" y="2508299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橢圓 76"/>
            <p:cNvSpPr/>
            <p:nvPr/>
          </p:nvSpPr>
          <p:spPr>
            <a:xfrm>
              <a:off x="2505368" y="222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橢圓 77"/>
            <p:cNvSpPr/>
            <p:nvPr/>
          </p:nvSpPr>
          <p:spPr>
            <a:xfrm>
              <a:off x="2505368" y="294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9" name="直線接點 78"/>
            <p:cNvCxnSpPr>
              <a:stCxn id="77" idx="4"/>
              <a:endCxn id="78" idx="0"/>
            </p:cNvCxnSpPr>
            <p:nvPr/>
          </p:nvCxnSpPr>
          <p:spPr>
            <a:xfrm>
              <a:off x="2649368" y="2508299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橢圓 79"/>
            <p:cNvSpPr/>
            <p:nvPr/>
          </p:nvSpPr>
          <p:spPr>
            <a:xfrm>
              <a:off x="3225368" y="222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1" name="橢圓 80"/>
            <p:cNvSpPr/>
            <p:nvPr/>
          </p:nvSpPr>
          <p:spPr>
            <a:xfrm>
              <a:off x="3225368" y="294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2" name="直線接點 81"/>
            <p:cNvCxnSpPr>
              <a:stCxn id="80" idx="4"/>
              <a:endCxn id="81" idx="0"/>
            </p:cNvCxnSpPr>
            <p:nvPr/>
          </p:nvCxnSpPr>
          <p:spPr>
            <a:xfrm>
              <a:off x="3369368" y="2508299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>
              <a:stCxn id="74" idx="6"/>
              <a:endCxn id="77" idx="2"/>
            </p:cNvCxnSpPr>
            <p:nvPr/>
          </p:nvCxnSpPr>
          <p:spPr>
            <a:xfrm>
              <a:off x="2073368" y="236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>
              <a:stCxn id="75" idx="6"/>
              <a:endCxn id="78" idx="2"/>
            </p:cNvCxnSpPr>
            <p:nvPr/>
          </p:nvCxnSpPr>
          <p:spPr>
            <a:xfrm>
              <a:off x="2073368" y="308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>
              <a:stCxn id="77" idx="6"/>
              <a:endCxn id="80" idx="2"/>
            </p:cNvCxnSpPr>
            <p:nvPr/>
          </p:nvCxnSpPr>
          <p:spPr>
            <a:xfrm>
              <a:off x="2793368" y="236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>
              <a:stCxn id="78" idx="6"/>
              <a:endCxn id="81" idx="2"/>
            </p:cNvCxnSpPr>
            <p:nvPr/>
          </p:nvCxnSpPr>
          <p:spPr>
            <a:xfrm>
              <a:off x="2793368" y="308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橢圓 86"/>
            <p:cNvSpPr/>
            <p:nvPr/>
          </p:nvSpPr>
          <p:spPr>
            <a:xfrm>
              <a:off x="1784380" y="366215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8" name="橢圓 87"/>
            <p:cNvSpPr/>
            <p:nvPr/>
          </p:nvSpPr>
          <p:spPr>
            <a:xfrm>
              <a:off x="2504380" y="366215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9" name="橢圓 88"/>
            <p:cNvSpPr/>
            <p:nvPr/>
          </p:nvSpPr>
          <p:spPr>
            <a:xfrm>
              <a:off x="3224380" y="366215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0" name="直線接點 89"/>
            <p:cNvCxnSpPr>
              <a:stCxn id="81" idx="4"/>
              <a:endCxn id="89" idx="0"/>
            </p:cNvCxnSpPr>
            <p:nvPr/>
          </p:nvCxnSpPr>
          <p:spPr>
            <a:xfrm flipH="1">
              <a:off x="3368380" y="3228299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接點 90"/>
            <p:cNvCxnSpPr>
              <a:stCxn id="75" idx="4"/>
              <a:endCxn id="87" idx="0"/>
            </p:cNvCxnSpPr>
            <p:nvPr/>
          </p:nvCxnSpPr>
          <p:spPr>
            <a:xfrm flipH="1">
              <a:off x="1928380" y="3228299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接點 91"/>
            <p:cNvCxnSpPr>
              <a:stCxn id="78" idx="4"/>
              <a:endCxn id="88" idx="0"/>
            </p:cNvCxnSpPr>
            <p:nvPr/>
          </p:nvCxnSpPr>
          <p:spPr>
            <a:xfrm flipH="1">
              <a:off x="2648380" y="3228299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/>
            <p:cNvCxnSpPr>
              <a:stCxn id="88" idx="6"/>
              <a:endCxn id="89" idx="2"/>
            </p:cNvCxnSpPr>
            <p:nvPr/>
          </p:nvCxnSpPr>
          <p:spPr>
            <a:xfrm>
              <a:off x="2792380" y="3806155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>
              <a:stCxn id="87" idx="6"/>
              <a:endCxn id="88" idx="2"/>
            </p:cNvCxnSpPr>
            <p:nvPr/>
          </p:nvCxnSpPr>
          <p:spPr>
            <a:xfrm>
              <a:off x="2072380" y="3806155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字方塊 94"/>
              <p:cNvSpPr txBox="1"/>
              <p:nvPr/>
            </p:nvSpPr>
            <p:spPr>
              <a:xfrm>
                <a:off x="1211012" y="5994171"/>
                <a:ext cx="1625888" cy="338554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b="1" dirty="0" smtClean="0">
                    <a:latin typeface="Times New Roman" pitchFamily="18" charset="0"/>
                    <a:cs typeface="Times New Roman" pitchFamily="18" charset="0"/>
                  </a:rPr>
                  <a:t>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sz="1600" b="1" i="1" smtClean="0">
                            <a:latin typeface="Cambria Math"/>
                            <a:cs typeface="Times New Roman" pitchFamily="18" charset="0"/>
                          </a:rPr>
                          <m:t>𝟎𝟎</m:t>
                        </m:r>
                      </m:sub>
                    </m:sSub>
                  </m:oMath>
                </a14:m>
                <a:r>
                  <a:rPr lang="en-US" altLang="zh-TW" sz="1600" b="1" dirty="0" smtClean="0">
                    <a:latin typeface="Times New Roman" pitchFamily="18" charset="0"/>
                    <a:cs typeface="Times New Roman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sz="16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altLang="zh-TW" sz="16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zh-TW" altLang="en-US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5" name="文字方塊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012" y="5994171"/>
                <a:ext cx="1625888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2256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字方塊 95"/>
              <p:cNvSpPr txBox="1"/>
              <p:nvPr/>
            </p:nvSpPr>
            <p:spPr>
              <a:xfrm>
                <a:off x="4190573" y="1548000"/>
                <a:ext cx="3405764" cy="705129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e>
                    </m:groupChr>
                  </m:oMath>
                </a14:m>
                <a:r>
                  <a:rPr lang="en-US" altLang="zh-TW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TW" altLang="en-US" sz="3200" dirty="0" smtClean="0"/>
                  <a:t> </a:t>
                </a:r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in this case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6" name="文字方塊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573" y="1548000"/>
                <a:ext cx="3405764" cy="705129"/>
              </a:xfrm>
              <a:prstGeom prst="rect">
                <a:avLst/>
              </a:prstGeom>
              <a:blipFill rotWithShape="1">
                <a:blip r:embed="rId9"/>
                <a:stretch>
                  <a:fillRect r="-3041" b="-267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AutoShape 30"/>
          <p:cNvSpPr>
            <a:spLocks noChangeArrowheads="1"/>
          </p:cNvSpPr>
          <p:nvPr/>
        </p:nvSpPr>
        <p:spPr bwMode="auto">
          <a:xfrm>
            <a:off x="3275840" y="1818986"/>
            <a:ext cx="792162" cy="336665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8" name="橢圓 97"/>
          <p:cNvSpPr/>
          <p:nvPr/>
        </p:nvSpPr>
        <p:spPr>
          <a:xfrm>
            <a:off x="1756697" y="2591870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橢圓 98"/>
          <p:cNvSpPr/>
          <p:nvPr/>
        </p:nvSpPr>
        <p:spPr>
          <a:xfrm>
            <a:off x="1043998" y="1147652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橢圓 99"/>
          <p:cNvSpPr/>
          <p:nvPr/>
        </p:nvSpPr>
        <p:spPr>
          <a:xfrm>
            <a:off x="1197802" y="5580000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橢圓 100"/>
          <p:cNvSpPr/>
          <p:nvPr/>
        </p:nvSpPr>
        <p:spPr>
          <a:xfrm>
            <a:off x="1195863" y="4138144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文字方塊 101"/>
              <p:cNvSpPr txBox="1"/>
              <p:nvPr/>
            </p:nvSpPr>
            <p:spPr>
              <a:xfrm>
                <a:off x="4814578" y="3169752"/>
                <a:ext cx="36724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or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3600" i="1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3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⊆</m:t>
                      </m:r>
                      <m:r>
                        <a:rPr lang="en-US" altLang="zh-TW" sz="3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𝐷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02" name="文字方塊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578" y="3169752"/>
                <a:ext cx="3672407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橢圓 103"/>
          <p:cNvSpPr/>
          <p:nvPr/>
        </p:nvSpPr>
        <p:spPr>
          <a:xfrm>
            <a:off x="1930135" y="5581856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5" name="橢圓 104"/>
          <p:cNvSpPr/>
          <p:nvPr/>
        </p:nvSpPr>
        <p:spPr>
          <a:xfrm>
            <a:off x="5580069" y="4860000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6" name="橢圓 105"/>
          <p:cNvSpPr/>
          <p:nvPr/>
        </p:nvSpPr>
        <p:spPr>
          <a:xfrm>
            <a:off x="5581057" y="5580000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字方塊 106"/>
              <p:cNvSpPr txBox="1"/>
              <p:nvPr/>
            </p:nvSpPr>
            <p:spPr>
              <a:xfrm>
                <a:off x="5630764" y="5994171"/>
                <a:ext cx="1657212" cy="338554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b="1" dirty="0" smtClean="0">
                    <a:latin typeface="Times New Roman" pitchFamily="18" charset="0"/>
                    <a:cs typeface="Times New Roman" pitchFamily="18" charset="0"/>
                  </a:rPr>
                  <a:t>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sz="1600" b="1" i="1" smtClean="0">
                            <a:latin typeface="Cambria Math"/>
                            <a:cs typeface="Times New Roman" pitchFamily="18" charset="0"/>
                          </a:rPr>
                          <m:t>𝟎𝟎</m:t>
                        </m:r>
                      </m:sub>
                    </m:sSub>
                  </m:oMath>
                </a14:m>
                <a:r>
                  <a:rPr lang="en-US" altLang="zh-TW" sz="1600" b="1" dirty="0" smtClean="0">
                    <a:latin typeface="Times New Roman" pitchFamily="18" charset="0"/>
                    <a:cs typeface="Times New Roman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sz="1600" b="1" i="1" smtClean="0">
                            <a:latin typeface="Cambria Math"/>
                            <a:cs typeface="Times New Roman" pitchFamily="18" charset="0"/>
                          </a:rPr>
                          <m:t>𝟎𝟏</m:t>
                        </m:r>
                      </m:sub>
                    </m:sSub>
                  </m:oMath>
                </a14:m>
                <a:endParaRPr lang="zh-TW" altLang="en-US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7" name="文字方塊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764" y="5994171"/>
                <a:ext cx="1657212" cy="338554"/>
              </a:xfrm>
              <a:prstGeom prst="rect">
                <a:avLst/>
              </a:prstGeom>
              <a:blipFill rotWithShape="1">
                <a:blip r:embed="rId11"/>
                <a:stretch>
                  <a:fillRect l="-2206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字方塊 107"/>
              <p:cNvSpPr txBox="1"/>
              <p:nvPr/>
            </p:nvSpPr>
            <p:spPr>
              <a:xfrm>
                <a:off x="5630764" y="5989747"/>
                <a:ext cx="1635976" cy="338554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b="1" dirty="0" smtClean="0">
                    <a:latin typeface="Times New Roman" pitchFamily="18" charset="0"/>
                    <a:cs typeface="Times New Roman" pitchFamily="18" charset="0"/>
                  </a:rPr>
                  <a:t>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sz="1600" b="1" i="1" smtClean="0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en-US" altLang="zh-TW" sz="1600" b="1" dirty="0">
                    <a:latin typeface="Times New Roman" pitchFamily="18" charset="0"/>
                    <a:cs typeface="Times New Roman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sz="1600" b="1" i="1" smtClean="0"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sub>
                    </m:sSub>
                  </m:oMath>
                </a14:m>
                <a:r>
                  <a:rPr lang="en-US" altLang="zh-TW" sz="1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8" name="文字方塊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764" y="5989747"/>
                <a:ext cx="1635976" cy="338554"/>
              </a:xfrm>
              <a:prstGeom prst="rect">
                <a:avLst/>
              </a:prstGeom>
              <a:blipFill rotWithShape="1">
                <a:blip r:embed="rId12"/>
                <a:stretch>
                  <a:fillRect l="-2239"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橢圓 108"/>
          <p:cNvSpPr/>
          <p:nvPr/>
        </p:nvSpPr>
        <p:spPr>
          <a:xfrm>
            <a:off x="6299081" y="5580000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AutoShape 30"/>
          <p:cNvSpPr>
            <a:spLocks noChangeArrowheads="1"/>
          </p:cNvSpPr>
          <p:nvPr/>
        </p:nvSpPr>
        <p:spPr bwMode="auto">
          <a:xfrm rot="-5400000">
            <a:off x="3948687" y="5265590"/>
            <a:ext cx="580154" cy="336665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1" name="Rectangle 78"/>
          <p:cNvSpPr>
            <a:spLocks noChangeArrowheads="1"/>
          </p:cNvSpPr>
          <p:nvPr/>
        </p:nvSpPr>
        <p:spPr bwMode="auto">
          <a:xfrm>
            <a:off x="2903735" y="4339480"/>
            <a:ext cx="2727029" cy="5847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 b="1" dirty="0">
                <a:latin typeface="Times New Roman" pitchFamily="18" charset="0"/>
              </a:rPr>
              <a:t>b</a:t>
            </a:r>
            <a:r>
              <a:rPr lang="en-US" altLang="zh-TW" sz="3200" b="1" dirty="0" smtClean="0">
                <a:latin typeface="Times New Roman" pitchFamily="18" charset="0"/>
              </a:rPr>
              <a:t>ack to Case 1</a:t>
            </a:r>
            <a:endParaRPr lang="en-US" altLang="zh-TW" sz="3200" b="1" dirty="0">
              <a:latin typeface="Times New Roman" pitchFamily="18" charset="0"/>
            </a:endParaRPr>
          </a:p>
        </p:txBody>
      </p:sp>
      <p:sp>
        <p:nvSpPr>
          <p:cNvPr id="112" name="橢圓 111"/>
          <p:cNvSpPr/>
          <p:nvPr/>
        </p:nvSpPr>
        <p:spPr>
          <a:xfrm>
            <a:off x="1187998" y="5580000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3" name="橢圓 112"/>
          <p:cNvSpPr/>
          <p:nvPr/>
        </p:nvSpPr>
        <p:spPr>
          <a:xfrm>
            <a:off x="5581057" y="5597597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橢圓 113"/>
          <p:cNvSpPr/>
          <p:nvPr/>
        </p:nvSpPr>
        <p:spPr>
          <a:xfrm>
            <a:off x="5581057" y="4860000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5" name="AutoShape 30"/>
          <p:cNvSpPr>
            <a:spLocks noChangeArrowheads="1"/>
          </p:cNvSpPr>
          <p:nvPr/>
        </p:nvSpPr>
        <p:spPr bwMode="auto">
          <a:xfrm>
            <a:off x="221750" y="6277550"/>
            <a:ext cx="720080" cy="243343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78"/>
              <p:cNvSpPr>
                <a:spLocks noChangeArrowheads="1"/>
              </p:cNvSpPr>
              <p:nvPr/>
            </p:nvSpPr>
            <p:spPr bwMode="auto">
              <a:xfrm>
                <a:off x="955576" y="6159024"/>
                <a:ext cx="7977056" cy="46166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TW" sz="2400" b="1" dirty="0" smtClean="0">
                    <a:latin typeface="Times New Roman" pitchFamily="18" charset="0"/>
                  </a:rPr>
                  <a:t>only need to consider the case that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/>
                      </a:rPr>
                      <m:t>|</m:t>
                    </m:r>
                    <m:r>
                      <a:rPr lang="en-US" altLang="zh-TW" sz="2400" b="1" i="1" smtClean="0">
                        <a:latin typeface="Cambria Math"/>
                      </a:rPr>
                      <m:t>𝑫</m:t>
                    </m:r>
                    <m:r>
                      <a:rPr lang="en-US" altLang="zh-TW" sz="2400" b="1" i="1" smtClean="0">
                        <a:latin typeface="Cambria Math"/>
                        <a:ea typeface="Cambria Math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/>
                                <a:ea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/>
                                <a:ea typeface="Cambria Math"/>
                              </a:rPr>
                              <m:t>𝟎𝟎</m:t>
                            </m:r>
                          </m:sub>
                        </m:sSub>
                        <m:r>
                          <a:rPr lang="en-US" altLang="zh-TW" sz="2400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/>
                                <a:ea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sub>
                        </m:sSub>
                        <m:r>
                          <a:rPr lang="en-US" altLang="zh-TW" sz="2400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/>
                                <a:ea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/>
                                <a:ea typeface="Cambria Math"/>
                              </a:rPr>
                              <m:t>𝟐𝟎</m:t>
                            </m:r>
                          </m:sub>
                        </m:sSub>
                      </m:e>
                    </m:d>
                    <m:r>
                      <a:rPr lang="en-US" altLang="zh-TW" sz="2400" b="1" i="1" smtClean="0">
                        <a:latin typeface="Cambria Math"/>
                        <a:ea typeface="Cambria Math"/>
                      </a:rPr>
                      <m:t>|≤</m:t>
                    </m:r>
                    <m:r>
                      <a:rPr lang="en-US" altLang="zh-TW" sz="2400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en-US" altLang="zh-TW" sz="2400" b="1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16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5576" y="6159024"/>
                <a:ext cx="7977056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1223" t="-10526" b="-28947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97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-3.61111E-6 0.1050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5E-6 0.105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07674 -3.7037E-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0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07882 -1.11111E-6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000"/>
                            </p:stCondLst>
                            <p:childTnLst>
                              <p:par>
                                <p:cTn id="2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000"/>
                            </p:stCondLst>
                            <p:childTnLst>
                              <p:par>
                                <p:cTn id="2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07865 -1.11111E-6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000"/>
                            </p:stCondLst>
                            <p:childTnLst>
                              <p:par>
                                <p:cTn id="2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000"/>
                            </p:stCondLst>
                            <p:childTnLst>
                              <p:par>
                                <p:cTn id="2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000"/>
                            </p:stCondLst>
                            <p:childTnLst>
                              <p:par>
                                <p:cTn id="26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1.66667E-6 -0.10301 " pathEditMode="relative" rAng="0" ptsTypes="AA">
                                      <p:cBhvr>
                                        <p:cTn id="27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000"/>
                            </p:stCondLst>
                            <p:childTnLst>
                              <p:par>
                                <p:cTn id="27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00"/>
                            </p:stCondLst>
                            <p:childTnLst>
                              <p:par>
                                <p:cTn id="3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  <p:bldP spid="4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4" grpId="0" animBg="1"/>
      <p:bldP spid="34" grpId="1" animBg="1"/>
      <p:bldP spid="41" grpId="0" animBg="1"/>
      <p:bldP spid="41" grpId="1" animBg="1"/>
      <p:bldP spid="42" grpId="0" animBg="1"/>
      <p:bldP spid="42" grpId="1" animBg="1"/>
      <p:bldP spid="42" grpId="2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46" grpId="0" animBg="1"/>
      <p:bldP spid="46" grpId="1" animBg="1"/>
      <p:bldP spid="49" grpId="0"/>
      <p:bldP spid="50" grpId="0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9" grpId="0" animBg="1"/>
      <p:bldP spid="100" grpId="0" animBg="1"/>
      <p:bldP spid="100" grpId="1" animBg="1"/>
      <p:bldP spid="100" grpId="2" animBg="1"/>
      <p:bldP spid="101" grpId="0" animBg="1"/>
      <p:bldP spid="102" grpId="0"/>
      <p:bldP spid="104" grpId="0" animBg="1"/>
      <p:bldP spid="104" grpId="1" animBg="1"/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2" animBg="1"/>
      <p:bldP spid="110" grpId="3" animBg="1"/>
      <p:bldP spid="111" grpId="0" animBg="1"/>
      <p:bldP spid="111" grpId="1" animBg="1"/>
      <p:bldP spid="112" grpId="0" animBg="1"/>
      <p:bldP spid="113" grpId="0" animBg="1"/>
      <p:bldP spid="114" grpId="0" animBg="1"/>
      <p:bldP spid="115" grpId="0" animBg="1"/>
      <p:bldP spid="1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821" y="188640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Case 3.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639053" y="188640"/>
                <a:ext cx="5616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𝐷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∩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3600" i="1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6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20</m:t>
                              </m:r>
                            </m:sub>
                          </m:sSub>
                        </m:e>
                      </m:d>
                      <m:r>
                        <a:rPr lang="en-US" altLang="zh-TW" sz="36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053" y="188640"/>
                <a:ext cx="5616624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1043010" y="1147651"/>
            <a:ext cx="1728988" cy="1729856"/>
            <a:chOff x="1784380" y="2220299"/>
            <a:chExt cx="1728988" cy="1729856"/>
          </a:xfrm>
        </p:grpSpPr>
        <p:sp>
          <p:nvSpPr>
            <p:cNvPr id="6" name="橢圓 5"/>
            <p:cNvSpPr/>
            <p:nvPr/>
          </p:nvSpPr>
          <p:spPr>
            <a:xfrm>
              <a:off x="1785368" y="222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1785368" y="294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" name="直線接點 7"/>
            <p:cNvCxnSpPr>
              <a:stCxn id="6" idx="4"/>
              <a:endCxn id="7" idx="0"/>
            </p:cNvCxnSpPr>
            <p:nvPr/>
          </p:nvCxnSpPr>
          <p:spPr>
            <a:xfrm>
              <a:off x="1929368" y="2508299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橢圓 8"/>
            <p:cNvSpPr/>
            <p:nvPr/>
          </p:nvSpPr>
          <p:spPr>
            <a:xfrm>
              <a:off x="2505368" y="222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2505368" y="294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" name="直線接點 10"/>
            <p:cNvCxnSpPr>
              <a:stCxn id="9" idx="4"/>
              <a:endCxn id="10" idx="0"/>
            </p:cNvCxnSpPr>
            <p:nvPr/>
          </p:nvCxnSpPr>
          <p:spPr>
            <a:xfrm>
              <a:off x="2649368" y="2508299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橢圓 11"/>
            <p:cNvSpPr/>
            <p:nvPr/>
          </p:nvSpPr>
          <p:spPr>
            <a:xfrm>
              <a:off x="3225368" y="222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3225368" y="294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4" name="直線接點 13"/>
            <p:cNvCxnSpPr>
              <a:stCxn id="12" idx="4"/>
              <a:endCxn id="13" idx="0"/>
            </p:cNvCxnSpPr>
            <p:nvPr/>
          </p:nvCxnSpPr>
          <p:spPr>
            <a:xfrm>
              <a:off x="3369368" y="2508299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>
              <a:stCxn id="6" idx="6"/>
              <a:endCxn id="9" idx="2"/>
            </p:cNvCxnSpPr>
            <p:nvPr/>
          </p:nvCxnSpPr>
          <p:spPr>
            <a:xfrm>
              <a:off x="2073368" y="236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>
              <a:stCxn id="7" idx="6"/>
              <a:endCxn id="10" idx="2"/>
            </p:cNvCxnSpPr>
            <p:nvPr/>
          </p:nvCxnSpPr>
          <p:spPr>
            <a:xfrm>
              <a:off x="2073368" y="308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>
              <a:stCxn id="9" idx="6"/>
              <a:endCxn id="12" idx="2"/>
            </p:cNvCxnSpPr>
            <p:nvPr/>
          </p:nvCxnSpPr>
          <p:spPr>
            <a:xfrm>
              <a:off x="2793368" y="236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>
              <a:stCxn id="10" idx="6"/>
              <a:endCxn id="13" idx="2"/>
            </p:cNvCxnSpPr>
            <p:nvPr/>
          </p:nvCxnSpPr>
          <p:spPr>
            <a:xfrm>
              <a:off x="2793368" y="308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橢圓 18"/>
            <p:cNvSpPr/>
            <p:nvPr/>
          </p:nvSpPr>
          <p:spPr>
            <a:xfrm>
              <a:off x="1784380" y="366215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/>
            <p:cNvSpPr/>
            <p:nvPr/>
          </p:nvSpPr>
          <p:spPr>
            <a:xfrm>
              <a:off x="2504380" y="366215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橢圓 20"/>
            <p:cNvSpPr/>
            <p:nvPr/>
          </p:nvSpPr>
          <p:spPr>
            <a:xfrm>
              <a:off x="3224380" y="366215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2" name="直線接點 21"/>
            <p:cNvCxnSpPr>
              <a:stCxn id="13" idx="4"/>
              <a:endCxn id="21" idx="0"/>
            </p:cNvCxnSpPr>
            <p:nvPr/>
          </p:nvCxnSpPr>
          <p:spPr>
            <a:xfrm flipH="1">
              <a:off x="3368380" y="3228299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>
              <a:stCxn id="7" idx="4"/>
              <a:endCxn id="19" idx="0"/>
            </p:cNvCxnSpPr>
            <p:nvPr/>
          </p:nvCxnSpPr>
          <p:spPr>
            <a:xfrm flipH="1">
              <a:off x="1928380" y="3228299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>
              <a:stCxn id="10" idx="4"/>
              <a:endCxn id="20" idx="0"/>
            </p:cNvCxnSpPr>
            <p:nvPr/>
          </p:nvCxnSpPr>
          <p:spPr>
            <a:xfrm flipH="1">
              <a:off x="2648380" y="3228299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>
              <a:stCxn id="20" idx="6"/>
              <a:endCxn id="21" idx="2"/>
            </p:cNvCxnSpPr>
            <p:nvPr/>
          </p:nvCxnSpPr>
          <p:spPr>
            <a:xfrm>
              <a:off x="2792380" y="3806155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>
              <a:stCxn id="19" idx="6"/>
              <a:endCxn id="20" idx="2"/>
            </p:cNvCxnSpPr>
            <p:nvPr/>
          </p:nvCxnSpPr>
          <p:spPr>
            <a:xfrm>
              <a:off x="2072380" y="3806155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橢圓 26"/>
          <p:cNvSpPr/>
          <p:nvPr/>
        </p:nvSpPr>
        <p:spPr>
          <a:xfrm>
            <a:off x="1043998" y="2595022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851920" y="1030041"/>
                <a:ext cx="3231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en-US" altLang="zh-TW" sz="2800" dirty="0" smtClean="0">
                    <a:latin typeface="Times New Roman" pitchFamily="18" charset="0"/>
                    <a:cs typeface="Times New Roman" pitchFamily="18" charset="0"/>
                  </a:rPr>
                  <a:t> is a dominating set</a:t>
                </a:r>
                <a:endParaRPr lang="zh-TW" alt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030041"/>
                <a:ext cx="3231269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2830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992143" y="1867651"/>
            <a:ext cx="648072" cy="288000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1763998" y="1147651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5" name="群組 44"/>
          <p:cNvGrpSpPr/>
          <p:nvPr/>
        </p:nvGrpSpPr>
        <p:grpSpPr>
          <a:xfrm>
            <a:off x="243522" y="1291651"/>
            <a:ext cx="2427268" cy="2191275"/>
            <a:chOff x="694364" y="3428984"/>
            <a:chExt cx="2427268" cy="2191275"/>
          </a:xfrm>
        </p:grpSpPr>
        <p:sp>
          <p:nvSpPr>
            <p:cNvPr id="34" name="文字方塊 33"/>
            <p:cNvSpPr txBox="1"/>
            <p:nvPr/>
          </p:nvSpPr>
          <p:spPr>
            <a:xfrm>
              <a:off x="694364" y="5281705"/>
              <a:ext cx="2427268" cy="338554"/>
            </a:xfrm>
            <a:prstGeom prst="rect">
              <a:avLst/>
            </a:prstGeom>
            <a:solidFill>
              <a:srgbClr val="FF64C8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600" b="1" dirty="0" err="1" smtClean="0">
                  <a:latin typeface="Times New Roman" pitchFamily="18" charset="0"/>
                  <a:cs typeface="Times New Roman" pitchFamily="18" charset="0"/>
                </a:rPr>
                <a:t>doninated</a:t>
              </a:r>
              <a:r>
                <a:rPr lang="en-US" altLang="zh-TW" sz="1600" b="1" dirty="0" smtClean="0">
                  <a:latin typeface="Times New Roman" pitchFamily="18" charset="0"/>
                  <a:cs typeface="Times New Roman" pitchFamily="18" charset="0"/>
                </a:rPr>
                <a:t> by some vertex</a:t>
              </a:r>
              <a:endParaRPr lang="zh-TW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4" name="群組 43"/>
            <p:cNvGrpSpPr/>
            <p:nvPr/>
          </p:nvGrpSpPr>
          <p:grpSpPr>
            <a:xfrm>
              <a:off x="1288886" y="3428984"/>
              <a:ext cx="208520" cy="1852721"/>
              <a:chOff x="807189" y="1288247"/>
              <a:chExt cx="208520" cy="1852721"/>
            </a:xfrm>
          </p:grpSpPr>
          <p:cxnSp>
            <p:nvCxnSpPr>
              <p:cNvPr id="37" name="直線接點 36"/>
              <p:cNvCxnSpPr/>
              <p:nvPr/>
            </p:nvCxnSpPr>
            <p:spPr>
              <a:xfrm>
                <a:off x="807189" y="1288247"/>
                <a:ext cx="0" cy="1852721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接點 37"/>
              <p:cNvCxnSpPr/>
              <p:nvPr/>
            </p:nvCxnSpPr>
            <p:spPr>
              <a:xfrm>
                <a:off x="807189" y="1288247"/>
                <a:ext cx="20852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3779912" y="1694791"/>
                <a:ext cx="14688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  <a:cs typeface="Times New Roman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∈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𝐷</m:t>
                      </m:r>
                    </m:oMath>
                  </m:oMathPara>
                </a14:m>
                <a:endParaRPr lang="zh-TW" alt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694791"/>
                <a:ext cx="146886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utoShape 30"/>
          <p:cNvSpPr>
            <a:spLocks noChangeArrowheads="1"/>
          </p:cNvSpPr>
          <p:nvPr/>
        </p:nvSpPr>
        <p:spPr bwMode="auto">
          <a:xfrm>
            <a:off x="2992143" y="2585329"/>
            <a:ext cx="648072" cy="288000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" name="文字方塊 47"/>
          <p:cNvSpPr txBox="1"/>
          <p:nvPr/>
        </p:nvSpPr>
        <p:spPr>
          <a:xfrm>
            <a:off x="3816000" y="2477412"/>
            <a:ext cx="2645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similar to 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Case 1</a:t>
            </a:r>
            <a:endParaRPr lang="zh-TW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7200" y="3224958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Case 4.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1638000" y="3224958"/>
                <a:ext cx="5616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𝐷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∩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3600" i="1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6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20</m:t>
                              </m:r>
                            </m:sub>
                          </m:sSub>
                        </m:e>
                      </m:d>
                      <m:r>
                        <a:rPr lang="en-US" altLang="zh-TW" sz="36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000" y="3224958"/>
                <a:ext cx="5616624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群組 50"/>
          <p:cNvGrpSpPr/>
          <p:nvPr/>
        </p:nvGrpSpPr>
        <p:grpSpPr>
          <a:xfrm>
            <a:off x="628735" y="4435968"/>
            <a:ext cx="1728988" cy="1729856"/>
            <a:chOff x="1784380" y="2220299"/>
            <a:chExt cx="1728988" cy="1729856"/>
          </a:xfrm>
        </p:grpSpPr>
        <p:sp>
          <p:nvSpPr>
            <p:cNvPr id="52" name="橢圓 51"/>
            <p:cNvSpPr/>
            <p:nvPr/>
          </p:nvSpPr>
          <p:spPr>
            <a:xfrm>
              <a:off x="1785368" y="222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橢圓 52"/>
            <p:cNvSpPr/>
            <p:nvPr/>
          </p:nvSpPr>
          <p:spPr>
            <a:xfrm>
              <a:off x="1785368" y="294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4" name="直線接點 53"/>
            <p:cNvCxnSpPr>
              <a:stCxn id="52" idx="4"/>
              <a:endCxn id="53" idx="0"/>
            </p:cNvCxnSpPr>
            <p:nvPr/>
          </p:nvCxnSpPr>
          <p:spPr>
            <a:xfrm>
              <a:off x="1929368" y="2508299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橢圓 54"/>
            <p:cNvSpPr/>
            <p:nvPr/>
          </p:nvSpPr>
          <p:spPr>
            <a:xfrm>
              <a:off x="2505368" y="222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橢圓 55"/>
            <p:cNvSpPr/>
            <p:nvPr/>
          </p:nvSpPr>
          <p:spPr>
            <a:xfrm>
              <a:off x="2505368" y="294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7" name="直線接點 56"/>
            <p:cNvCxnSpPr>
              <a:stCxn id="55" idx="4"/>
              <a:endCxn id="56" idx="0"/>
            </p:cNvCxnSpPr>
            <p:nvPr/>
          </p:nvCxnSpPr>
          <p:spPr>
            <a:xfrm>
              <a:off x="2649368" y="2508299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橢圓 57"/>
            <p:cNvSpPr/>
            <p:nvPr/>
          </p:nvSpPr>
          <p:spPr>
            <a:xfrm>
              <a:off x="3225368" y="222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橢圓 58"/>
            <p:cNvSpPr/>
            <p:nvPr/>
          </p:nvSpPr>
          <p:spPr>
            <a:xfrm>
              <a:off x="3225368" y="294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0" name="直線接點 59"/>
            <p:cNvCxnSpPr>
              <a:stCxn id="58" idx="4"/>
              <a:endCxn id="59" idx="0"/>
            </p:cNvCxnSpPr>
            <p:nvPr/>
          </p:nvCxnSpPr>
          <p:spPr>
            <a:xfrm>
              <a:off x="3369368" y="2508299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>
              <a:stCxn id="52" idx="6"/>
              <a:endCxn id="55" idx="2"/>
            </p:cNvCxnSpPr>
            <p:nvPr/>
          </p:nvCxnSpPr>
          <p:spPr>
            <a:xfrm>
              <a:off x="2073368" y="236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stCxn id="53" idx="6"/>
              <a:endCxn id="56" idx="2"/>
            </p:cNvCxnSpPr>
            <p:nvPr/>
          </p:nvCxnSpPr>
          <p:spPr>
            <a:xfrm>
              <a:off x="2073368" y="308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>
              <a:stCxn id="55" idx="6"/>
              <a:endCxn id="58" idx="2"/>
            </p:cNvCxnSpPr>
            <p:nvPr/>
          </p:nvCxnSpPr>
          <p:spPr>
            <a:xfrm>
              <a:off x="2793368" y="236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>
              <a:stCxn id="56" idx="6"/>
              <a:endCxn id="59" idx="2"/>
            </p:cNvCxnSpPr>
            <p:nvPr/>
          </p:nvCxnSpPr>
          <p:spPr>
            <a:xfrm>
              <a:off x="2793368" y="308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橢圓 64"/>
            <p:cNvSpPr/>
            <p:nvPr/>
          </p:nvSpPr>
          <p:spPr>
            <a:xfrm>
              <a:off x="1784380" y="366215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橢圓 65"/>
            <p:cNvSpPr/>
            <p:nvPr/>
          </p:nvSpPr>
          <p:spPr>
            <a:xfrm>
              <a:off x="2504380" y="366215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橢圓 66"/>
            <p:cNvSpPr/>
            <p:nvPr/>
          </p:nvSpPr>
          <p:spPr>
            <a:xfrm>
              <a:off x="3224380" y="366215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8" name="直線接點 67"/>
            <p:cNvCxnSpPr>
              <a:stCxn id="59" idx="4"/>
              <a:endCxn id="67" idx="0"/>
            </p:cNvCxnSpPr>
            <p:nvPr/>
          </p:nvCxnSpPr>
          <p:spPr>
            <a:xfrm flipH="1">
              <a:off x="3368380" y="3228299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>
              <a:stCxn id="53" idx="4"/>
              <a:endCxn id="65" idx="0"/>
            </p:cNvCxnSpPr>
            <p:nvPr/>
          </p:nvCxnSpPr>
          <p:spPr>
            <a:xfrm flipH="1">
              <a:off x="1928380" y="3228299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>
              <a:stCxn id="56" idx="4"/>
              <a:endCxn id="66" idx="0"/>
            </p:cNvCxnSpPr>
            <p:nvPr/>
          </p:nvCxnSpPr>
          <p:spPr>
            <a:xfrm flipH="1">
              <a:off x="2648380" y="3228299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>
              <a:stCxn id="66" idx="6"/>
              <a:endCxn id="67" idx="2"/>
            </p:cNvCxnSpPr>
            <p:nvPr/>
          </p:nvCxnSpPr>
          <p:spPr>
            <a:xfrm>
              <a:off x="2792380" y="3806155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stCxn id="65" idx="6"/>
              <a:endCxn id="66" idx="2"/>
            </p:cNvCxnSpPr>
            <p:nvPr/>
          </p:nvCxnSpPr>
          <p:spPr>
            <a:xfrm>
              <a:off x="2072380" y="3806155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/>
              <p:cNvSpPr/>
              <p:nvPr/>
            </p:nvSpPr>
            <p:spPr>
              <a:xfrm>
                <a:off x="109690" y="3888000"/>
                <a:ext cx="27680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b="1" dirty="0" smtClean="0">
                    <a:latin typeface="Times New Roman" pitchFamily="18" charset="0"/>
                  </a:rPr>
                  <a:t>Subcase 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/>
                          </a:rPr>
                          <m:t>𝟎𝟐</m:t>
                        </m:r>
                      </m:sub>
                    </m:sSub>
                    <m:r>
                      <a:rPr lang="en-US" altLang="zh-TW" sz="2400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TW" sz="2400" b="1" i="1" smtClean="0">
                        <a:latin typeface="Cambria Math"/>
                        <a:ea typeface="Cambria Math"/>
                      </a:rPr>
                      <m:t>𝑫</m:t>
                    </m:r>
                  </m:oMath>
                </a14:m>
                <a:r>
                  <a:rPr lang="en-US" altLang="zh-TW" sz="2400" b="1" dirty="0" smtClean="0">
                    <a:latin typeface="Times New Roman" pitchFamily="18" charset="0"/>
                  </a:rPr>
                  <a:t> </a:t>
                </a:r>
                <a:endParaRPr lang="en-US" altLang="zh-TW" sz="24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73" name="矩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0" y="3888000"/>
                <a:ext cx="2768065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352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橢圓 73"/>
          <p:cNvSpPr/>
          <p:nvPr/>
        </p:nvSpPr>
        <p:spPr>
          <a:xfrm>
            <a:off x="628735" y="5160565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5" name="群組 74"/>
          <p:cNvGrpSpPr/>
          <p:nvPr/>
        </p:nvGrpSpPr>
        <p:grpSpPr>
          <a:xfrm>
            <a:off x="3661218" y="4487980"/>
            <a:ext cx="1728988" cy="1729856"/>
            <a:chOff x="1784380" y="2220299"/>
            <a:chExt cx="1728988" cy="1729856"/>
          </a:xfrm>
        </p:grpSpPr>
        <p:sp>
          <p:nvSpPr>
            <p:cNvPr id="76" name="橢圓 75"/>
            <p:cNvSpPr/>
            <p:nvPr/>
          </p:nvSpPr>
          <p:spPr>
            <a:xfrm>
              <a:off x="1785368" y="222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橢圓 76"/>
            <p:cNvSpPr/>
            <p:nvPr/>
          </p:nvSpPr>
          <p:spPr>
            <a:xfrm>
              <a:off x="1785368" y="294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8" name="直線接點 77"/>
            <p:cNvCxnSpPr>
              <a:stCxn id="76" idx="4"/>
              <a:endCxn id="77" idx="0"/>
            </p:cNvCxnSpPr>
            <p:nvPr/>
          </p:nvCxnSpPr>
          <p:spPr>
            <a:xfrm>
              <a:off x="1929368" y="2508299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橢圓 78"/>
            <p:cNvSpPr/>
            <p:nvPr/>
          </p:nvSpPr>
          <p:spPr>
            <a:xfrm>
              <a:off x="2505368" y="222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橢圓 79"/>
            <p:cNvSpPr/>
            <p:nvPr/>
          </p:nvSpPr>
          <p:spPr>
            <a:xfrm>
              <a:off x="2505368" y="294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1" name="直線接點 80"/>
            <p:cNvCxnSpPr>
              <a:stCxn id="79" idx="4"/>
              <a:endCxn id="80" idx="0"/>
            </p:cNvCxnSpPr>
            <p:nvPr/>
          </p:nvCxnSpPr>
          <p:spPr>
            <a:xfrm>
              <a:off x="2649368" y="2508299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橢圓 81"/>
            <p:cNvSpPr/>
            <p:nvPr/>
          </p:nvSpPr>
          <p:spPr>
            <a:xfrm>
              <a:off x="3225368" y="222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橢圓 82"/>
            <p:cNvSpPr/>
            <p:nvPr/>
          </p:nvSpPr>
          <p:spPr>
            <a:xfrm>
              <a:off x="3225368" y="294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4" name="直線接點 83"/>
            <p:cNvCxnSpPr>
              <a:stCxn id="82" idx="4"/>
              <a:endCxn id="83" idx="0"/>
            </p:cNvCxnSpPr>
            <p:nvPr/>
          </p:nvCxnSpPr>
          <p:spPr>
            <a:xfrm>
              <a:off x="3369368" y="2508299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>
              <a:stCxn id="76" idx="6"/>
              <a:endCxn id="79" idx="2"/>
            </p:cNvCxnSpPr>
            <p:nvPr/>
          </p:nvCxnSpPr>
          <p:spPr>
            <a:xfrm>
              <a:off x="2073368" y="236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>
              <a:stCxn id="77" idx="6"/>
              <a:endCxn id="80" idx="2"/>
            </p:cNvCxnSpPr>
            <p:nvPr/>
          </p:nvCxnSpPr>
          <p:spPr>
            <a:xfrm>
              <a:off x="2073368" y="308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接點 86"/>
            <p:cNvCxnSpPr>
              <a:stCxn id="79" idx="6"/>
              <a:endCxn id="82" idx="2"/>
            </p:cNvCxnSpPr>
            <p:nvPr/>
          </p:nvCxnSpPr>
          <p:spPr>
            <a:xfrm>
              <a:off x="2793368" y="236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接點 87"/>
            <p:cNvCxnSpPr>
              <a:stCxn id="80" idx="6"/>
              <a:endCxn id="83" idx="2"/>
            </p:cNvCxnSpPr>
            <p:nvPr/>
          </p:nvCxnSpPr>
          <p:spPr>
            <a:xfrm>
              <a:off x="2793368" y="308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橢圓 88"/>
            <p:cNvSpPr/>
            <p:nvPr/>
          </p:nvSpPr>
          <p:spPr>
            <a:xfrm>
              <a:off x="1784380" y="366215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橢圓 89"/>
            <p:cNvSpPr/>
            <p:nvPr/>
          </p:nvSpPr>
          <p:spPr>
            <a:xfrm>
              <a:off x="2504380" y="366215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1" name="橢圓 90"/>
            <p:cNvSpPr/>
            <p:nvPr/>
          </p:nvSpPr>
          <p:spPr>
            <a:xfrm>
              <a:off x="3224380" y="366215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2" name="直線接點 91"/>
            <p:cNvCxnSpPr>
              <a:stCxn id="83" idx="4"/>
              <a:endCxn id="91" idx="0"/>
            </p:cNvCxnSpPr>
            <p:nvPr/>
          </p:nvCxnSpPr>
          <p:spPr>
            <a:xfrm flipH="1">
              <a:off x="3368380" y="3228299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/>
            <p:cNvCxnSpPr>
              <a:stCxn id="77" idx="4"/>
              <a:endCxn id="89" idx="0"/>
            </p:cNvCxnSpPr>
            <p:nvPr/>
          </p:nvCxnSpPr>
          <p:spPr>
            <a:xfrm flipH="1">
              <a:off x="1928380" y="3228299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>
              <a:stCxn id="80" idx="4"/>
              <a:endCxn id="90" idx="0"/>
            </p:cNvCxnSpPr>
            <p:nvPr/>
          </p:nvCxnSpPr>
          <p:spPr>
            <a:xfrm flipH="1">
              <a:off x="2648380" y="3228299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>
              <a:stCxn id="90" idx="6"/>
              <a:endCxn id="91" idx="2"/>
            </p:cNvCxnSpPr>
            <p:nvPr/>
          </p:nvCxnSpPr>
          <p:spPr>
            <a:xfrm>
              <a:off x="2792380" y="3806155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>
              <a:stCxn id="89" idx="6"/>
              <a:endCxn id="90" idx="2"/>
            </p:cNvCxnSpPr>
            <p:nvPr/>
          </p:nvCxnSpPr>
          <p:spPr>
            <a:xfrm>
              <a:off x="2072380" y="3806155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橢圓 96"/>
          <p:cNvSpPr/>
          <p:nvPr/>
        </p:nvSpPr>
        <p:spPr>
          <a:xfrm>
            <a:off x="3661218" y="5212577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8" name="群組 97"/>
          <p:cNvGrpSpPr/>
          <p:nvPr/>
        </p:nvGrpSpPr>
        <p:grpSpPr>
          <a:xfrm>
            <a:off x="6587826" y="4484311"/>
            <a:ext cx="1728988" cy="1729856"/>
            <a:chOff x="1784380" y="2220299"/>
            <a:chExt cx="1728988" cy="1729856"/>
          </a:xfrm>
        </p:grpSpPr>
        <p:sp>
          <p:nvSpPr>
            <p:cNvPr id="99" name="橢圓 98"/>
            <p:cNvSpPr/>
            <p:nvPr/>
          </p:nvSpPr>
          <p:spPr>
            <a:xfrm>
              <a:off x="1785368" y="222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0" name="橢圓 99"/>
            <p:cNvSpPr/>
            <p:nvPr/>
          </p:nvSpPr>
          <p:spPr>
            <a:xfrm>
              <a:off x="1785368" y="294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1" name="直線接點 100"/>
            <p:cNvCxnSpPr>
              <a:stCxn id="99" idx="4"/>
              <a:endCxn id="100" idx="0"/>
            </p:cNvCxnSpPr>
            <p:nvPr/>
          </p:nvCxnSpPr>
          <p:spPr>
            <a:xfrm>
              <a:off x="1929368" y="2508299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橢圓 101"/>
            <p:cNvSpPr/>
            <p:nvPr/>
          </p:nvSpPr>
          <p:spPr>
            <a:xfrm>
              <a:off x="2505368" y="222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3" name="橢圓 102"/>
            <p:cNvSpPr/>
            <p:nvPr/>
          </p:nvSpPr>
          <p:spPr>
            <a:xfrm>
              <a:off x="2505368" y="294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4" name="直線接點 103"/>
            <p:cNvCxnSpPr>
              <a:stCxn id="102" idx="4"/>
              <a:endCxn id="103" idx="0"/>
            </p:cNvCxnSpPr>
            <p:nvPr/>
          </p:nvCxnSpPr>
          <p:spPr>
            <a:xfrm>
              <a:off x="2649368" y="2508299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橢圓 104"/>
            <p:cNvSpPr/>
            <p:nvPr/>
          </p:nvSpPr>
          <p:spPr>
            <a:xfrm>
              <a:off x="3225368" y="222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6" name="橢圓 105"/>
            <p:cNvSpPr/>
            <p:nvPr/>
          </p:nvSpPr>
          <p:spPr>
            <a:xfrm>
              <a:off x="3225368" y="294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7" name="直線接點 106"/>
            <p:cNvCxnSpPr>
              <a:stCxn id="105" idx="4"/>
              <a:endCxn id="106" idx="0"/>
            </p:cNvCxnSpPr>
            <p:nvPr/>
          </p:nvCxnSpPr>
          <p:spPr>
            <a:xfrm>
              <a:off x="3369368" y="2508299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接點 107"/>
            <p:cNvCxnSpPr>
              <a:stCxn id="99" idx="6"/>
              <a:endCxn id="102" idx="2"/>
            </p:cNvCxnSpPr>
            <p:nvPr/>
          </p:nvCxnSpPr>
          <p:spPr>
            <a:xfrm>
              <a:off x="2073368" y="236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>
              <a:stCxn id="100" idx="6"/>
              <a:endCxn id="103" idx="2"/>
            </p:cNvCxnSpPr>
            <p:nvPr/>
          </p:nvCxnSpPr>
          <p:spPr>
            <a:xfrm>
              <a:off x="2073368" y="308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接點 109"/>
            <p:cNvCxnSpPr>
              <a:stCxn id="102" idx="6"/>
              <a:endCxn id="105" idx="2"/>
            </p:cNvCxnSpPr>
            <p:nvPr/>
          </p:nvCxnSpPr>
          <p:spPr>
            <a:xfrm>
              <a:off x="2793368" y="236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接點 110"/>
            <p:cNvCxnSpPr>
              <a:stCxn id="103" idx="6"/>
              <a:endCxn id="106" idx="2"/>
            </p:cNvCxnSpPr>
            <p:nvPr/>
          </p:nvCxnSpPr>
          <p:spPr>
            <a:xfrm>
              <a:off x="2793368" y="308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橢圓 111"/>
            <p:cNvSpPr/>
            <p:nvPr/>
          </p:nvSpPr>
          <p:spPr>
            <a:xfrm>
              <a:off x="1784380" y="366215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3" name="橢圓 112"/>
            <p:cNvSpPr/>
            <p:nvPr/>
          </p:nvSpPr>
          <p:spPr>
            <a:xfrm>
              <a:off x="2504380" y="366215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4" name="橢圓 113"/>
            <p:cNvSpPr/>
            <p:nvPr/>
          </p:nvSpPr>
          <p:spPr>
            <a:xfrm>
              <a:off x="3224380" y="366215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5" name="直線接點 114"/>
            <p:cNvCxnSpPr>
              <a:stCxn id="106" idx="4"/>
              <a:endCxn id="114" idx="0"/>
            </p:cNvCxnSpPr>
            <p:nvPr/>
          </p:nvCxnSpPr>
          <p:spPr>
            <a:xfrm flipH="1">
              <a:off x="3368380" y="3228299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接點 115"/>
            <p:cNvCxnSpPr>
              <a:stCxn id="100" idx="4"/>
              <a:endCxn id="112" idx="0"/>
            </p:cNvCxnSpPr>
            <p:nvPr/>
          </p:nvCxnSpPr>
          <p:spPr>
            <a:xfrm flipH="1">
              <a:off x="1928380" y="3228299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接點 116"/>
            <p:cNvCxnSpPr>
              <a:stCxn id="103" idx="4"/>
              <a:endCxn id="113" idx="0"/>
            </p:cNvCxnSpPr>
            <p:nvPr/>
          </p:nvCxnSpPr>
          <p:spPr>
            <a:xfrm flipH="1">
              <a:off x="2648380" y="3228299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接點 117"/>
            <p:cNvCxnSpPr>
              <a:stCxn id="113" idx="6"/>
              <a:endCxn id="114" idx="2"/>
            </p:cNvCxnSpPr>
            <p:nvPr/>
          </p:nvCxnSpPr>
          <p:spPr>
            <a:xfrm>
              <a:off x="2792380" y="3806155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接點 118"/>
            <p:cNvCxnSpPr>
              <a:stCxn id="112" idx="6"/>
              <a:endCxn id="113" idx="2"/>
            </p:cNvCxnSpPr>
            <p:nvPr/>
          </p:nvCxnSpPr>
          <p:spPr>
            <a:xfrm>
              <a:off x="2072380" y="3806155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橢圓 119"/>
          <p:cNvSpPr/>
          <p:nvPr/>
        </p:nvSpPr>
        <p:spPr>
          <a:xfrm>
            <a:off x="6587826" y="5208908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1" name="橢圓 120"/>
          <p:cNvSpPr/>
          <p:nvPr/>
        </p:nvSpPr>
        <p:spPr>
          <a:xfrm>
            <a:off x="2069723" y="5882192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AutoShape 30"/>
          <p:cNvSpPr>
            <a:spLocks noChangeArrowheads="1"/>
          </p:cNvSpPr>
          <p:nvPr/>
        </p:nvSpPr>
        <p:spPr bwMode="auto">
          <a:xfrm>
            <a:off x="62430" y="6331777"/>
            <a:ext cx="648072" cy="288000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" name="文字方塊 122"/>
          <p:cNvSpPr txBox="1"/>
          <p:nvPr/>
        </p:nvSpPr>
        <p:spPr>
          <a:xfrm>
            <a:off x="710502" y="6175707"/>
            <a:ext cx="2645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similar to 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Case 1</a:t>
            </a:r>
            <a:endParaRPr lang="zh-TW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矩形 123"/>
              <p:cNvSpPr/>
              <p:nvPr/>
            </p:nvSpPr>
            <p:spPr>
              <a:xfrm>
                <a:off x="3130311" y="3888000"/>
                <a:ext cx="27680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b="1" dirty="0" smtClean="0">
                    <a:latin typeface="Times New Roman" pitchFamily="18" charset="0"/>
                  </a:rPr>
                  <a:t>Subcase 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/>
                          </a:rPr>
                          <m:t>𝟎𝟏</m:t>
                        </m:r>
                      </m:sub>
                    </m:sSub>
                    <m:r>
                      <a:rPr lang="en-US" altLang="zh-TW" sz="2400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TW" sz="2400" b="1" i="1" smtClean="0">
                        <a:latin typeface="Cambria Math"/>
                        <a:ea typeface="Cambria Math"/>
                      </a:rPr>
                      <m:t>𝑫</m:t>
                    </m:r>
                  </m:oMath>
                </a14:m>
                <a:r>
                  <a:rPr lang="en-US" altLang="zh-TW" sz="2400" b="1" dirty="0" smtClean="0">
                    <a:latin typeface="Times New Roman" pitchFamily="18" charset="0"/>
                  </a:rPr>
                  <a:t> </a:t>
                </a:r>
                <a:endParaRPr lang="en-US" altLang="zh-TW" sz="24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4" name="矩形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311" y="3888000"/>
                <a:ext cx="2768065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352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橢圓 124"/>
          <p:cNvSpPr/>
          <p:nvPr/>
        </p:nvSpPr>
        <p:spPr>
          <a:xfrm>
            <a:off x="4370344" y="5929836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字方塊 125"/>
              <p:cNvSpPr txBox="1"/>
              <p:nvPr/>
            </p:nvSpPr>
            <p:spPr>
              <a:xfrm>
                <a:off x="3767717" y="6306500"/>
                <a:ext cx="1635976" cy="338554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b="1" dirty="0" smtClean="0">
                    <a:latin typeface="Times New Roman" pitchFamily="18" charset="0"/>
                    <a:cs typeface="Times New Roman" pitchFamily="18" charset="0"/>
                  </a:rPr>
                  <a:t>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sz="1600" b="1" i="1" smtClean="0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en-US" altLang="zh-TW" sz="1600" b="1" dirty="0">
                    <a:latin typeface="Times New Roman" pitchFamily="18" charset="0"/>
                    <a:cs typeface="Times New Roman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sz="1600" b="1" i="1" smtClean="0"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sub>
                    </m:sSub>
                  </m:oMath>
                </a14:m>
                <a:r>
                  <a:rPr lang="en-US" altLang="zh-TW" sz="1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6" name="文字方塊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717" y="6306500"/>
                <a:ext cx="1635976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1866"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橢圓 126"/>
          <p:cNvSpPr/>
          <p:nvPr/>
        </p:nvSpPr>
        <p:spPr>
          <a:xfrm>
            <a:off x="3662206" y="4484311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9" name="文字方塊 128"/>
          <p:cNvSpPr txBox="1"/>
          <p:nvPr/>
        </p:nvSpPr>
        <p:spPr>
          <a:xfrm>
            <a:off x="3507067" y="6217836"/>
            <a:ext cx="232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back to 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Case 1</a:t>
            </a:r>
            <a:endParaRPr lang="zh-TW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AutoShape 30"/>
          <p:cNvSpPr>
            <a:spLocks noChangeArrowheads="1"/>
          </p:cNvSpPr>
          <p:nvPr/>
        </p:nvSpPr>
        <p:spPr bwMode="auto">
          <a:xfrm>
            <a:off x="2847133" y="6368343"/>
            <a:ext cx="648072" cy="288000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0" name="橢圓 129"/>
          <p:cNvSpPr/>
          <p:nvPr/>
        </p:nvSpPr>
        <p:spPr>
          <a:xfrm>
            <a:off x="3664747" y="5207980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矩形 130"/>
              <p:cNvSpPr/>
              <p:nvPr/>
            </p:nvSpPr>
            <p:spPr>
              <a:xfrm>
                <a:off x="6068781" y="3888000"/>
                <a:ext cx="27680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b="1" dirty="0" smtClean="0">
                    <a:latin typeface="Times New Roman" pitchFamily="18" charset="0"/>
                  </a:rPr>
                  <a:t>Subcase 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/>
                          </a:rPr>
                          <m:t>𝟏𝟏</m:t>
                        </m:r>
                      </m:sub>
                    </m:sSub>
                    <m:r>
                      <a:rPr lang="en-US" altLang="zh-TW" sz="2400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TW" sz="2400" b="1" i="1" smtClean="0">
                        <a:latin typeface="Cambria Math"/>
                        <a:ea typeface="Cambria Math"/>
                      </a:rPr>
                      <m:t>𝑫</m:t>
                    </m:r>
                  </m:oMath>
                </a14:m>
                <a:r>
                  <a:rPr lang="en-US" altLang="zh-TW" sz="2400" b="1" dirty="0" smtClean="0">
                    <a:latin typeface="Times New Roman" pitchFamily="18" charset="0"/>
                  </a:rPr>
                  <a:t> </a:t>
                </a:r>
                <a:endParaRPr lang="en-US" altLang="zh-TW" sz="24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31" name="矩形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781" y="3888000"/>
                <a:ext cx="2768065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352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橢圓 131"/>
          <p:cNvSpPr/>
          <p:nvPr/>
        </p:nvSpPr>
        <p:spPr>
          <a:xfrm>
            <a:off x="7308814" y="5212577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" name="橢圓 132"/>
          <p:cNvSpPr/>
          <p:nvPr/>
        </p:nvSpPr>
        <p:spPr>
          <a:xfrm rot="18900000">
            <a:off x="7375419" y="4221803"/>
            <a:ext cx="1042519" cy="1436329"/>
          </a:xfrm>
          <a:prstGeom prst="ellipse">
            <a:avLst/>
          </a:prstGeom>
          <a:noFill/>
          <a:ln>
            <a:solidFill>
              <a:srgbClr val="FF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0" name="群組 139"/>
          <p:cNvGrpSpPr/>
          <p:nvPr/>
        </p:nvGrpSpPr>
        <p:grpSpPr>
          <a:xfrm>
            <a:off x="6164484" y="5545966"/>
            <a:ext cx="2862684" cy="1073811"/>
            <a:chOff x="5920511" y="2233738"/>
            <a:chExt cx="2862684" cy="1073811"/>
          </a:xfrm>
        </p:grpSpPr>
        <p:sp>
          <p:nvSpPr>
            <p:cNvPr id="134" name="文字方塊 133"/>
            <p:cNvSpPr txBox="1"/>
            <p:nvPr/>
          </p:nvSpPr>
          <p:spPr>
            <a:xfrm>
              <a:off x="5920511" y="2968995"/>
              <a:ext cx="2862684" cy="338554"/>
            </a:xfrm>
            <a:prstGeom prst="rect">
              <a:avLst/>
            </a:prstGeom>
            <a:solidFill>
              <a:srgbClr val="FF64C8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latin typeface="Times New Roman" pitchFamily="18" charset="0"/>
                  <a:cs typeface="Times New Roman" pitchFamily="18" charset="0"/>
                </a:rPr>
                <a:t>one of the three vertices is in </a:t>
              </a:r>
              <a:r>
                <a:rPr lang="en-US" altLang="zh-TW" sz="1600" b="1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altLang="zh-TW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TW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6" name="直線接點 135"/>
            <p:cNvCxnSpPr/>
            <p:nvPr/>
          </p:nvCxnSpPr>
          <p:spPr>
            <a:xfrm>
              <a:off x="7646846" y="2233738"/>
              <a:ext cx="0" cy="755236"/>
            </a:xfrm>
            <a:prstGeom prst="line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文字方塊 142"/>
              <p:cNvSpPr txBox="1"/>
              <p:nvPr/>
            </p:nvSpPr>
            <p:spPr>
              <a:xfrm>
                <a:off x="6493015" y="6317789"/>
                <a:ext cx="2232248" cy="338554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b="1" dirty="0" smtClean="0">
                    <a:latin typeface="Times New Roman" pitchFamily="18" charset="0"/>
                    <a:cs typeface="Times New Roman" pitchFamily="18" charset="0"/>
                  </a:rPr>
                  <a:t>move this vertex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sz="1600" b="1" i="1" smtClean="0"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altLang="zh-TW" sz="1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3" name="文字方塊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015" y="6317789"/>
                <a:ext cx="2232248" cy="338554"/>
              </a:xfrm>
              <a:prstGeom prst="rect">
                <a:avLst/>
              </a:prstGeom>
              <a:blipFill rotWithShape="1">
                <a:blip r:embed="rId10"/>
                <a:stretch>
                  <a:fillRect l="-1366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橢圓 143"/>
          <p:cNvSpPr/>
          <p:nvPr/>
        </p:nvSpPr>
        <p:spPr>
          <a:xfrm>
            <a:off x="8028814" y="5204311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文字方塊 136"/>
              <p:cNvSpPr txBox="1"/>
              <p:nvPr/>
            </p:nvSpPr>
            <p:spPr>
              <a:xfrm>
                <a:off x="6351493" y="6330578"/>
                <a:ext cx="2711512" cy="338554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b="1" dirty="0" smtClean="0">
                    <a:latin typeface="Times New Roman" pitchFamily="18" charset="0"/>
                    <a:cs typeface="Times New Roman" pitchFamily="18" charset="0"/>
                  </a:rPr>
                  <a:t>move the forth vertex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sz="1600" b="1" i="1" smtClean="0"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en-US" altLang="zh-TW" sz="1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7" name="文字方塊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493" y="6330578"/>
                <a:ext cx="2711512" cy="338554"/>
              </a:xfrm>
              <a:prstGeom prst="rect">
                <a:avLst/>
              </a:prstGeom>
              <a:blipFill rotWithShape="1">
                <a:blip r:embed="rId11"/>
                <a:stretch>
                  <a:fillRect l="-1348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橢圓 137"/>
          <p:cNvSpPr/>
          <p:nvPr/>
        </p:nvSpPr>
        <p:spPr>
          <a:xfrm>
            <a:off x="6588814" y="5923584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" name="AutoShape 30"/>
          <p:cNvSpPr>
            <a:spLocks noChangeArrowheads="1"/>
          </p:cNvSpPr>
          <p:nvPr/>
        </p:nvSpPr>
        <p:spPr bwMode="auto">
          <a:xfrm>
            <a:off x="5590610" y="6480393"/>
            <a:ext cx="615532" cy="241862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文字方塊 140"/>
              <p:cNvSpPr txBox="1"/>
              <p:nvPr/>
            </p:nvSpPr>
            <p:spPr>
              <a:xfrm>
                <a:off x="6344840" y="6284222"/>
                <a:ext cx="2647948" cy="551882"/>
              </a:xfrm>
              <a:prstGeom prst="rect">
                <a:avLst/>
              </a:prstGeom>
              <a:solidFill>
                <a:srgbClr val="00FFFF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400" b="0" i="1" smtClean="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e>
                    </m:groupChr>
                  </m:oMath>
                </a14:m>
                <a:r>
                  <a:rPr lang="en-US" altLang="zh-TW" sz="24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>
                    <a:latin typeface="Times New Roman" pitchFamily="18" charset="0"/>
                    <a:cs typeface="Times New Roman" pitchFamily="18" charset="0"/>
                  </a:rPr>
                  <a:t>in this case</a:t>
                </a:r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1" name="文字方塊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40" y="6284222"/>
                <a:ext cx="2647948" cy="551882"/>
              </a:xfrm>
              <a:prstGeom prst="rect">
                <a:avLst/>
              </a:prstGeom>
              <a:blipFill rotWithShape="1">
                <a:blip r:embed="rId12"/>
                <a:stretch>
                  <a:fillRect b="-2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9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5.55556E-7 -0.10301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00"/>
                            </p:stCondLst>
                            <p:childTnLst>
                              <p:par>
                                <p:cTn id="3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7" grpId="0" animBg="1"/>
      <p:bldP spid="29" grpId="0"/>
      <p:bldP spid="29" grpId="1"/>
      <p:bldP spid="30" grpId="0" animBg="1"/>
      <p:bldP spid="30" grpId="1" animBg="1"/>
      <p:bldP spid="31" grpId="0" animBg="1"/>
      <p:bldP spid="31" grpId="1" animBg="1"/>
      <p:bldP spid="46" grpId="0"/>
      <p:bldP spid="46" grpId="1"/>
      <p:bldP spid="47" grpId="0" animBg="1"/>
      <p:bldP spid="47" grpId="1" animBg="1"/>
      <p:bldP spid="48" grpId="0"/>
      <p:bldP spid="48" grpId="1"/>
      <p:bldP spid="49" grpId="0"/>
      <p:bldP spid="50" grpId="0"/>
      <p:bldP spid="73" grpId="0"/>
      <p:bldP spid="74" grpId="0" animBg="1"/>
      <p:bldP spid="97" grpId="0" animBg="1"/>
      <p:bldP spid="97" grpId="1" animBg="1"/>
      <p:bldP spid="97" grpId="2" animBg="1"/>
      <p:bldP spid="120" grpId="0" animBg="1"/>
      <p:bldP spid="121" grpId="0" animBg="1"/>
      <p:bldP spid="122" grpId="0" animBg="1"/>
      <p:bldP spid="122" grpId="1" animBg="1"/>
      <p:bldP spid="123" grpId="0"/>
      <p:bldP spid="123" grpId="1"/>
      <p:bldP spid="124" grpId="0"/>
      <p:bldP spid="125" grpId="0" animBg="1"/>
      <p:bldP spid="126" grpId="0" animBg="1"/>
      <p:bldP spid="126" grpId="1" animBg="1"/>
      <p:bldP spid="127" grpId="0" animBg="1"/>
      <p:bldP spid="127" grpId="1" animBg="1"/>
      <p:bldP spid="129" grpId="0"/>
      <p:bldP spid="129" grpId="1"/>
      <p:bldP spid="129" grpId="2"/>
      <p:bldP spid="128" grpId="0" animBg="1"/>
      <p:bldP spid="128" grpId="1" animBg="1"/>
      <p:bldP spid="128" grpId="2" animBg="1"/>
      <p:bldP spid="130" grpId="0" animBg="1"/>
      <p:bldP spid="131" grpId="0"/>
      <p:bldP spid="132" grpId="0" animBg="1"/>
      <p:bldP spid="133" grpId="0" animBg="1"/>
      <p:bldP spid="133" grpId="1" animBg="1"/>
      <p:bldP spid="143" grpId="0" animBg="1"/>
      <p:bldP spid="143" grpId="1" animBg="1"/>
      <p:bldP spid="144" grpId="0" animBg="1"/>
      <p:bldP spid="144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1" grpId="0" animBg="1"/>
      <p:bldP spid="14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821" y="188640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Case 5.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331640" y="189892"/>
                <a:ext cx="5616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𝐷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∩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3600" i="1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6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20</m:t>
                              </m:r>
                            </m:sub>
                          </m:sSub>
                        </m:e>
                      </m:d>
                      <m:r>
                        <a:rPr lang="en-US" altLang="zh-TW" sz="36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∅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89892"/>
                <a:ext cx="5616624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682516" y="1209088"/>
            <a:ext cx="1728988" cy="1729856"/>
            <a:chOff x="1784380" y="2220299"/>
            <a:chExt cx="1728988" cy="1729856"/>
          </a:xfrm>
        </p:grpSpPr>
        <p:sp>
          <p:nvSpPr>
            <p:cNvPr id="6" name="橢圓 5"/>
            <p:cNvSpPr/>
            <p:nvPr/>
          </p:nvSpPr>
          <p:spPr>
            <a:xfrm>
              <a:off x="1785368" y="222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1785368" y="294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" name="直線接點 7"/>
            <p:cNvCxnSpPr>
              <a:stCxn id="6" idx="4"/>
              <a:endCxn id="7" idx="0"/>
            </p:cNvCxnSpPr>
            <p:nvPr/>
          </p:nvCxnSpPr>
          <p:spPr>
            <a:xfrm>
              <a:off x="1929368" y="2508299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橢圓 8"/>
            <p:cNvSpPr/>
            <p:nvPr/>
          </p:nvSpPr>
          <p:spPr>
            <a:xfrm>
              <a:off x="2505368" y="222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2505368" y="294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" name="直線接點 10"/>
            <p:cNvCxnSpPr>
              <a:stCxn id="9" idx="4"/>
              <a:endCxn id="10" idx="0"/>
            </p:cNvCxnSpPr>
            <p:nvPr/>
          </p:nvCxnSpPr>
          <p:spPr>
            <a:xfrm>
              <a:off x="2649368" y="2508299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橢圓 11"/>
            <p:cNvSpPr/>
            <p:nvPr/>
          </p:nvSpPr>
          <p:spPr>
            <a:xfrm>
              <a:off x="3225368" y="222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3225368" y="2940299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4" name="直線接點 13"/>
            <p:cNvCxnSpPr>
              <a:stCxn id="12" idx="4"/>
              <a:endCxn id="13" idx="0"/>
            </p:cNvCxnSpPr>
            <p:nvPr/>
          </p:nvCxnSpPr>
          <p:spPr>
            <a:xfrm>
              <a:off x="3369368" y="2508299"/>
              <a:ext cx="0" cy="4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>
              <a:stCxn id="6" idx="6"/>
              <a:endCxn id="9" idx="2"/>
            </p:cNvCxnSpPr>
            <p:nvPr/>
          </p:nvCxnSpPr>
          <p:spPr>
            <a:xfrm>
              <a:off x="2073368" y="236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>
              <a:stCxn id="7" idx="6"/>
              <a:endCxn id="10" idx="2"/>
            </p:cNvCxnSpPr>
            <p:nvPr/>
          </p:nvCxnSpPr>
          <p:spPr>
            <a:xfrm>
              <a:off x="2073368" y="308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>
              <a:stCxn id="9" idx="6"/>
              <a:endCxn id="12" idx="2"/>
            </p:cNvCxnSpPr>
            <p:nvPr/>
          </p:nvCxnSpPr>
          <p:spPr>
            <a:xfrm>
              <a:off x="2793368" y="236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>
              <a:stCxn id="10" idx="6"/>
              <a:endCxn id="13" idx="2"/>
            </p:cNvCxnSpPr>
            <p:nvPr/>
          </p:nvCxnSpPr>
          <p:spPr>
            <a:xfrm>
              <a:off x="2793368" y="3084299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橢圓 18"/>
            <p:cNvSpPr/>
            <p:nvPr/>
          </p:nvSpPr>
          <p:spPr>
            <a:xfrm>
              <a:off x="1784380" y="366215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/>
            <p:cNvSpPr/>
            <p:nvPr/>
          </p:nvSpPr>
          <p:spPr>
            <a:xfrm>
              <a:off x="2504380" y="366215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橢圓 20"/>
            <p:cNvSpPr/>
            <p:nvPr/>
          </p:nvSpPr>
          <p:spPr>
            <a:xfrm>
              <a:off x="3224380" y="366215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2" name="直線接點 21"/>
            <p:cNvCxnSpPr>
              <a:stCxn id="13" idx="4"/>
              <a:endCxn id="21" idx="0"/>
            </p:cNvCxnSpPr>
            <p:nvPr/>
          </p:nvCxnSpPr>
          <p:spPr>
            <a:xfrm flipH="1">
              <a:off x="3368380" y="3228299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>
              <a:stCxn id="7" idx="4"/>
              <a:endCxn id="19" idx="0"/>
            </p:cNvCxnSpPr>
            <p:nvPr/>
          </p:nvCxnSpPr>
          <p:spPr>
            <a:xfrm flipH="1">
              <a:off x="1928380" y="3228299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>
              <a:stCxn id="10" idx="4"/>
              <a:endCxn id="20" idx="0"/>
            </p:cNvCxnSpPr>
            <p:nvPr/>
          </p:nvCxnSpPr>
          <p:spPr>
            <a:xfrm flipH="1">
              <a:off x="2648380" y="3228299"/>
              <a:ext cx="988" cy="43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>
              <a:stCxn id="20" idx="6"/>
              <a:endCxn id="21" idx="2"/>
            </p:cNvCxnSpPr>
            <p:nvPr/>
          </p:nvCxnSpPr>
          <p:spPr>
            <a:xfrm>
              <a:off x="2792380" y="3806155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>
              <a:stCxn id="19" idx="6"/>
              <a:endCxn id="20" idx="2"/>
            </p:cNvCxnSpPr>
            <p:nvPr/>
          </p:nvCxnSpPr>
          <p:spPr>
            <a:xfrm>
              <a:off x="2072380" y="3806155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3779912" y="1012956"/>
                <a:ext cx="3231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en-US" altLang="zh-TW" sz="2800" dirty="0" smtClean="0">
                    <a:latin typeface="Times New Roman" pitchFamily="18" charset="0"/>
                    <a:cs typeface="Times New Roman" pitchFamily="18" charset="0"/>
                  </a:rPr>
                  <a:t> is a dominating set</a:t>
                </a:r>
                <a:endParaRPr lang="zh-TW" alt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012956"/>
                <a:ext cx="3231269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3019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utoShape 30"/>
          <p:cNvSpPr>
            <a:spLocks noChangeArrowheads="1"/>
          </p:cNvSpPr>
          <p:nvPr/>
        </p:nvSpPr>
        <p:spPr bwMode="auto">
          <a:xfrm>
            <a:off x="2916000" y="1719264"/>
            <a:ext cx="648072" cy="288000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779911" y="1536176"/>
                <a:ext cx="30719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  <m:r>
                                <a:rPr lang="en-US" altLang="zh-TW" sz="2800" i="1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altLang="zh-TW" sz="2800" i="1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  <a:cs typeface="Times New Roman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⊆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𝐷</m:t>
                      </m:r>
                    </m:oMath>
                  </m:oMathPara>
                </a14:m>
                <a:endParaRPr lang="zh-TW" alt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1" y="1536176"/>
                <a:ext cx="307199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橢圓 30"/>
          <p:cNvSpPr/>
          <p:nvPr/>
        </p:nvSpPr>
        <p:spPr>
          <a:xfrm>
            <a:off x="1404956" y="2650944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1402516" y="1209088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1404956" y="1929088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3779912" y="2113724"/>
                <a:ext cx="42449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 smtClean="0">
                    <a:latin typeface="Times New Roman" pitchFamily="18" charset="0"/>
                    <a:cs typeface="Times New Roman" pitchFamily="18" charset="0"/>
                  </a:rPr>
                  <a:t>move the forth vertex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altLang="zh-TW" sz="28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TW" alt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113724"/>
                <a:ext cx="4244945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874" t="-11628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橢圓 35"/>
          <p:cNvSpPr/>
          <p:nvPr/>
        </p:nvSpPr>
        <p:spPr>
          <a:xfrm>
            <a:off x="682516" y="1929088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3779912" y="2629123"/>
                <a:ext cx="25442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 smtClean="0">
                    <a:latin typeface="Times New Roman" pitchFamily="18" charset="0"/>
                    <a:cs typeface="Times New Roman" pitchFamily="18" charset="0"/>
                  </a:rPr>
                  <a:t>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altLang="zh-TW" sz="2800" dirty="0" smtClean="0">
                    <a:latin typeface="Times New Roman" pitchFamily="18" charset="0"/>
                    <a:cs typeface="Times New Roman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altLang="zh-TW" sz="28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TW" alt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629123"/>
                <a:ext cx="2544286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4796" t="-11628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3779911" y="3181995"/>
                <a:ext cx="31518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 smtClean="0">
                    <a:latin typeface="Times New Roman" pitchFamily="18" charset="0"/>
                    <a:cs typeface="Times New Roman" pitchFamily="18" charset="0"/>
                  </a:rPr>
                  <a:t>and 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 smtClean="0">
                    <a:latin typeface="Times New Roman" pitchFamily="18" charset="0"/>
                    <a:cs typeface="Times New Roman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  <a:cs typeface="Times New Roman" pitchFamily="18" charset="0"/>
                          </a:rPr>
                          <m:t>00</m:t>
                        </m:r>
                      </m:sub>
                    </m:sSub>
                  </m:oMath>
                </a14:m>
                <a:endParaRPr lang="zh-TW" alt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1" y="3181995"/>
                <a:ext cx="3151825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3868" t="-11628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橢圓 39"/>
          <p:cNvSpPr/>
          <p:nvPr/>
        </p:nvSpPr>
        <p:spPr>
          <a:xfrm>
            <a:off x="2122516" y="1209088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2123504" y="1915396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683504" y="2650944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3779911" y="3762819"/>
                <a:ext cx="2973969" cy="628442"/>
              </a:xfrm>
              <a:prstGeom prst="rect">
                <a:avLst/>
              </a:prstGeom>
              <a:solidFill>
                <a:srgbClr val="00FFFF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800" b="0" i="1" smtClean="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e>
                    </m:groupChr>
                  </m:oMath>
                </a14:m>
                <a:r>
                  <a:rPr lang="en-US" altLang="zh-TW" sz="28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>
                    <a:latin typeface="Times New Roman" pitchFamily="18" charset="0"/>
                    <a:cs typeface="Times New Roman" pitchFamily="18" charset="0"/>
                  </a:rPr>
                  <a:t>in this case</a:t>
                </a:r>
                <a:endParaRPr lang="zh-TW" alt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1" y="3762819"/>
                <a:ext cx="2973969" cy="628442"/>
              </a:xfrm>
              <a:prstGeom prst="rect">
                <a:avLst/>
              </a:prstGeom>
              <a:blipFill rotWithShape="1">
                <a:blip r:embed="rId8"/>
                <a:stretch>
                  <a:fillRect r="-3893" b="-271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utoShape 30"/>
          <p:cNvSpPr>
            <a:spLocks noChangeArrowheads="1"/>
          </p:cNvSpPr>
          <p:nvPr/>
        </p:nvSpPr>
        <p:spPr bwMode="auto">
          <a:xfrm>
            <a:off x="2916000" y="3933040"/>
            <a:ext cx="648072" cy="288000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1357082" y="4426447"/>
                <a:ext cx="68407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6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n-US" altLang="zh-TW" sz="36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 is a dominating 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36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sz="3600" i="1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36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3600" dirty="0" smtClean="0"/>
                  <a:t>,</a:t>
                </a:r>
                <a:endParaRPr lang="zh-TW" altLang="en-US" sz="36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082" y="4426447"/>
                <a:ext cx="6840760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2763" t="-14151" b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1187624" y="5172509"/>
                <a:ext cx="28083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3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dirty="0" smtClean="0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en-US" altLang="zh-TW" sz="3600" b="0" i="1" dirty="0" smtClean="0">
                          <a:latin typeface="Cambria Math"/>
                        </a:rPr>
                        <m:t>=4,</m:t>
                      </m:r>
                      <m:r>
                        <a:rPr lang="en-US" altLang="zh-TW" sz="3600" b="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dirty="0" smtClean="0">
                          <a:latin typeface="Cambria Math"/>
                        </a:rPr>
                        <m:t>then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172509"/>
                <a:ext cx="2808312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3995936" y="5052608"/>
                <a:ext cx="1656184" cy="781689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36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zh-TW" sz="3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3600" b="0" i="1" smtClean="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e>
                    </m:groupChr>
                  </m:oMath>
                </a14:m>
                <a:r>
                  <a:rPr lang="en-US" altLang="zh-TW" sz="36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36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3600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052608"/>
                <a:ext cx="1656184" cy="78168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utoShape 9"/>
          <p:cNvSpPr>
            <a:spLocks noChangeArrowheads="1"/>
          </p:cNvSpPr>
          <p:nvPr/>
        </p:nvSpPr>
        <p:spPr bwMode="auto">
          <a:xfrm>
            <a:off x="421322" y="4604413"/>
            <a:ext cx="720725" cy="360040"/>
          </a:xfrm>
          <a:prstGeom prst="rightArrow">
            <a:avLst>
              <a:gd name="adj1" fmla="val 50000"/>
              <a:gd name="adj2" fmla="val 62707"/>
            </a:avLst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1403504" y="2650944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/>
          <p:cNvSpPr/>
          <p:nvPr/>
        </p:nvSpPr>
        <p:spPr>
          <a:xfrm>
            <a:off x="1402516" y="1209088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1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07882 -1.85185E-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2.77778E-7 0.10486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07674 4.44444E-6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50"/>
                            </p:stCondLst>
                            <p:childTnLst>
                              <p:par>
                                <p:cTn id="17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8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9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25"/>
                            </p:stCondLst>
                            <p:childTnLst>
                              <p:par>
                                <p:cTn id="1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7" grpId="0"/>
      <p:bldP spid="27" grpId="1"/>
      <p:bldP spid="28" grpId="0" animBg="1"/>
      <p:bldP spid="28" grpId="1" animBg="1"/>
      <p:bldP spid="29" grpId="0"/>
      <p:bldP spid="29" grpId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5" grpId="0"/>
      <p:bldP spid="35" grpId="1"/>
      <p:bldP spid="36" grpId="0" animBg="1"/>
      <p:bldP spid="36" grpId="1" animBg="1"/>
      <p:bldP spid="38" grpId="0"/>
      <p:bldP spid="38" grpId="1"/>
      <p:bldP spid="39" grpId="0"/>
      <p:bldP spid="39" grpId="1"/>
      <p:bldP spid="40" grpId="0" animBg="1"/>
      <p:bldP spid="40" grpId="1" animBg="1"/>
      <p:bldP spid="40" grpId="2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/>
      <p:bldP spid="46" grpId="0"/>
      <p:bldP spid="47" grpId="0" animBg="1"/>
      <p:bldP spid="48" grpId="0" animBg="1"/>
      <p:bldP spid="49" grpId="0" animBg="1"/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355786" y="103547"/>
                <a:ext cx="192610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altLang="zh-TW" sz="4800" b="1" i="1" dirty="0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altLang="zh-TW" sz="4800" b="1" i="1" dirty="0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zh-TW" altLang="en-US" sz="4800" b="1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86" y="103547"/>
                <a:ext cx="1926104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683568" y="906979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Consider the dominating set</a:t>
            </a:r>
            <a:endParaRPr lang="zh-TW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04436" y="1546594"/>
                <a:ext cx="79000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3600" b="0" i="1" smtClean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3600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sz="3600" b="0" i="1" smtClean="0">
                        <a:latin typeface="Cambria Math"/>
                        <a:cs typeface="Times New Roman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600" i="1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6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altLang="zh-TW" sz="36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3600" i="1">
                            <a:latin typeface="Cambria Math"/>
                            <a:cs typeface="Times New Roman" pitchFamily="18" charset="0"/>
                          </a:rPr>
                          <m:t>:0</m:t>
                        </m:r>
                        <m:r>
                          <a:rPr lang="en-US" altLang="zh-TW" sz="3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≤</m:t>
                        </m:r>
                        <m:r>
                          <a:rPr lang="en-US" altLang="zh-TW" sz="3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sz="3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≤</m:t>
                        </m:r>
                        <m:r>
                          <a:rPr lang="en-US" altLang="zh-TW" sz="3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sz="36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36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600" i="1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600" b="0" i="1" smtClean="0">
                                <a:latin typeface="Cambria Math"/>
                                <a:cs typeface="Times New Roman" pitchFamily="18" charset="0"/>
                              </a:rPr>
                              <m:t>00</m:t>
                            </m:r>
                          </m:sub>
                        </m:sSub>
                      </m:e>
                    </m:d>
                    <m:r>
                      <a:rPr lang="en-US" altLang="zh-TW" sz="3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36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sz="3600" i="1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36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36" y="1546594"/>
                <a:ext cx="7900011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/>
              <p:cNvSpPr txBox="1"/>
              <p:nvPr/>
            </p:nvSpPr>
            <p:spPr>
              <a:xfrm>
                <a:off x="683568" y="5013176"/>
                <a:ext cx="77768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We show that if </a:t>
                </a:r>
                <a14:m>
                  <m:oMath xmlns:m="http://schemas.openxmlformats.org/officeDocument/2006/math">
                    <m:r>
                      <a:rPr lang="en-US" altLang="zh-TW" sz="36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 is a dominating set of</a:t>
                </a:r>
                <a:endParaRPr lang="zh-TW" altLang="en-US" sz="3600" dirty="0"/>
              </a:p>
            </p:txBody>
          </p:sp>
        </mc:Choice>
        <mc:Fallback xmlns="">
          <p:sp>
            <p:nvSpPr>
              <p:cNvPr id="78" name="文字方塊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013176"/>
                <a:ext cx="7776864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351" t="-14151" b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/>
              <p:cNvSpPr txBox="1"/>
              <p:nvPr/>
            </p:nvSpPr>
            <p:spPr>
              <a:xfrm>
                <a:off x="395533" y="5718610"/>
                <a:ext cx="54177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36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sz="3600" i="1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36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3600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3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600" b="0" i="1" dirty="0" smtClean="0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altLang="zh-TW" sz="3600" b="0" i="1" dirty="0" smtClean="0">
                        <a:latin typeface="Cambria Math"/>
                      </a:rPr>
                      <m:t>=</m:t>
                    </m:r>
                    <m:r>
                      <a:rPr lang="en-US" altLang="zh-TW" sz="3600" b="0" i="1" dirty="0" smtClean="0">
                        <a:latin typeface="Cambria Math"/>
                      </a:rPr>
                      <m:t>𝑛</m:t>
                    </m:r>
                    <m:r>
                      <a:rPr lang="en-US" altLang="zh-TW" sz="3600" b="0" i="1" dirty="0" smtClean="0">
                        <a:latin typeface="Cambria Math"/>
                      </a:rPr>
                      <m:t>+1,</m:t>
                    </m:r>
                    <m:r>
                      <a:rPr lang="en-US" altLang="zh-TW" sz="3600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3600" b="0" i="0" dirty="0" smtClean="0">
                        <a:latin typeface="Cambria Math"/>
                      </a:rPr>
                      <m:t>then</m:t>
                    </m:r>
                  </m:oMath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79" name="文字方塊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3" y="5718610"/>
                <a:ext cx="5417765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/>
              <p:cNvSpPr txBox="1"/>
              <p:nvPr/>
            </p:nvSpPr>
            <p:spPr>
              <a:xfrm>
                <a:off x="5542946" y="5616697"/>
                <a:ext cx="1656184" cy="781689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36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zh-TW" sz="3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3600" b="0" i="1" smtClean="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e>
                    </m:groupChr>
                  </m:oMath>
                </a14:m>
                <a:r>
                  <a:rPr lang="en-US" altLang="zh-TW" sz="36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36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3600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80" name="文字方塊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946" y="5616697"/>
                <a:ext cx="1656184" cy="7816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群組 81"/>
          <p:cNvGrpSpPr/>
          <p:nvPr/>
        </p:nvGrpSpPr>
        <p:grpSpPr>
          <a:xfrm>
            <a:off x="839295" y="2564904"/>
            <a:ext cx="7188005" cy="2354695"/>
            <a:chOff x="972588" y="2633492"/>
            <a:chExt cx="7188005" cy="2354695"/>
          </a:xfrm>
        </p:grpSpPr>
        <p:grpSp>
          <p:nvGrpSpPr>
            <p:cNvPr id="77" name="群組 76"/>
            <p:cNvGrpSpPr/>
            <p:nvPr/>
          </p:nvGrpSpPr>
          <p:grpSpPr>
            <a:xfrm>
              <a:off x="972588" y="2633492"/>
              <a:ext cx="7188005" cy="1729856"/>
              <a:chOff x="1345151" y="2780928"/>
              <a:chExt cx="7188005" cy="1729856"/>
            </a:xfrm>
          </p:grpSpPr>
          <p:cxnSp>
            <p:nvCxnSpPr>
              <p:cNvPr id="32" name="直線接點 31"/>
              <p:cNvCxnSpPr>
                <a:stCxn id="19" idx="6"/>
                <a:endCxn id="22" idx="2"/>
              </p:cNvCxnSpPr>
              <p:nvPr/>
            </p:nvCxnSpPr>
            <p:spPr>
              <a:xfrm>
                <a:off x="4514139" y="3644928"/>
                <a:ext cx="1571017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>
                <a:stCxn id="18" idx="6"/>
                <a:endCxn id="21" idx="2"/>
              </p:cNvCxnSpPr>
              <p:nvPr/>
            </p:nvCxnSpPr>
            <p:spPr>
              <a:xfrm>
                <a:off x="4514139" y="2924928"/>
                <a:ext cx="1571017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" name="群組 74"/>
              <p:cNvGrpSpPr/>
              <p:nvPr/>
            </p:nvGrpSpPr>
            <p:grpSpPr>
              <a:xfrm>
                <a:off x="6084168" y="2780928"/>
                <a:ext cx="2448988" cy="1729856"/>
                <a:chOff x="4945151" y="2780928"/>
                <a:chExt cx="2448988" cy="1729856"/>
              </a:xfrm>
            </p:grpSpPr>
            <p:sp>
              <p:nvSpPr>
                <p:cNvPr id="21" name="橢圓 20"/>
                <p:cNvSpPr/>
                <p:nvPr/>
              </p:nvSpPr>
              <p:spPr>
                <a:xfrm>
                  <a:off x="4946139" y="2780928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2" name="橢圓 21"/>
                <p:cNvSpPr/>
                <p:nvPr/>
              </p:nvSpPr>
              <p:spPr>
                <a:xfrm>
                  <a:off x="4946139" y="3500928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23" name="直線接點 22"/>
                <p:cNvCxnSpPr>
                  <a:stCxn id="21" idx="4"/>
                  <a:endCxn id="22" idx="0"/>
                </p:cNvCxnSpPr>
                <p:nvPr/>
              </p:nvCxnSpPr>
              <p:spPr>
                <a:xfrm>
                  <a:off x="5090139" y="3068928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橢圓 33"/>
                <p:cNvSpPr/>
                <p:nvPr/>
              </p:nvSpPr>
              <p:spPr>
                <a:xfrm>
                  <a:off x="5666139" y="2780928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5" name="橢圓 34"/>
                <p:cNvSpPr/>
                <p:nvPr/>
              </p:nvSpPr>
              <p:spPr>
                <a:xfrm>
                  <a:off x="5666139" y="3500928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36" name="直線接點 35"/>
                <p:cNvCxnSpPr>
                  <a:stCxn id="34" idx="4"/>
                  <a:endCxn id="35" idx="0"/>
                </p:cNvCxnSpPr>
                <p:nvPr/>
              </p:nvCxnSpPr>
              <p:spPr>
                <a:xfrm>
                  <a:off x="5810139" y="3068928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橢圓 36"/>
                <p:cNvSpPr/>
                <p:nvPr/>
              </p:nvSpPr>
              <p:spPr>
                <a:xfrm>
                  <a:off x="6386139" y="2780928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8" name="橢圓 37"/>
                <p:cNvSpPr/>
                <p:nvPr/>
              </p:nvSpPr>
              <p:spPr>
                <a:xfrm>
                  <a:off x="6386139" y="3500928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39" name="直線接點 38"/>
                <p:cNvCxnSpPr>
                  <a:stCxn id="37" idx="4"/>
                  <a:endCxn id="38" idx="0"/>
                </p:cNvCxnSpPr>
                <p:nvPr/>
              </p:nvCxnSpPr>
              <p:spPr>
                <a:xfrm>
                  <a:off x="6530139" y="3068928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橢圓 39"/>
                <p:cNvSpPr/>
                <p:nvPr/>
              </p:nvSpPr>
              <p:spPr>
                <a:xfrm>
                  <a:off x="7106139" y="2780928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1" name="橢圓 40"/>
                <p:cNvSpPr/>
                <p:nvPr/>
              </p:nvSpPr>
              <p:spPr>
                <a:xfrm>
                  <a:off x="7106139" y="3500928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42" name="直線接點 41"/>
                <p:cNvCxnSpPr>
                  <a:stCxn id="40" idx="4"/>
                  <a:endCxn id="41" idx="0"/>
                </p:cNvCxnSpPr>
                <p:nvPr/>
              </p:nvCxnSpPr>
              <p:spPr>
                <a:xfrm>
                  <a:off x="7250139" y="3068928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接點 42"/>
                <p:cNvCxnSpPr>
                  <a:stCxn id="21" idx="6"/>
                  <a:endCxn id="34" idx="2"/>
                </p:cNvCxnSpPr>
                <p:nvPr/>
              </p:nvCxnSpPr>
              <p:spPr>
                <a:xfrm>
                  <a:off x="5234139" y="2924928"/>
                  <a:ext cx="432000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接點 43"/>
                <p:cNvCxnSpPr>
                  <a:stCxn id="22" idx="6"/>
                  <a:endCxn id="35" idx="2"/>
                </p:cNvCxnSpPr>
                <p:nvPr/>
              </p:nvCxnSpPr>
              <p:spPr>
                <a:xfrm>
                  <a:off x="5234139" y="3644928"/>
                  <a:ext cx="432000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接點 44"/>
                <p:cNvCxnSpPr>
                  <a:stCxn id="34" idx="6"/>
                  <a:endCxn id="37" idx="2"/>
                </p:cNvCxnSpPr>
                <p:nvPr/>
              </p:nvCxnSpPr>
              <p:spPr>
                <a:xfrm>
                  <a:off x="5954139" y="2924928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接點 45"/>
                <p:cNvCxnSpPr>
                  <a:stCxn id="35" idx="6"/>
                  <a:endCxn id="38" idx="2"/>
                </p:cNvCxnSpPr>
                <p:nvPr/>
              </p:nvCxnSpPr>
              <p:spPr>
                <a:xfrm>
                  <a:off x="5954139" y="3644928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接點 46"/>
                <p:cNvCxnSpPr>
                  <a:stCxn id="37" idx="6"/>
                  <a:endCxn id="40" idx="2"/>
                </p:cNvCxnSpPr>
                <p:nvPr/>
              </p:nvCxnSpPr>
              <p:spPr>
                <a:xfrm>
                  <a:off x="6674139" y="2924928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接點 47"/>
                <p:cNvCxnSpPr>
                  <a:stCxn id="38" idx="6"/>
                  <a:endCxn id="41" idx="2"/>
                </p:cNvCxnSpPr>
                <p:nvPr/>
              </p:nvCxnSpPr>
              <p:spPr>
                <a:xfrm>
                  <a:off x="6674139" y="3644928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橢圓 53"/>
                <p:cNvSpPr/>
                <p:nvPr/>
              </p:nvSpPr>
              <p:spPr>
                <a:xfrm>
                  <a:off x="4945151" y="4222784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5" name="橢圓 54"/>
                <p:cNvSpPr/>
                <p:nvPr/>
              </p:nvSpPr>
              <p:spPr>
                <a:xfrm>
                  <a:off x="5665151" y="4222784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6" name="橢圓 55"/>
                <p:cNvSpPr/>
                <p:nvPr/>
              </p:nvSpPr>
              <p:spPr>
                <a:xfrm>
                  <a:off x="6386139" y="4222784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7" name="橢圓 56"/>
                <p:cNvSpPr/>
                <p:nvPr/>
              </p:nvSpPr>
              <p:spPr>
                <a:xfrm>
                  <a:off x="7105151" y="4222784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61" name="直線接點 60"/>
                <p:cNvCxnSpPr>
                  <a:stCxn id="22" idx="4"/>
                  <a:endCxn id="54" idx="0"/>
                </p:cNvCxnSpPr>
                <p:nvPr/>
              </p:nvCxnSpPr>
              <p:spPr>
                <a:xfrm flipH="1">
                  <a:off x="5089151" y="3788928"/>
                  <a:ext cx="988" cy="43385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接點 61"/>
                <p:cNvCxnSpPr>
                  <a:stCxn id="35" idx="4"/>
                  <a:endCxn id="55" idx="0"/>
                </p:cNvCxnSpPr>
                <p:nvPr/>
              </p:nvCxnSpPr>
              <p:spPr>
                <a:xfrm flipH="1">
                  <a:off x="5809151" y="3788928"/>
                  <a:ext cx="988" cy="43385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接點 62"/>
                <p:cNvCxnSpPr>
                  <a:stCxn id="38" idx="4"/>
                  <a:endCxn id="56" idx="0"/>
                </p:cNvCxnSpPr>
                <p:nvPr/>
              </p:nvCxnSpPr>
              <p:spPr>
                <a:xfrm>
                  <a:off x="6530139" y="3788928"/>
                  <a:ext cx="0" cy="43385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線接點 63"/>
                <p:cNvCxnSpPr>
                  <a:stCxn id="41" idx="4"/>
                  <a:endCxn id="57" idx="0"/>
                </p:cNvCxnSpPr>
                <p:nvPr/>
              </p:nvCxnSpPr>
              <p:spPr>
                <a:xfrm flipH="1">
                  <a:off x="7249151" y="3788928"/>
                  <a:ext cx="988" cy="43385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接點 66"/>
                <p:cNvCxnSpPr>
                  <a:stCxn id="56" idx="6"/>
                  <a:endCxn id="57" idx="2"/>
                </p:cNvCxnSpPr>
                <p:nvPr/>
              </p:nvCxnSpPr>
              <p:spPr>
                <a:xfrm>
                  <a:off x="6674139" y="4366784"/>
                  <a:ext cx="43101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接點 67"/>
                <p:cNvCxnSpPr>
                  <a:stCxn id="55" idx="6"/>
                  <a:endCxn id="56" idx="2"/>
                </p:cNvCxnSpPr>
                <p:nvPr/>
              </p:nvCxnSpPr>
              <p:spPr>
                <a:xfrm>
                  <a:off x="5953151" y="4366784"/>
                  <a:ext cx="43298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接點 68"/>
                <p:cNvCxnSpPr>
                  <a:stCxn id="54" idx="6"/>
                  <a:endCxn id="55" idx="2"/>
                </p:cNvCxnSpPr>
                <p:nvPr/>
              </p:nvCxnSpPr>
              <p:spPr>
                <a:xfrm>
                  <a:off x="5233151" y="4366784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直線接點 69"/>
              <p:cNvCxnSpPr>
                <a:stCxn id="53" idx="6"/>
                <a:endCxn id="54" idx="2"/>
              </p:cNvCxnSpPr>
              <p:nvPr/>
            </p:nvCxnSpPr>
            <p:spPr>
              <a:xfrm>
                <a:off x="4513151" y="4364928"/>
                <a:ext cx="1571017" cy="1856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群組 75"/>
              <p:cNvGrpSpPr/>
              <p:nvPr/>
            </p:nvGrpSpPr>
            <p:grpSpPr>
              <a:xfrm>
                <a:off x="1345151" y="2780928"/>
                <a:ext cx="3168988" cy="1729856"/>
                <a:chOff x="1345151" y="2780928"/>
                <a:chExt cx="3168988" cy="1729856"/>
              </a:xfrm>
            </p:grpSpPr>
            <p:sp>
              <p:nvSpPr>
                <p:cNvPr id="6" name="橢圓 5"/>
                <p:cNvSpPr/>
                <p:nvPr/>
              </p:nvSpPr>
              <p:spPr>
                <a:xfrm>
                  <a:off x="1346139" y="2780928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" name="橢圓 6"/>
                <p:cNvSpPr/>
                <p:nvPr/>
              </p:nvSpPr>
              <p:spPr>
                <a:xfrm>
                  <a:off x="1346139" y="3500928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8" name="直線接點 7"/>
                <p:cNvCxnSpPr>
                  <a:stCxn id="6" idx="4"/>
                  <a:endCxn id="7" idx="0"/>
                </p:cNvCxnSpPr>
                <p:nvPr/>
              </p:nvCxnSpPr>
              <p:spPr>
                <a:xfrm>
                  <a:off x="1490139" y="3068928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橢圓 8"/>
                <p:cNvSpPr/>
                <p:nvPr/>
              </p:nvSpPr>
              <p:spPr>
                <a:xfrm>
                  <a:off x="2066139" y="2780928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" name="橢圓 9"/>
                <p:cNvSpPr/>
                <p:nvPr/>
              </p:nvSpPr>
              <p:spPr>
                <a:xfrm>
                  <a:off x="2066139" y="3500928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1" name="直線接點 10"/>
                <p:cNvCxnSpPr>
                  <a:stCxn id="9" idx="4"/>
                  <a:endCxn id="10" idx="0"/>
                </p:cNvCxnSpPr>
                <p:nvPr/>
              </p:nvCxnSpPr>
              <p:spPr>
                <a:xfrm>
                  <a:off x="2210139" y="3068928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橢圓 11"/>
                <p:cNvSpPr/>
                <p:nvPr/>
              </p:nvSpPr>
              <p:spPr>
                <a:xfrm>
                  <a:off x="2786139" y="2780928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" name="橢圓 12"/>
                <p:cNvSpPr/>
                <p:nvPr/>
              </p:nvSpPr>
              <p:spPr>
                <a:xfrm>
                  <a:off x="2786139" y="3500928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4" name="直線接點 13"/>
                <p:cNvCxnSpPr>
                  <a:stCxn id="12" idx="4"/>
                  <a:endCxn id="13" idx="0"/>
                </p:cNvCxnSpPr>
                <p:nvPr/>
              </p:nvCxnSpPr>
              <p:spPr>
                <a:xfrm>
                  <a:off x="2930139" y="3068928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橢圓 14"/>
                <p:cNvSpPr/>
                <p:nvPr/>
              </p:nvSpPr>
              <p:spPr>
                <a:xfrm>
                  <a:off x="3506139" y="2780928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" name="橢圓 15"/>
                <p:cNvSpPr/>
                <p:nvPr/>
              </p:nvSpPr>
              <p:spPr>
                <a:xfrm>
                  <a:off x="3506139" y="3500928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7" name="直線接點 16"/>
                <p:cNvCxnSpPr>
                  <a:stCxn id="15" idx="4"/>
                  <a:endCxn id="16" idx="0"/>
                </p:cNvCxnSpPr>
                <p:nvPr/>
              </p:nvCxnSpPr>
              <p:spPr>
                <a:xfrm>
                  <a:off x="3650139" y="3068928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橢圓 17"/>
                <p:cNvSpPr/>
                <p:nvPr/>
              </p:nvSpPr>
              <p:spPr>
                <a:xfrm>
                  <a:off x="4226139" y="2780928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9" name="橢圓 18"/>
                <p:cNvSpPr/>
                <p:nvPr/>
              </p:nvSpPr>
              <p:spPr>
                <a:xfrm>
                  <a:off x="4226139" y="3500928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20" name="直線接點 19"/>
                <p:cNvCxnSpPr>
                  <a:stCxn id="18" idx="4"/>
                  <a:endCxn id="19" idx="0"/>
                </p:cNvCxnSpPr>
                <p:nvPr/>
              </p:nvCxnSpPr>
              <p:spPr>
                <a:xfrm>
                  <a:off x="4370139" y="3068928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接點 23"/>
                <p:cNvCxnSpPr>
                  <a:stCxn id="6" idx="6"/>
                  <a:endCxn id="9" idx="2"/>
                </p:cNvCxnSpPr>
                <p:nvPr/>
              </p:nvCxnSpPr>
              <p:spPr>
                <a:xfrm>
                  <a:off x="1634139" y="2924928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接點 24"/>
                <p:cNvCxnSpPr>
                  <a:stCxn id="7" idx="6"/>
                  <a:endCxn id="10" idx="2"/>
                </p:cNvCxnSpPr>
                <p:nvPr/>
              </p:nvCxnSpPr>
              <p:spPr>
                <a:xfrm>
                  <a:off x="1634139" y="3644928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接點 25"/>
                <p:cNvCxnSpPr>
                  <a:stCxn id="9" idx="6"/>
                  <a:endCxn id="12" idx="2"/>
                </p:cNvCxnSpPr>
                <p:nvPr/>
              </p:nvCxnSpPr>
              <p:spPr>
                <a:xfrm>
                  <a:off x="2354139" y="2924928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接點 26"/>
                <p:cNvCxnSpPr>
                  <a:stCxn id="16" idx="6"/>
                  <a:endCxn id="19" idx="2"/>
                </p:cNvCxnSpPr>
                <p:nvPr/>
              </p:nvCxnSpPr>
              <p:spPr>
                <a:xfrm>
                  <a:off x="3794139" y="3644928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接點 27"/>
                <p:cNvCxnSpPr>
                  <a:stCxn id="15" idx="6"/>
                  <a:endCxn id="18" idx="2"/>
                </p:cNvCxnSpPr>
                <p:nvPr/>
              </p:nvCxnSpPr>
              <p:spPr>
                <a:xfrm>
                  <a:off x="3794139" y="2924928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接點 28"/>
                <p:cNvCxnSpPr>
                  <a:stCxn id="13" idx="6"/>
                  <a:endCxn id="16" idx="2"/>
                </p:cNvCxnSpPr>
                <p:nvPr/>
              </p:nvCxnSpPr>
              <p:spPr>
                <a:xfrm>
                  <a:off x="3074139" y="3644928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接點 29"/>
                <p:cNvCxnSpPr>
                  <a:stCxn id="12" idx="6"/>
                  <a:endCxn id="15" idx="2"/>
                </p:cNvCxnSpPr>
                <p:nvPr/>
              </p:nvCxnSpPr>
              <p:spPr>
                <a:xfrm>
                  <a:off x="3074139" y="2924928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接點 30"/>
                <p:cNvCxnSpPr>
                  <a:stCxn id="10" idx="6"/>
                  <a:endCxn id="13" idx="2"/>
                </p:cNvCxnSpPr>
                <p:nvPr/>
              </p:nvCxnSpPr>
              <p:spPr>
                <a:xfrm>
                  <a:off x="2354139" y="3644928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橢圓 48"/>
                <p:cNvSpPr/>
                <p:nvPr/>
              </p:nvSpPr>
              <p:spPr>
                <a:xfrm>
                  <a:off x="1345151" y="4222784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0" name="橢圓 49"/>
                <p:cNvSpPr/>
                <p:nvPr/>
              </p:nvSpPr>
              <p:spPr>
                <a:xfrm>
                  <a:off x="2065151" y="4222784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1" name="橢圓 50"/>
                <p:cNvSpPr/>
                <p:nvPr/>
              </p:nvSpPr>
              <p:spPr>
                <a:xfrm>
                  <a:off x="2785151" y="4222784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2" name="橢圓 51"/>
                <p:cNvSpPr/>
                <p:nvPr/>
              </p:nvSpPr>
              <p:spPr>
                <a:xfrm>
                  <a:off x="3505151" y="4222784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3" name="橢圓 52"/>
                <p:cNvSpPr/>
                <p:nvPr/>
              </p:nvSpPr>
              <p:spPr>
                <a:xfrm>
                  <a:off x="4225151" y="4220928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58" name="直線接點 57"/>
                <p:cNvCxnSpPr>
                  <a:stCxn id="13" idx="4"/>
                  <a:endCxn id="51" idx="0"/>
                </p:cNvCxnSpPr>
                <p:nvPr/>
              </p:nvCxnSpPr>
              <p:spPr>
                <a:xfrm flipH="1">
                  <a:off x="2929151" y="3788928"/>
                  <a:ext cx="988" cy="43385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接點 58"/>
                <p:cNvCxnSpPr>
                  <a:stCxn id="16" idx="4"/>
                  <a:endCxn id="52" idx="0"/>
                </p:cNvCxnSpPr>
                <p:nvPr/>
              </p:nvCxnSpPr>
              <p:spPr>
                <a:xfrm flipH="1">
                  <a:off x="3649151" y="3788928"/>
                  <a:ext cx="988" cy="43385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接點 59"/>
                <p:cNvCxnSpPr>
                  <a:stCxn id="19" idx="4"/>
                  <a:endCxn id="53" idx="0"/>
                </p:cNvCxnSpPr>
                <p:nvPr/>
              </p:nvCxnSpPr>
              <p:spPr>
                <a:xfrm flipH="1">
                  <a:off x="4369151" y="3788928"/>
                  <a:ext cx="988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線接點 64"/>
                <p:cNvCxnSpPr>
                  <a:stCxn id="7" idx="4"/>
                  <a:endCxn id="49" idx="0"/>
                </p:cNvCxnSpPr>
                <p:nvPr/>
              </p:nvCxnSpPr>
              <p:spPr>
                <a:xfrm flipH="1">
                  <a:off x="1489151" y="3788928"/>
                  <a:ext cx="988" cy="43385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線接點 65"/>
                <p:cNvCxnSpPr>
                  <a:stCxn id="10" idx="4"/>
                  <a:endCxn id="50" idx="0"/>
                </p:cNvCxnSpPr>
                <p:nvPr/>
              </p:nvCxnSpPr>
              <p:spPr>
                <a:xfrm flipH="1">
                  <a:off x="2209151" y="3788928"/>
                  <a:ext cx="988" cy="43385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線接點 70"/>
                <p:cNvCxnSpPr>
                  <a:stCxn id="52" idx="6"/>
                  <a:endCxn id="53" idx="2"/>
                </p:cNvCxnSpPr>
                <p:nvPr/>
              </p:nvCxnSpPr>
              <p:spPr>
                <a:xfrm flipV="1">
                  <a:off x="3793151" y="4364928"/>
                  <a:ext cx="432000" cy="185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線接點 71"/>
                <p:cNvCxnSpPr>
                  <a:stCxn id="51" idx="6"/>
                  <a:endCxn id="52" idx="2"/>
                </p:cNvCxnSpPr>
                <p:nvPr/>
              </p:nvCxnSpPr>
              <p:spPr>
                <a:xfrm>
                  <a:off x="3073151" y="4366784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接點 72"/>
                <p:cNvCxnSpPr>
                  <a:stCxn id="50" idx="6"/>
                  <a:endCxn id="51" idx="2"/>
                </p:cNvCxnSpPr>
                <p:nvPr/>
              </p:nvCxnSpPr>
              <p:spPr>
                <a:xfrm>
                  <a:off x="2353151" y="4366784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線接點 73"/>
                <p:cNvCxnSpPr>
                  <a:stCxn id="49" idx="6"/>
                  <a:endCxn id="50" idx="2"/>
                </p:cNvCxnSpPr>
                <p:nvPr/>
              </p:nvCxnSpPr>
              <p:spPr>
                <a:xfrm>
                  <a:off x="1633151" y="4366784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矩形 80"/>
                <p:cNvSpPr/>
                <p:nvPr/>
              </p:nvSpPr>
              <p:spPr>
                <a:xfrm>
                  <a:off x="3762327" y="4403412"/>
                  <a:ext cx="156607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sz="3200" i="1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2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81" name="矩形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2327" y="4403412"/>
                  <a:ext cx="1566070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橢圓 82"/>
          <p:cNvSpPr/>
          <p:nvPr/>
        </p:nvSpPr>
        <p:spPr>
          <a:xfrm>
            <a:off x="840283" y="3284904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橢圓 83"/>
          <p:cNvSpPr/>
          <p:nvPr/>
        </p:nvSpPr>
        <p:spPr>
          <a:xfrm>
            <a:off x="1560283" y="3283996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橢圓 84"/>
          <p:cNvSpPr/>
          <p:nvPr/>
        </p:nvSpPr>
        <p:spPr>
          <a:xfrm>
            <a:off x="2279295" y="3286013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橢圓 85"/>
          <p:cNvSpPr/>
          <p:nvPr/>
        </p:nvSpPr>
        <p:spPr>
          <a:xfrm>
            <a:off x="2999295" y="3294070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橢圓 86"/>
          <p:cNvSpPr/>
          <p:nvPr/>
        </p:nvSpPr>
        <p:spPr>
          <a:xfrm>
            <a:off x="3719295" y="3283996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橢圓 87"/>
          <p:cNvSpPr/>
          <p:nvPr/>
        </p:nvSpPr>
        <p:spPr>
          <a:xfrm>
            <a:off x="5579300" y="3278844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橢圓 88"/>
          <p:cNvSpPr/>
          <p:nvPr/>
        </p:nvSpPr>
        <p:spPr>
          <a:xfrm>
            <a:off x="6298312" y="3278844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橢圓 89"/>
          <p:cNvSpPr/>
          <p:nvPr/>
        </p:nvSpPr>
        <p:spPr>
          <a:xfrm>
            <a:off x="7019300" y="3294070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橢圓 90"/>
          <p:cNvSpPr/>
          <p:nvPr/>
        </p:nvSpPr>
        <p:spPr>
          <a:xfrm>
            <a:off x="7739300" y="3278844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橢圓 91"/>
          <p:cNvSpPr/>
          <p:nvPr/>
        </p:nvSpPr>
        <p:spPr>
          <a:xfrm>
            <a:off x="830801" y="4003565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84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25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8" grpId="0"/>
      <p:bldP spid="79" grpId="0"/>
      <p:bldP spid="80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0690" y="81118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Case 1.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680950" y="45830"/>
                <a:ext cx="3240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6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20</m:t>
                              </m:r>
                            </m:sub>
                          </m:sSub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00</m:t>
                              </m:r>
                            </m:sub>
                          </m:sSub>
                        </m:e>
                      </m:d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⊆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𝐷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950" y="45830"/>
                <a:ext cx="3240360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群組 6"/>
          <p:cNvGrpSpPr/>
          <p:nvPr/>
        </p:nvGrpSpPr>
        <p:grpSpPr>
          <a:xfrm>
            <a:off x="734486" y="949711"/>
            <a:ext cx="7188005" cy="1729856"/>
            <a:chOff x="1345151" y="2780928"/>
            <a:chExt cx="7188005" cy="1729856"/>
          </a:xfrm>
        </p:grpSpPr>
        <p:cxnSp>
          <p:nvCxnSpPr>
            <p:cNvPr id="9" name="直線接點 8"/>
            <p:cNvCxnSpPr>
              <a:stCxn id="27" idx="6"/>
              <a:endCxn id="52" idx="2"/>
            </p:cNvCxnSpPr>
            <p:nvPr/>
          </p:nvCxnSpPr>
          <p:spPr>
            <a:xfrm>
              <a:off x="4514139" y="3644928"/>
              <a:ext cx="1571017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>
              <a:stCxn id="26" idx="6"/>
              <a:endCxn id="51" idx="2"/>
            </p:cNvCxnSpPr>
            <p:nvPr/>
          </p:nvCxnSpPr>
          <p:spPr>
            <a:xfrm>
              <a:off x="4514139" y="2924928"/>
              <a:ext cx="1571017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群組 10"/>
            <p:cNvGrpSpPr/>
            <p:nvPr/>
          </p:nvGrpSpPr>
          <p:grpSpPr>
            <a:xfrm>
              <a:off x="6084168" y="2780928"/>
              <a:ext cx="2448988" cy="1729856"/>
              <a:chOff x="4945151" y="2780928"/>
              <a:chExt cx="2448988" cy="1729856"/>
            </a:xfrm>
          </p:grpSpPr>
          <p:sp>
            <p:nvSpPr>
              <p:cNvPr id="51" name="橢圓 50"/>
              <p:cNvSpPr/>
              <p:nvPr/>
            </p:nvSpPr>
            <p:spPr>
              <a:xfrm>
                <a:off x="494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橢圓 51"/>
              <p:cNvSpPr/>
              <p:nvPr/>
            </p:nvSpPr>
            <p:spPr>
              <a:xfrm>
                <a:off x="494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3" name="直線接點 52"/>
              <p:cNvCxnSpPr>
                <a:stCxn id="51" idx="4"/>
                <a:endCxn id="52" idx="0"/>
              </p:cNvCxnSpPr>
              <p:nvPr/>
            </p:nvCxnSpPr>
            <p:spPr>
              <a:xfrm>
                <a:off x="509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橢圓 53"/>
              <p:cNvSpPr/>
              <p:nvPr/>
            </p:nvSpPr>
            <p:spPr>
              <a:xfrm>
                <a:off x="566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橢圓 54"/>
              <p:cNvSpPr/>
              <p:nvPr/>
            </p:nvSpPr>
            <p:spPr>
              <a:xfrm>
                <a:off x="566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6" name="直線接點 55"/>
              <p:cNvCxnSpPr>
                <a:stCxn id="54" idx="4"/>
                <a:endCxn id="55" idx="0"/>
              </p:cNvCxnSpPr>
              <p:nvPr/>
            </p:nvCxnSpPr>
            <p:spPr>
              <a:xfrm>
                <a:off x="581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橢圓 56"/>
              <p:cNvSpPr/>
              <p:nvPr/>
            </p:nvSpPr>
            <p:spPr>
              <a:xfrm>
                <a:off x="638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橢圓 57"/>
              <p:cNvSpPr/>
              <p:nvPr/>
            </p:nvSpPr>
            <p:spPr>
              <a:xfrm>
                <a:off x="638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9" name="直線接點 58"/>
              <p:cNvCxnSpPr>
                <a:stCxn id="57" idx="4"/>
                <a:endCxn id="58" idx="0"/>
              </p:cNvCxnSpPr>
              <p:nvPr/>
            </p:nvCxnSpPr>
            <p:spPr>
              <a:xfrm>
                <a:off x="653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橢圓 59"/>
              <p:cNvSpPr/>
              <p:nvPr/>
            </p:nvSpPr>
            <p:spPr>
              <a:xfrm>
                <a:off x="710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1" name="橢圓 60"/>
              <p:cNvSpPr/>
              <p:nvPr/>
            </p:nvSpPr>
            <p:spPr>
              <a:xfrm>
                <a:off x="710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2" name="直線接點 61"/>
              <p:cNvCxnSpPr>
                <a:stCxn id="60" idx="4"/>
                <a:endCxn id="61" idx="0"/>
              </p:cNvCxnSpPr>
              <p:nvPr/>
            </p:nvCxnSpPr>
            <p:spPr>
              <a:xfrm>
                <a:off x="725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>
                <a:stCxn id="51" idx="6"/>
                <a:endCxn id="54" idx="2"/>
              </p:cNvCxnSpPr>
              <p:nvPr/>
            </p:nvCxnSpPr>
            <p:spPr>
              <a:xfrm>
                <a:off x="5234139" y="2924928"/>
                <a:ext cx="43200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接點 63"/>
              <p:cNvCxnSpPr>
                <a:stCxn id="52" idx="6"/>
                <a:endCxn id="55" idx="2"/>
              </p:cNvCxnSpPr>
              <p:nvPr/>
            </p:nvCxnSpPr>
            <p:spPr>
              <a:xfrm>
                <a:off x="5234139" y="3644928"/>
                <a:ext cx="43200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接點 64"/>
              <p:cNvCxnSpPr>
                <a:stCxn id="54" idx="6"/>
                <a:endCxn id="57" idx="2"/>
              </p:cNvCxnSpPr>
              <p:nvPr/>
            </p:nvCxnSpPr>
            <p:spPr>
              <a:xfrm>
                <a:off x="595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接點 65"/>
              <p:cNvCxnSpPr>
                <a:stCxn id="55" idx="6"/>
                <a:endCxn id="58" idx="2"/>
              </p:cNvCxnSpPr>
              <p:nvPr/>
            </p:nvCxnSpPr>
            <p:spPr>
              <a:xfrm>
                <a:off x="595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接點 66"/>
              <p:cNvCxnSpPr>
                <a:stCxn id="57" idx="6"/>
                <a:endCxn id="60" idx="2"/>
              </p:cNvCxnSpPr>
              <p:nvPr/>
            </p:nvCxnSpPr>
            <p:spPr>
              <a:xfrm>
                <a:off x="667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接點 67"/>
              <p:cNvCxnSpPr>
                <a:stCxn id="58" idx="6"/>
                <a:endCxn id="61" idx="2"/>
              </p:cNvCxnSpPr>
              <p:nvPr/>
            </p:nvCxnSpPr>
            <p:spPr>
              <a:xfrm>
                <a:off x="667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橢圓 68"/>
              <p:cNvSpPr/>
              <p:nvPr/>
            </p:nvSpPr>
            <p:spPr>
              <a:xfrm>
                <a:off x="494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0" name="橢圓 69"/>
              <p:cNvSpPr/>
              <p:nvPr/>
            </p:nvSpPr>
            <p:spPr>
              <a:xfrm>
                <a:off x="566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1" name="橢圓 70"/>
              <p:cNvSpPr/>
              <p:nvPr/>
            </p:nvSpPr>
            <p:spPr>
              <a:xfrm>
                <a:off x="6386139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2" name="橢圓 71"/>
              <p:cNvSpPr/>
              <p:nvPr/>
            </p:nvSpPr>
            <p:spPr>
              <a:xfrm>
                <a:off x="710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73" name="直線接點 72"/>
              <p:cNvCxnSpPr>
                <a:stCxn id="52" idx="4"/>
                <a:endCxn id="69" idx="0"/>
              </p:cNvCxnSpPr>
              <p:nvPr/>
            </p:nvCxnSpPr>
            <p:spPr>
              <a:xfrm flipH="1">
                <a:off x="508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接點 73"/>
              <p:cNvCxnSpPr>
                <a:stCxn id="55" idx="4"/>
                <a:endCxn id="70" idx="0"/>
              </p:cNvCxnSpPr>
              <p:nvPr/>
            </p:nvCxnSpPr>
            <p:spPr>
              <a:xfrm flipH="1">
                <a:off x="580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接點 74"/>
              <p:cNvCxnSpPr>
                <a:stCxn id="58" idx="4"/>
                <a:endCxn id="71" idx="0"/>
              </p:cNvCxnSpPr>
              <p:nvPr/>
            </p:nvCxnSpPr>
            <p:spPr>
              <a:xfrm>
                <a:off x="6530139" y="3788928"/>
                <a:ext cx="0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接點 75"/>
              <p:cNvCxnSpPr>
                <a:stCxn id="61" idx="4"/>
                <a:endCxn id="72" idx="0"/>
              </p:cNvCxnSpPr>
              <p:nvPr/>
            </p:nvCxnSpPr>
            <p:spPr>
              <a:xfrm flipH="1">
                <a:off x="724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接點 76"/>
              <p:cNvCxnSpPr>
                <a:stCxn id="71" idx="6"/>
                <a:endCxn id="72" idx="2"/>
              </p:cNvCxnSpPr>
              <p:nvPr/>
            </p:nvCxnSpPr>
            <p:spPr>
              <a:xfrm>
                <a:off x="6674139" y="4366784"/>
                <a:ext cx="43101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接點 77"/>
              <p:cNvCxnSpPr>
                <a:stCxn id="70" idx="6"/>
                <a:endCxn id="71" idx="2"/>
              </p:cNvCxnSpPr>
              <p:nvPr/>
            </p:nvCxnSpPr>
            <p:spPr>
              <a:xfrm>
                <a:off x="5953151" y="4366784"/>
                <a:ext cx="4329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接點 78"/>
              <p:cNvCxnSpPr>
                <a:stCxn id="69" idx="6"/>
                <a:endCxn id="70" idx="2"/>
              </p:cNvCxnSpPr>
              <p:nvPr/>
            </p:nvCxnSpPr>
            <p:spPr>
              <a:xfrm>
                <a:off x="523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線接點 11"/>
            <p:cNvCxnSpPr>
              <a:stCxn id="41" idx="6"/>
              <a:endCxn id="69" idx="2"/>
            </p:cNvCxnSpPr>
            <p:nvPr/>
          </p:nvCxnSpPr>
          <p:spPr>
            <a:xfrm>
              <a:off x="4513151" y="4364928"/>
              <a:ext cx="1571017" cy="185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群組 12"/>
            <p:cNvGrpSpPr/>
            <p:nvPr/>
          </p:nvGrpSpPr>
          <p:grpSpPr>
            <a:xfrm>
              <a:off x="1345151" y="2780928"/>
              <a:ext cx="3168988" cy="1729856"/>
              <a:chOff x="1345151" y="2780928"/>
              <a:chExt cx="3168988" cy="1729856"/>
            </a:xfrm>
          </p:grpSpPr>
          <p:sp>
            <p:nvSpPr>
              <p:cNvPr id="14" name="橢圓 13"/>
              <p:cNvSpPr/>
              <p:nvPr/>
            </p:nvSpPr>
            <p:spPr>
              <a:xfrm>
                <a:off x="134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橢圓 14"/>
              <p:cNvSpPr/>
              <p:nvPr/>
            </p:nvSpPr>
            <p:spPr>
              <a:xfrm>
                <a:off x="134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6" name="直線接點 15"/>
              <p:cNvCxnSpPr>
                <a:stCxn id="14" idx="4"/>
                <a:endCxn id="15" idx="0"/>
              </p:cNvCxnSpPr>
              <p:nvPr/>
            </p:nvCxnSpPr>
            <p:spPr>
              <a:xfrm>
                <a:off x="149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橢圓 16"/>
              <p:cNvSpPr/>
              <p:nvPr/>
            </p:nvSpPr>
            <p:spPr>
              <a:xfrm>
                <a:off x="206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206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9" name="直線接點 18"/>
              <p:cNvCxnSpPr>
                <a:stCxn id="17" idx="4"/>
                <a:endCxn id="18" idx="0"/>
              </p:cNvCxnSpPr>
              <p:nvPr/>
            </p:nvCxnSpPr>
            <p:spPr>
              <a:xfrm>
                <a:off x="221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橢圓 19"/>
              <p:cNvSpPr/>
              <p:nvPr/>
            </p:nvSpPr>
            <p:spPr>
              <a:xfrm>
                <a:off x="278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橢圓 20"/>
              <p:cNvSpPr/>
              <p:nvPr/>
            </p:nvSpPr>
            <p:spPr>
              <a:xfrm>
                <a:off x="278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2" name="直線接點 21"/>
              <p:cNvCxnSpPr>
                <a:stCxn id="20" idx="4"/>
                <a:endCxn id="21" idx="0"/>
              </p:cNvCxnSpPr>
              <p:nvPr/>
            </p:nvCxnSpPr>
            <p:spPr>
              <a:xfrm>
                <a:off x="293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橢圓 22"/>
              <p:cNvSpPr/>
              <p:nvPr/>
            </p:nvSpPr>
            <p:spPr>
              <a:xfrm>
                <a:off x="350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350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5" name="直線接點 24"/>
              <p:cNvCxnSpPr>
                <a:stCxn id="23" idx="4"/>
                <a:endCxn id="24" idx="0"/>
              </p:cNvCxnSpPr>
              <p:nvPr/>
            </p:nvCxnSpPr>
            <p:spPr>
              <a:xfrm>
                <a:off x="365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橢圓 25"/>
              <p:cNvSpPr/>
              <p:nvPr/>
            </p:nvSpPr>
            <p:spPr>
              <a:xfrm>
                <a:off x="422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" name="橢圓 26"/>
              <p:cNvSpPr/>
              <p:nvPr/>
            </p:nvSpPr>
            <p:spPr>
              <a:xfrm>
                <a:off x="422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8" name="直線接點 27"/>
              <p:cNvCxnSpPr>
                <a:stCxn id="26" idx="4"/>
                <a:endCxn id="27" idx="0"/>
              </p:cNvCxnSpPr>
              <p:nvPr/>
            </p:nvCxnSpPr>
            <p:spPr>
              <a:xfrm>
                <a:off x="437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>
                <a:stCxn id="14" idx="6"/>
                <a:endCxn id="17" idx="2"/>
              </p:cNvCxnSpPr>
              <p:nvPr/>
            </p:nvCxnSpPr>
            <p:spPr>
              <a:xfrm>
                <a:off x="163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接點 29"/>
              <p:cNvCxnSpPr>
                <a:stCxn id="15" idx="6"/>
                <a:endCxn id="18" idx="2"/>
              </p:cNvCxnSpPr>
              <p:nvPr/>
            </p:nvCxnSpPr>
            <p:spPr>
              <a:xfrm>
                <a:off x="163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接點 30"/>
              <p:cNvCxnSpPr>
                <a:stCxn id="17" idx="6"/>
                <a:endCxn id="20" idx="2"/>
              </p:cNvCxnSpPr>
              <p:nvPr/>
            </p:nvCxnSpPr>
            <p:spPr>
              <a:xfrm>
                <a:off x="235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接點 31"/>
              <p:cNvCxnSpPr>
                <a:stCxn id="24" idx="6"/>
                <a:endCxn id="27" idx="2"/>
              </p:cNvCxnSpPr>
              <p:nvPr/>
            </p:nvCxnSpPr>
            <p:spPr>
              <a:xfrm>
                <a:off x="379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>
                <a:stCxn id="23" idx="6"/>
                <a:endCxn id="26" idx="2"/>
              </p:cNvCxnSpPr>
              <p:nvPr/>
            </p:nvCxnSpPr>
            <p:spPr>
              <a:xfrm>
                <a:off x="379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接點 33"/>
              <p:cNvCxnSpPr>
                <a:stCxn id="21" idx="6"/>
                <a:endCxn id="24" idx="2"/>
              </p:cNvCxnSpPr>
              <p:nvPr/>
            </p:nvCxnSpPr>
            <p:spPr>
              <a:xfrm>
                <a:off x="307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接點 34"/>
              <p:cNvCxnSpPr>
                <a:stCxn id="20" idx="6"/>
                <a:endCxn id="23" idx="2"/>
              </p:cNvCxnSpPr>
              <p:nvPr/>
            </p:nvCxnSpPr>
            <p:spPr>
              <a:xfrm>
                <a:off x="307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/>
              <p:cNvCxnSpPr>
                <a:stCxn id="18" idx="6"/>
                <a:endCxn id="21" idx="2"/>
              </p:cNvCxnSpPr>
              <p:nvPr/>
            </p:nvCxnSpPr>
            <p:spPr>
              <a:xfrm>
                <a:off x="235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橢圓 36"/>
              <p:cNvSpPr/>
              <p:nvPr/>
            </p:nvSpPr>
            <p:spPr>
              <a:xfrm>
                <a:off x="134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206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橢圓 38"/>
              <p:cNvSpPr/>
              <p:nvPr/>
            </p:nvSpPr>
            <p:spPr>
              <a:xfrm>
                <a:off x="278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350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橢圓 40"/>
              <p:cNvSpPr/>
              <p:nvPr/>
            </p:nvSpPr>
            <p:spPr>
              <a:xfrm>
                <a:off x="4225151" y="422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2" name="直線接點 41"/>
              <p:cNvCxnSpPr>
                <a:stCxn id="21" idx="4"/>
                <a:endCxn id="39" idx="0"/>
              </p:cNvCxnSpPr>
              <p:nvPr/>
            </p:nvCxnSpPr>
            <p:spPr>
              <a:xfrm flipH="1">
                <a:off x="292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接點 42"/>
              <p:cNvCxnSpPr>
                <a:stCxn id="24" idx="4"/>
                <a:endCxn id="40" idx="0"/>
              </p:cNvCxnSpPr>
              <p:nvPr/>
            </p:nvCxnSpPr>
            <p:spPr>
              <a:xfrm flipH="1">
                <a:off x="364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接點 43"/>
              <p:cNvCxnSpPr>
                <a:stCxn id="27" idx="4"/>
                <a:endCxn id="41" idx="0"/>
              </p:cNvCxnSpPr>
              <p:nvPr/>
            </p:nvCxnSpPr>
            <p:spPr>
              <a:xfrm flipH="1">
                <a:off x="4369151" y="3788928"/>
                <a:ext cx="988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接點 44"/>
              <p:cNvCxnSpPr>
                <a:stCxn id="15" idx="4"/>
                <a:endCxn id="37" idx="0"/>
              </p:cNvCxnSpPr>
              <p:nvPr/>
            </p:nvCxnSpPr>
            <p:spPr>
              <a:xfrm flipH="1">
                <a:off x="148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>
                <a:stCxn id="18" idx="4"/>
                <a:endCxn id="38" idx="0"/>
              </p:cNvCxnSpPr>
              <p:nvPr/>
            </p:nvCxnSpPr>
            <p:spPr>
              <a:xfrm flipH="1">
                <a:off x="220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接點 46"/>
              <p:cNvCxnSpPr>
                <a:stCxn id="40" idx="6"/>
                <a:endCxn id="41" idx="2"/>
              </p:cNvCxnSpPr>
              <p:nvPr/>
            </p:nvCxnSpPr>
            <p:spPr>
              <a:xfrm flipV="1">
                <a:off x="3793151" y="4364928"/>
                <a:ext cx="432000" cy="1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接點 47"/>
              <p:cNvCxnSpPr>
                <a:stCxn id="39" idx="6"/>
                <a:endCxn id="40" idx="2"/>
              </p:cNvCxnSpPr>
              <p:nvPr/>
            </p:nvCxnSpPr>
            <p:spPr>
              <a:xfrm>
                <a:off x="307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接點 48"/>
              <p:cNvCxnSpPr>
                <a:stCxn id="38" idx="6"/>
                <a:endCxn id="39" idx="2"/>
              </p:cNvCxnSpPr>
              <p:nvPr/>
            </p:nvCxnSpPr>
            <p:spPr>
              <a:xfrm>
                <a:off x="235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 49"/>
              <p:cNvCxnSpPr>
                <a:stCxn id="37" idx="6"/>
                <a:endCxn id="38" idx="2"/>
              </p:cNvCxnSpPr>
              <p:nvPr/>
            </p:nvCxnSpPr>
            <p:spPr>
              <a:xfrm>
                <a:off x="163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橢圓 79"/>
          <p:cNvSpPr/>
          <p:nvPr/>
        </p:nvSpPr>
        <p:spPr>
          <a:xfrm>
            <a:off x="738052" y="949711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橢圓 80"/>
          <p:cNvSpPr/>
          <p:nvPr/>
        </p:nvSpPr>
        <p:spPr>
          <a:xfrm>
            <a:off x="734486" y="2391567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字方塊 81"/>
              <p:cNvSpPr txBox="1"/>
              <p:nvPr/>
            </p:nvSpPr>
            <p:spPr>
              <a:xfrm>
                <a:off x="323528" y="2820611"/>
                <a:ext cx="2880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b="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altLang="zh-TW" sz="3200" b="0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2" name="文字方塊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820611"/>
                <a:ext cx="2880000" cy="584775"/>
              </a:xfrm>
              <a:prstGeom prst="rect">
                <a:avLst/>
              </a:prstGeom>
              <a:blipFill>
                <a:blip r:embed="rId3"/>
                <a:stretch>
                  <a:fillRect l="-5285" t="-14583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橢圓 84"/>
          <p:cNvSpPr/>
          <p:nvPr/>
        </p:nvSpPr>
        <p:spPr>
          <a:xfrm>
            <a:off x="3623945" y="1669711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橢圓 85"/>
          <p:cNvSpPr/>
          <p:nvPr/>
        </p:nvSpPr>
        <p:spPr>
          <a:xfrm>
            <a:off x="1455474" y="2391567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/>
              <p:cNvSpPr txBox="1"/>
              <p:nvPr/>
            </p:nvSpPr>
            <p:spPr>
              <a:xfrm>
                <a:off x="323528" y="3323649"/>
                <a:ext cx="82945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3200" dirty="0">
                    <a:latin typeface="Times New Roman" pitchFamily="18" charset="0"/>
                    <a:cs typeface="Times New Roman" pitchFamily="18" charset="0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3200" b="0" i="0" dirty="0" smtClean="0">
                        <a:latin typeface="Times New Roman" pitchFamily="18" charset="0"/>
                        <a:cs typeface="Times New Roman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altLang="zh-TW" sz="3200" b="0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3200" dirty="0">
                    <a:latin typeface="Times New Roman" pitchFamily="18" charset="0"/>
                    <a:cs typeface="Times New Roman" pitchFamily="18" charset="0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also) 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7" name="文字方塊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23649"/>
                <a:ext cx="8294512" cy="584775"/>
              </a:xfrm>
              <a:prstGeom prst="rect">
                <a:avLst/>
              </a:prstGeom>
              <a:blipFill>
                <a:blip r:embed="rId4"/>
                <a:stretch>
                  <a:fillRect l="-1837" t="-14583" r="-2498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/>
              <p:cNvSpPr txBox="1"/>
              <p:nvPr/>
            </p:nvSpPr>
            <p:spPr>
              <a:xfrm>
                <a:off x="4228743" y="2820610"/>
                <a:ext cx="42321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a new dominating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8" name="文字方塊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743" y="2820610"/>
                <a:ext cx="4232143" cy="584775"/>
              </a:xfrm>
              <a:prstGeom prst="rect">
                <a:avLst/>
              </a:prstGeom>
              <a:blipFill>
                <a:blip r:embed="rId5"/>
                <a:stretch>
                  <a:fillRect l="-3746" t="-14583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AutoShape 30"/>
          <p:cNvSpPr>
            <a:spLocks noChangeArrowheads="1"/>
          </p:cNvSpPr>
          <p:nvPr/>
        </p:nvSpPr>
        <p:spPr bwMode="auto">
          <a:xfrm>
            <a:off x="3352746" y="3015391"/>
            <a:ext cx="648072" cy="288000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字方塊 89"/>
              <p:cNvSpPr txBox="1"/>
              <p:nvPr/>
            </p:nvSpPr>
            <p:spPr>
              <a:xfrm>
                <a:off x="1360114" y="3908424"/>
                <a:ext cx="42335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a new dominating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0" name="文字方塊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114" y="3908424"/>
                <a:ext cx="4233590" cy="584775"/>
              </a:xfrm>
              <a:prstGeom prst="rect">
                <a:avLst/>
              </a:prstGeom>
              <a:blipFill>
                <a:blip r:embed="rId6"/>
                <a:stretch>
                  <a:fillRect l="-3597" t="-14583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AutoShape 30"/>
          <p:cNvSpPr>
            <a:spLocks noChangeArrowheads="1"/>
          </p:cNvSpPr>
          <p:nvPr/>
        </p:nvSpPr>
        <p:spPr bwMode="auto">
          <a:xfrm>
            <a:off x="484116" y="4103205"/>
            <a:ext cx="648072" cy="288000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cxnSp>
        <p:nvCxnSpPr>
          <p:cNvPr id="92" name="直線接點 91"/>
          <p:cNvCxnSpPr/>
          <p:nvPr/>
        </p:nvCxnSpPr>
        <p:spPr>
          <a:xfrm rot="16200000">
            <a:off x="1962863" y="733711"/>
            <a:ext cx="0" cy="432000"/>
          </a:xfrm>
          <a:prstGeom prst="line">
            <a:avLst/>
          </a:pr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接點 92"/>
          <p:cNvCxnSpPr/>
          <p:nvPr/>
        </p:nvCxnSpPr>
        <p:spPr>
          <a:xfrm rot="16200000">
            <a:off x="1962863" y="1453711"/>
            <a:ext cx="0" cy="432000"/>
          </a:xfrm>
          <a:prstGeom prst="line">
            <a:avLst/>
          </a:pr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接點 93"/>
          <p:cNvCxnSpPr/>
          <p:nvPr/>
        </p:nvCxnSpPr>
        <p:spPr>
          <a:xfrm rot="16200000">
            <a:off x="1958486" y="2193833"/>
            <a:ext cx="0" cy="432000"/>
          </a:xfrm>
          <a:prstGeom prst="line">
            <a:avLst/>
          </a:pr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圓角矩形 94"/>
          <p:cNvSpPr/>
          <p:nvPr/>
        </p:nvSpPr>
        <p:spPr>
          <a:xfrm>
            <a:off x="1881415" y="778081"/>
            <a:ext cx="6440597" cy="2138536"/>
          </a:xfrm>
          <a:prstGeom prst="roundRect">
            <a:avLst/>
          </a:prstGeom>
          <a:noFill/>
          <a:ln w="38100">
            <a:solidFill>
              <a:srgbClr val="FF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字方塊 95"/>
              <p:cNvSpPr txBox="1"/>
              <p:nvPr/>
            </p:nvSpPr>
            <p:spPr>
              <a:xfrm>
                <a:off x="4633278" y="2272736"/>
                <a:ext cx="576064" cy="646331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3600" i="1"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96" name="文字方塊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278" y="2272736"/>
                <a:ext cx="576064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字方塊 96"/>
              <p:cNvSpPr txBox="1"/>
              <p:nvPr/>
            </p:nvSpPr>
            <p:spPr>
              <a:xfrm>
                <a:off x="392599" y="4473806"/>
                <a:ext cx="8525605" cy="591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|</m:t>
                        </m:r>
                      </m:e>
                      <m:sub>
                        <m:sSup>
                          <m:sSupPr>
                            <m:ctrlP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200" b="0" i="1" smtClean="0">
                                <a:latin typeface="Cambria Math"/>
                                <a:cs typeface="Times New Roman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TW" sz="3200" b="0" i="1" smtClean="0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TW" sz="32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is a dominating 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, and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|</m:t>
                        </m:r>
                      </m:e>
                      <m:sub>
                        <m:sSup>
                          <m:sSup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200" i="1">
                                <a:latin typeface="Cambria Math"/>
                                <a:cs typeface="Times New Roman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TW" sz="3200" i="1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zh-TW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altLang="zh-TW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altLang="zh-TW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−1</m:t>
                    </m:r>
                  </m:oMath>
                </a14:m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7" name="文字方塊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99" y="4473806"/>
                <a:ext cx="8525605" cy="591316"/>
              </a:xfrm>
              <a:prstGeom prst="rect">
                <a:avLst/>
              </a:prstGeom>
              <a:blipFill>
                <a:blip r:embed="rId8"/>
                <a:stretch>
                  <a:fillRect t="-14433" b="-309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AutoShape 30"/>
          <p:cNvSpPr>
            <a:spLocks noChangeArrowheads="1"/>
          </p:cNvSpPr>
          <p:nvPr/>
        </p:nvSpPr>
        <p:spPr bwMode="auto">
          <a:xfrm>
            <a:off x="471817" y="5216233"/>
            <a:ext cx="648072" cy="288000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cxnSp>
        <p:nvCxnSpPr>
          <p:cNvPr id="99" name="直線接點 98"/>
          <p:cNvCxnSpPr/>
          <p:nvPr/>
        </p:nvCxnSpPr>
        <p:spPr>
          <a:xfrm rot="16200000">
            <a:off x="1274522" y="1453711"/>
            <a:ext cx="0" cy="432000"/>
          </a:xfrm>
          <a:prstGeom prst="line">
            <a:avLst/>
          </a:pr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字方塊 99"/>
              <p:cNvSpPr txBox="1"/>
              <p:nvPr/>
            </p:nvSpPr>
            <p:spPr>
              <a:xfrm>
                <a:off x="1268887" y="5033635"/>
                <a:ext cx="7582658" cy="591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|</m:t>
                        </m:r>
                      </m:e>
                      <m:sub>
                        <m:sSup>
                          <m:sSupPr>
                            <m:ctrlP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200" b="0" i="1" smtClean="0">
                                <a:latin typeface="Cambria Math"/>
                                <a:cs typeface="Times New Roman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TW" sz="3200" b="0" i="1" smtClean="0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TW" sz="32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can be transferred to the standard form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0" name="文字方塊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887" y="5033635"/>
                <a:ext cx="7582658" cy="591316"/>
              </a:xfrm>
              <a:prstGeom prst="rect">
                <a:avLst/>
              </a:prstGeom>
              <a:blipFill>
                <a:blip r:embed="rId9"/>
                <a:stretch>
                  <a:fillRect t="-14433" r="-723" b="-309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橢圓 100"/>
          <p:cNvSpPr/>
          <p:nvPr/>
        </p:nvSpPr>
        <p:spPr>
          <a:xfrm>
            <a:off x="5483038" y="1669711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橢圓 101"/>
          <p:cNvSpPr/>
          <p:nvPr/>
        </p:nvSpPr>
        <p:spPr>
          <a:xfrm>
            <a:off x="6193502" y="1670639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橢圓 102"/>
          <p:cNvSpPr/>
          <p:nvPr/>
        </p:nvSpPr>
        <p:spPr>
          <a:xfrm>
            <a:off x="6914491" y="1663919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橢圓 103"/>
          <p:cNvSpPr/>
          <p:nvPr/>
        </p:nvSpPr>
        <p:spPr>
          <a:xfrm>
            <a:off x="2175474" y="1669710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5" name="橢圓 104"/>
          <p:cNvSpPr/>
          <p:nvPr/>
        </p:nvSpPr>
        <p:spPr>
          <a:xfrm>
            <a:off x="2891456" y="1669710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6" name="橢圓 105"/>
          <p:cNvSpPr/>
          <p:nvPr/>
        </p:nvSpPr>
        <p:spPr>
          <a:xfrm>
            <a:off x="7634491" y="1663919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7" name="橢圓 106"/>
          <p:cNvSpPr/>
          <p:nvPr/>
        </p:nvSpPr>
        <p:spPr>
          <a:xfrm>
            <a:off x="2170322" y="2388302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8" name="橢圓 107"/>
          <p:cNvSpPr/>
          <p:nvPr/>
        </p:nvSpPr>
        <p:spPr>
          <a:xfrm>
            <a:off x="1454486" y="1669711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字方塊 109"/>
              <p:cNvSpPr txBox="1"/>
              <p:nvPr/>
            </p:nvSpPr>
            <p:spPr>
              <a:xfrm>
                <a:off x="386135" y="5590210"/>
                <a:ext cx="29601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3200" dirty="0">
                    <a:latin typeface="Times New Roman" pitchFamily="18" charset="0"/>
                    <a:cs typeface="Times New Roman" pitchFamily="18" charset="0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0" name="文字方塊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35" y="5590210"/>
                <a:ext cx="2960147" cy="584775"/>
              </a:xfrm>
              <a:prstGeom prst="rect">
                <a:avLst/>
              </a:prstGeom>
              <a:blipFill>
                <a:blip r:embed="rId10"/>
                <a:stretch>
                  <a:fillRect l="-5144" t="-14583" r="-11934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字方塊 110"/>
              <p:cNvSpPr txBox="1"/>
              <p:nvPr/>
            </p:nvSpPr>
            <p:spPr>
              <a:xfrm>
                <a:off x="3332042" y="5607705"/>
                <a:ext cx="20014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altLang="zh-TW" sz="3200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smtClean="0">
                          <a:latin typeface="Cambria Math"/>
                          <a:cs typeface="Times New Roman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3200" b="0" i="1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</m:oMath>
                  </m:oMathPara>
                </a14:m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1" name="文字方塊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042" y="5607705"/>
                <a:ext cx="2001484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字方塊 111"/>
              <p:cNvSpPr txBox="1"/>
              <p:nvPr/>
            </p:nvSpPr>
            <p:spPr>
              <a:xfrm>
                <a:off x="5319285" y="5607705"/>
                <a:ext cx="35989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and 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2" name="文字方塊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285" y="5607705"/>
                <a:ext cx="3598919" cy="584775"/>
              </a:xfrm>
              <a:prstGeom prst="rect">
                <a:avLst/>
              </a:prstGeom>
              <a:blipFill>
                <a:blip r:embed="rId12"/>
                <a:stretch>
                  <a:fillRect l="-4407" t="-14583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橢圓 112"/>
          <p:cNvSpPr/>
          <p:nvPr/>
        </p:nvSpPr>
        <p:spPr>
          <a:xfrm>
            <a:off x="738052" y="1663919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橢圓 113"/>
          <p:cNvSpPr/>
          <p:nvPr/>
        </p:nvSpPr>
        <p:spPr>
          <a:xfrm>
            <a:off x="723954" y="2391567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字方塊 114"/>
              <p:cNvSpPr txBox="1"/>
              <p:nvPr/>
            </p:nvSpPr>
            <p:spPr>
              <a:xfrm>
                <a:off x="1404471" y="6161421"/>
                <a:ext cx="2973969" cy="628442"/>
              </a:xfrm>
              <a:prstGeom prst="rect">
                <a:avLst/>
              </a:prstGeom>
              <a:solidFill>
                <a:srgbClr val="00FFFF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800" b="0" i="1" smtClean="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e>
                    </m:groupChr>
                  </m:oMath>
                </a14:m>
                <a:r>
                  <a:rPr lang="en-US" altLang="zh-TW" sz="28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>
                    <a:latin typeface="Times New Roman" pitchFamily="18" charset="0"/>
                    <a:cs typeface="Times New Roman" pitchFamily="18" charset="0"/>
                  </a:rPr>
                  <a:t>in this case</a:t>
                </a:r>
                <a:endParaRPr lang="zh-TW" alt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5" name="文字方塊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471" y="6161421"/>
                <a:ext cx="2973969" cy="628442"/>
              </a:xfrm>
              <a:prstGeom prst="rect">
                <a:avLst/>
              </a:prstGeom>
              <a:blipFill>
                <a:blip r:embed="rId13"/>
                <a:stretch>
                  <a:fillRect r="-3893" b="-271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AutoShape 30"/>
          <p:cNvSpPr>
            <a:spLocks noChangeArrowheads="1"/>
          </p:cNvSpPr>
          <p:nvPr/>
        </p:nvSpPr>
        <p:spPr bwMode="auto">
          <a:xfrm>
            <a:off x="463626" y="6378675"/>
            <a:ext cx="648072" cy="288000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939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07865 2.59259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75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4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5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8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9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4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"/>
                            </p:stCondLst>
                            <p:childTnLst>
                              <p:par>
                                <p:cTn id="21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15555 4.07407E-6 " pathEditMode="relative" rAng="0" ptsTypes="AA">
                                      <p:cBhvr>
                                        <p:cTn id="21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9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0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00"/>
                            </p:stCondLst>
                            <p:childTnLst>
                              <p:par>
                                <p:cTn id="23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3.33333E-6 -0.10301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600"/>
                            </p:stCondLst>
                            <p:childTnLst>
                              <p:par>
                                <p:cTn id="2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5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6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50"/>
                            </p:stCondLst>
                            <p:childTnLst>
                              <p:par>
                                <p:cTn id="2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1.38889E-6 0.1051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750"/>
                            </p:stCondLst>
                            <p:childTnLst>
                              <p:par>
                                <p:cTn id="2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  <p:bldP spid="82" grpId="0"/>
      <p:bldP spid="85" grpId="0" animBg="1"/>
      <p:bldP spid="86" grpId="0" animBg="1"/>
      <p:bldP spid="86" grpId="1" animBg="1"/>
      <p:bldP spid="86" grpId="2" animBg="1"/>
      <p:bldP spid="87" grpId="0"/>
      <p:bldP spid="88" grpId="0"/>
      <p:bldP spid="89" grpId="0" animBg="1"/>
      <p:bldP spid="90" grpId="0"/>
      <p:bldP spid="91" grpId="0" animBg="1"/>
      <p:bldP spid="95" grpId="0" animBg="1"/>
      <p:bldP spid="95" grpId="1" animBg="1"/>
      <p:bldP spid="96" grpId="1" animBg="1"/>
      <p:bldP spid="96" grpId="2" animBg="1"/>
      <p:bldP spid="97" grpId="0"/>
      <p:bldP spid="98" grpId="0" animBg="1"/>
      <p:bldP spid="100" grpId="0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7" grpId="1" animBg="1"/>
      <p:bldP spid="107" grpId="2" animBg="1"/>
      <p:bldP spid="108" grpId="0" animBg="1"/>
      <p:bldP spid="110" grpId="0"/>
      <p:bldP spid="111" grpId="0"/>
      <p:bldP spid="112" grpId="0"/>
      <p:bldP spid="113" grpId="0" animBg="1"/>
      <p:bldP spid="114" grpId="0" animBg="1"/>
      <p:bldP spid="115" grpId="0" animBg="1"/>
      <p:bldP spid="1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386" y="1027118"/>
            <a:ext cx="526050" cy="1260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902" y="4230950"/>
            <a:ext cx="706047" cy="14400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735" y="3011032"/>
            <a:ext cx="798217" cy="1440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436" y="4163947"/>
            <a:ext cx="721314" cy="16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1036" y="1551644"/>
            <a:ext cx="543346" cy="1440000"/>
          </a:xfrm>
          <a:prstGeom prst="rect">
            <a:avLst/>
          </a:prstGeom>
        </p:spPr>
      </p:pic>
      <p:sp>
        <p:nvSpPr>
          <p:cNvPr id="3" name="橢圓 2"/>
          <p:cNvSpPr>
            <a:spLocks noChangeAspect="1"/>
          </p:cNvSpPr>
          <p:nvPr/>
        </p:nvSpPr>
        <p:spPr>
          <a:xfrm>
            <a:off x="1817544" y="1580288"/>
            <a:ext cx="1980000" cy="1980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>
            <a:spLocks noChangeAspect="1"/>
          </p:cNvSpPr>
          <p:nvPr/>
        </p:nvSpPr>
        <p:spPr>
          <a:xfrm>
            <a:off x="1367544" y="1160648"/>
            <a:ext cx="2880000" cy="2880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>
            <a:spLocks noChangeAspect="1"/>
          </p:cNvSpPr>
          <p:nvPr/>
        </p:nvSpPr>
        <p:spPr>
          <a:xfrm>
            <a:off x="917544" y="680288"/>
            <a:ext cx="3780000" cy="3780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˙</a:t>
            </a:r>
            <a:endParaRPr lang="zh-TW" altLang="en-US" dirty="0"/>
          </a:p>
        </p:txBody>
      </p:sp>
      <p:sp>
        <p:nvSpPr>
          <p:cNvPr id="6" name="橢圓 5"/>
          <p:cNvSpPr>
            <a:spLocks noChangeAspect="1"/>
          </p:cNvSpPr>
          <p:nvPr/>
        </p:nvSpPr>
        <p:spPr>
          <a:xfrm>
            <a:off x="2267484" y="2030288"/>
            <a:ext cx="1080120" cy="1080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>
            <a:spLocks noChangeAspect="1"/>
          </p:cNvSpPr>
          <p:nvPr/>
        </p:nvSpPr>
        <p:spPr>
          <a:xfrm>
            <a:off x="467544" y="189626"/>
            <a:ext cx="4680000" cy="4680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>
            <a:spLocks noChangeAspect="1"/>
          </p:cNvSpPr>
          <p:nvPr/>
        </p:nvSpPr>
        <p:spPr>
          <a:xfrm>
            <a:off x="5489952" y="3353947"/>
            <a:ext cx="1980000" cy="1980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>
            <a:spLocks noChangeAspect="1"/>
          </p:cNvSpPr>
          <p:nvPr/>
        </p:nvSpPr>
        <p:spPr>
          <a:xfrm>
            <a:off x="5039952" y="2934307"/>
            <a:ext cx="2880000" cy="2880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>
            <a:spLocks noChangeAspect="1"/>
          </p:cNvSpPr>
          <p:nvPr/>
        </p:nvSpPr>
        <p:spPr>
          <a:xfrm>
            <a:off x="4589952" y="2453947"/>
            <a:ext cx="3780000" cy="3780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˙</a:t>
            </a:r>
            <a:endParaRPr lang="zh-TW" altLang="en-US" dirty="0"/>
          </a:p>
        </p:txBody>
      </p:sp>
      <p:sp>
        <p:nvSpPr>
          <p:cNvPr id="12" name="橢圓 11"/>
          <p:cNvSpPr>
            <a:spLocks noChangeAspect="1"/>
          </p:cNvSpPr>
          <p:nvPr/>
        </p:nvSpPr>
        <p:spPr>
          <a:xfrm>
            <a:off x="5939892" y="3803947"/>
            <a:ext cx="1080120" cy="1080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>
            <a:spLocks noChangeAspect="1"/>
          </p:cNvSpPr>
          <p:nvPr/>
        </p:nvSpPr>
        <p:spPr>
          <a:xfrm>
            <a:off x="4139952" y="1963285"/>
            <a:ext cx="4680000" cy="4680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Picture 32" descr="MCj0371080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638" y="3670122"/>
            <a:ext cx="775595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直線接點 16"/>
          <p:cNvCxnSpPr>
            <a:endCxn id="18" idx="1"/>
          </p:cNvCxnSpPr>
          <p:nvPr/>
        </p:nvCxnSpPr>
        <p:spPr>
          <a:xfrm flipV="1">
            <a:off x="2997316" y="2698118"/>
            <a:ext cx="3010724" cy="2994"/>
          </a:xfrm>
          <a:prstGeom prst="line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6008040" y="2528841"/>
            <a:ext cx="832279" cy="338554"/>
          </a:xfrm>
          <a:prstGeom prst="rect">
            <a:avLst/>
          </a:prstGeom>
          <a:solidFill>
            <a:srgbClr val="FF64C8"/>
          </a:solidFill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cell site</a:t>
            </a:r>
            <a:endParaRPr lang="zh-TW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直線接點 18"/>
          <p:cNvCxnSpPr/>
          <p:nvPr/>
        </p:nvCxnSpPr>
        <p:spPr>
          <a:xfrm flipH="1" flipV="1">
            <a:off x="6411591" y="2856220"/>
            <a:ext cx="0" cy="1080000"/>
          </a:xfrm>
          <a:prstGeom prst="line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36" descr="MCj0371080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9100" y="1924800"/>
            <a:ext cx="79473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字方塊 25"/>
          <p:cNvSpPr txBox="1"/>
          <p:nvPr/>
        </p:nvSpPr>
        <p:spPr>
          <a:xfrm>
            <a:off x="2561043" y="309995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TW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261830" y="432664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TW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8" grpId="0" animBg="1"/>
      <p:bldP spid="26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0690" y="81118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Case 2.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680950" y="45830"/>
                <a:ext cx="3240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6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00</m:t>
                              </m:r>
                            </m:sub>
                          </m:sSub>
                        </m:e>
                      </m:d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⊆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𝐷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950" y="45830"/>
                <a:ext cx="3240360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734486" y="949711"/>
            <a:ext cx="7188005" cy="1729856"/>
            <a:chOff x="1345151" y="2780928"/>
            <a:chExt cx="7188005" cy="1729856"/>
          </a:xfrm>
        </p:grpSpPr>
        <p:cxnSp>
          <p:nvCxnSpPr>
            <p:cNvPr id="6" name="直線接點 5"/>
            <p:cNvCxnSpPr>
              <a:stCxn id="24" idx="6"/>
              <a:endCxn id="49" idx="2"/>
            </p:cNvCxnSpPr>
            <p:nvPr/>
          </p:nvCxnSpPr>
          <p:spPr>
            <a:xfrm>
              <a:off x="4514139" y="3644928"/>
              <a:ext cx="1571017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>
              <a:stCxn id="23" idx="6"/>
              <a:endCxn id="48" idx="2"/>
            </p:cNvCxnSpPr>
            <p:nvPr/>
          </p:nvCxnSpPr>
          <p:spPr>
            <a:xfrm>
              <a:off x="4514139" y="2924928"/>
              <a:ext cx="1571017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群組 7"/>
            <p:cNvGrpSpPr/>
            <p:nvPr/>
          </p:nvGrpSpPr>
          <p:grpSpPr>
            <a:xfrm>
              <a:off x="6084168" y="2780928"/>
              <a:ext cx="2448988" cy="1729856"/>
              <a:chOff x="4945151" y="2780928"/>
              <a:chExt cx="2448988" cy="1729856"/>
            </a:xfrm>
          </p:grpSpPr>
          <p:sp>
            <p:nvSpPr>
              <p:cNvPr id="48" name="橢圓 47"/>
              <p:cNvSpPr/>
              <p:nvPr/>
            </p:nvSpPr>
            <p:spPr>
              <a:xfrm>
                <a:off x="494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橢圓 48"/>
              <p:cNvSpPr/>
              <p:nvPr/>
            </p:nvSpPr>
            <p:spPr>
              <a:xfrm>
                <a:off x="494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0" name="直線接點 49"/>
              <p:cNvCxnSpPr>
                <a:stCxn id="48" idx="4"/>
                <a:endCxn id="49" idx="0"/>
              </p:cNvCxnSpPr>
              <p:nvPr/>
            </p:nvCxnSpPr>
            <p:spPr>
              <a:xfrm>
                <a:off x="509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橢圓 50"/>
              <p:cNvSpPr/>
              <p:nvPr/>
            </p:nvSpPr>
            <p:spPr>
              <a:xfrm>
                <a:off x="566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橢圓 51"/>
              <p:cNvSpPr/>
              <p:nvPr/>
            </p:nvSpPr>
            <p:spPr>
              <a:xfrm>
                <a:off x="566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3" name="直線接點 52"/>
              <p:cNvCxnSpPr>
                <a:stCxn id="51" idx="4"/>
                <a:endCxn id="52" idx="0"/>
              </p:cNvCxnSpPr>
              <p:nvPr/>
            </p:nvCxnSpPr>
            <p:spPr>
              <a:xfrm>
                <a:off x="581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橢圓 53"/>
              <p:cNvSpPr/>
              <p:nvPr/>
            </p:nvSpPr>
            <p:spPr>
              <a:xfrm>
                <a:off x="638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橢圓 54"/>
              <p:cNvSpPr/>
              <p:nvPr/>
            </p:nvSpPr>
            <p:spPr>
              <a:xfrm>
                <a:off x="638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6" name="直線接點 55"/>
              <p:cNvCxnSpPr>
                <a:stCxn id="54" idx="4"/>
                <a:endCxn id="55" idx="0"/>
              </p:cNvCxnSpPr>
              <p:nvPr/>
            </p:nvCxnSpPr>
            <p:spPr>
              <a:xfrm>
                <a:off x="653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橢圓 56"/>
              <p:cNvSpPr/>
              <p:nvPr/>
            </p:nvSpPr>
            <p:spPr>
              <a:xfrm>
                <a:off x="710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橢圓 57"/>
              <p:cNvSpPr/>
              <p:nvPr/>
            </p:nvSpPr>
            <p:spPr>
              <a:xfrm>
                <a:off x="710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9" name="直線接點 58"/>
              <p:cNvCxnSpPr>
                <a:stCxn id="57" idx="4"/>
                <a:endCxn id="58" idx="0"/>
              </p:cNvCxnSpPr>
              <p:nvPr/>
            </p:nvCxnSpPr>
            <p:spPr>
              <a:xfrm>
                <a:off x="725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/>
              <p:cNvCxnSpPr>
                <a:stCxn id="48" idx="6"/>
                <a:endCxn id="51" idx="2"/>
              </p:cNvCxnSpPr>
              <p:nvPr/>
            </p:nvCxnSpPr>
            <p:spPr>
              <a:xfrm>
                <a:off x="5234139" y="2924928"/>
                <a:ext cx="43200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接點 60"/>
              <p:cNvCxnSpPr>
                <a:stCxn id="49" idx="6"/>
                <a:endCxn id="52" idx="2"/>
              </p:cNvCxnSpPr>
              <p:nvPr/>
            </p:nvCxnSpPr>
            <p:spPr>
              <a:xfrm>
                <a:off x="5234139" y="3644928"/>
                <a:ext cx="43200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接點 61"/>
              <p:cNvCxnSpPr>
                <a:stCxn id="51" idx="6"/>
                <a:endCxn id="54" idx="2"/>
              </p:cNvCxnSpPr>
              <p:nvPr/>
            </p:nvCxnSpPr>
            <p:spPr>
              <a:xfrm>
                <a:off x="595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>
                <a:stCxn id="52" idx="6"/>
                <a:endCxn id="55" idx="2"/>
              </p:cNvCxnSpPr>
              <p:nvPr/>
            </p:nvCxnSpPr>
            <p:spPr>
              <a:xfrm>
                <a:off x="595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接點 63"/>
              <p:cNvCxnSpPr>
                <a:stCxn id="54" idx="6"/>
                <a:endCxn id="57" idx="2"/>
              </p:cNvCxnSpPr>
              <p:nvPr/>
            </p:nvCxnSpPr>
            <p:spPr>
              <a:xfrm>
                <a:off x="667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接點 64"/>
              <p:cNvCxnSpPr>
                <a:stCxn id="55" idx="6"/>
                <a:endCxn id="58" idx="2"/>
              </p:cNvCxnSpPr>
              <p:nvPr/>
            </p:nvCxnSpPr>
            <p:spPr>
              <a:xfrm>
                <a:off x="667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橢圓 65"/>
              <p:cNvSpPr/>
              <p:nvPr/>
            </p:nvSpPr>
            <p:spPr>
              <a:xfrm>
                <a:off x="494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7" name="橢圓 66"/>
              <p:cNvSpPr/>
              <p:nvPr/>
            </p:nvSpPr>
            <p:spPr>
              <a:xfrm>
                <a:off x="566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8" name="橢圓 67"/>
              <p:cNvSpPr/>
              <p:nvPr/>
            </p:nvSpPr>
            <p:spPr>
              <a:xfrm>
                <a:off x="6386139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9" name="橢圓 68"/>
              <p:cNvSpPr/>
              <p:nvPr/>
            </p:nvSpPr>
            <p:spPr>
              <a:xfrm>
                <a:off x="710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70" name="直線接點 69"/>
              <p:cNvCxnSpPr>
                <a:stCxn id="49" idx="4"/>
                <a:endCxn id="66" idx="0"/>
              </p:cNvCxnSpPr>
              <p:nvPr/>
            </p:nvCxnSpPr>
            <p:spPr>
              <a:xfrm flipH="1">
                <a:off x="508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接點 70"/>
              <p:cNvCxnSpPr>
                <a:stCxn id="52" idx="4"/>
                <a:endCxn id="67" idx="0"/>
              </p:cNvCxnSpPr>
              <p:nvPr/>
            </p:nvCxnSpPr>
            <p:spPr>
              <a:xfrm flipH="1">
                <a:off x="580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接點 71"/>
              <p:cNvCxnSpPr>
                <a:stCxn id="55" idx="4"/>
                <a:endCxn id="68" idx="0"/>
              </p:cNvCxnSpPr>
              <p:nvPr/>
            </p:nvCxnSpPr>
            <p:spPr>
              <a:xfrm>
                <a:off x="6530139" y="3788928"/>
                <a:ext cx="0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接點 72"/>
              <p:cNvCxnSpPr>
                <a:stCxn id="58" idx="4"/>
                <a:endCxn id="69" idx="0"/>
              </p:cNvCxnSpPr>
              <p:nvPr/>
            </p:nvCxnSpPr>
            <p:spPr>
              <a:xfrm flipH="1">
                <a:off x="724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接點 73"/>
              <p:cNvCxnSpPr>
                <a:stCxn id="68" idx="6"/>
                <a:endCxn id="69" idx="2"/>
              </p:cNvCxnSpPr>
              <p:nvPr/>
            </p:nvCxnSpPr>
            <p:spPr>
              <a:xfrm>
                <a:off x="6674139" y="4366784"/>
                <a:ext cx="43101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接點 74"/>
              <p:cNvCxnSpPr>
                <a:stCxn id="67" idx="6"/>
                <a:endCxn id="68" idx="2"/>
              </p:cNvCxnSpPr>
              <p:nvPr/>
            </p:nvCxnSpPr>
            <p:spPr>
              <a:xfrm>
                <a:off x="5953151" y="4366784"/>
                <a:ext cx="4329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接點 75"/>
              <p:cNvCxnSpPr>
                <a:stCxn id="66" idx="6"/>
                <a:endCxn id="67" idx="2"/>
              </p:cNvCxnSpPr>
              <p:nvPr/>
            </p:nvCxnSpPr>
            <p:spPr>
              <a:xfrm>
                <a:off x="523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線接點 8"/>
            <p:cNvCxnSpPr>
              <a:stCxn id="38" idx="6"/>
              <a:endCxn id="66" idx="2"/>
            </p:cNvCxnSpPr>
            <p:nvPr/>
          </p:nvCxnSpPr>
          <p:spPr>
            <a:xfrm>
              <a:off x="4513151" y="4364928"/>
              <a:ext cx="1571017" cy="185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群組 9"/>
            <p:cNvGrpSpPr/>
            <p:nvPr/>
          </p:nvGrpSpPr>
          <p:grpSpPr>
            <a:xfrm>
              <a:off x="1345151" y="2780928"/>
              <a:ext cx="3168988" cy="1729856"/>
              <a:chOff x="1345151" y="2780928"/>
              <a:chExt cx="3168988" cy="1729856"/>
            </a:xfrm>
          </p:grpSpPr>
          <p:sp>
            <p:nvSpPr>
              <p:cNvPr id="11" name="橢圓 10"/>
              <p:cNvSpPr/>
              <p:nvPr/>
            </p:nvSpPr>
            <p:spPr>
              <a:xfrm>
                <a:off x="134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134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3" name="直線接點 12"/>
              <p:cNvCxnSpPr>
                <a:stCxn id="11" idx="4"/>
                <a:endCxn id="12" idx="0"/>
              </p:cNvCxnSpPr>
              <p:nvPr/>
            </p:nvCxnSpPr>
            <p:spPr>
              <a:xfrm>
                <a:off x="149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橢圓 13"/>
              <p:cNvSpPr/>
              <p:nvPr/>
            </p:nvSpPr>
            <p:spPr>
              <a:xfrm>
                <a:off x="206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橢圓 14"/>
              <p:cNvSpPr/>
              <p:nvPr/>
            </p:nvSpPr>
            <p:spPr>
              <a:xfrm>
                <a:off x="206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6" name="直線接點 15"/>
              <p:cNvCxnSpPr>
                <a:stCxn id="14" idx="4"/>
                <a:endCxn id="15" idx="0"/>
              </p:cNvCxnSpPr>
              <p:nvPr/>
            </p:nvCxnSpPr>
            <p:spPr>
              <a:xfrm>
                <a:off x="221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橢圓 16"/>
              <p:cNvSpPr/>
              <p:nvPr/>
            </p:nvSpPr>
            <p:spPr>
              <a:xfrm>
                <a:off x="278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278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9" name="直線接點 18"/>
              <p:cNvCxnSpPr>
                <a:stCxn id="17" idx="4"/>
                <a:endCxn id="18" idx="0"/>
              </p:cNvCxnSpPr>
              <p:nvPr/>
            </p:nvCxnSpPr>
            <p:spPr>
              <a:xfrm>
                <a:off x="293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橢圓 19"/>
              <p:cNvSpPr/>
              <p:nvPr/>
            </p:nvSpPr>
            <p:spPr>
              <a:xfrm>
                <a:off x="350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橢圓 20"/>
              <p:cNvSpPr/>
              <p:nvPr/>
            </p:nvSpPr>
            <p:spPr>
              <a:xfrm>
                <a:off x="350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2" name="直線接點 21"/>
              <p:cNvCxnSpPr>
                <a:stCxn id="20" idx="4"/>
                <a:endCxn id="21" idx="0"/>
              </p:cNvCxnSpPr>
              <p:nvPr/>
            </p:nvCxnSpPr>
            <p:spPr>
              <a:xfrm>
                <a:off x="365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橢圓 22"/>
              <p:cNvSpPr/>
              <p:nvPr/>
            </p:nvSpPr>
            <p:spPr>
              <a:xfrm>
                <a:off x="422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422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5" name="直線接點 24"/>
              <p:cNvCxnSpPr>
                <a:stCxn id="23" idx="4"/>
                <a:endCxn id="24" idx="0"/>
              </p:cNvCxnSpPr>
              <p:nvPr/>
            </p:nvCxnSpPr>
            <p:spPr>
              <a:xfrm>
                <a:off x="437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接點 25"/>
              <p:cNvCxnSpPr>
                <a:stCxn id="11" idx="6"/>
                <a:endCxn id="14" idx="2"/>
              </p:cNvCxnSpPr>
              <p:nvPr/>
            </p:nvCxnSpPr>
            <p:spPr>
              <a:xfrm>
                <a:off x="163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接點 26"/>
              <p:cNvCxnSpPr>
                <a:stCxn id="12" idx="6"/>
                <a:endCxn id="15" idx="2"/>
              </p:cNvCxnSpPr>
              <p:nvPr/>
            </p:nvCxnSpPr>
            <p:spPr>
              <a:xfrm>
                <a:off x="163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接點 27"/>
              <p:cNvCxnSpPr>
                <a:stCxn id="14" idx="6"/>
                <a:endCxn id="17" idx="2"/>
              </p:cNvCxnSpPr>
              <p:nvPr/>
            </p:nvCxnSpPr>
            <p:spPr>
              <a:xfrm>
                <a:off x="235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>
                <a:stCxn id="21" idx="6"/>
                <a:endCxn id="24" idx="2"/>
              </p:cNvCxnSpPr>
              <p:nvPr/>
            </p:nvCxnSpPr>
            <p:spPr>
              <a:xfrm>
                <a:off x="379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接點 29"/>
              <p:cNvCxnSpPr>
                <a:stCxn id="20" idx="6"/>
                <a:endCxn id="23" idx="2"/>
              </p:cNvCxnSpPr>
              <p:nvPr/>
            </p:nvCxnSpPr>
            <p:spPr>
              <a:xfrm>
                <a:off x="379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接點 30"/>
              <p:cNvCxnSpPr>
                <a:stCxn id="18" idx="6"/>
                <a:endCxn id="21" idx="2"/>
              </p:cNvCxnSpPr>
              <p:nvPr/>
            </p:nvCxnSpPr>
            <p:spPr>
              <a:xfrm>
                <a:off x="307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接點 31"/>
              <p:cNvCxnSpPr>
                <a:stCxn id="17" idx="6"/>
                <a:endCxn id="20" idx="2"/>
              </p:cNvCxnSpPr>
              <p:nvPr/>
            </p:nvCxnSpPr>
            <p:spPr>
              <a:xfrm>
                <a:off x="307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>
                <a:stCxn id="15" idx="6"/>
                <a:endCxn id="18" idx="2"/>
              </p:cNvCxnSpPr>
              <p:nvPr/>
            </p:nvCxnSpPr>
            <p:spPr>
              <a:xfrm>
                <a:off x="235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橢圓 33"/>
              <p:cNvSpPr/>
              <p:nvPr/>
            </p:nvSpPr>
            <p:spPr>
              <a:xfrm>
                <a:off x="134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橢圓 34"/>
              <p:cNvSpPr/>
              <p:nvPr/>
            </p:nvSpPr>
            <p:spPr>
              <a:xfrm>
                <a:off x="206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278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橢圓 36"/>
              <p:cNvSpPr/>
              <p:nvPr/>
            </p:nvSpPr>
            <p:spPr>
              <a:xfrm>
                <a:off x="350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4225151" y="422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9" name="直線接點 38"/>
              <p:cNvCxnSpPr>
                <a:stCxn id="18" idx="4"/>
                <a:endCxn id="36" idx="0"/>
              </p:cNvCxnSpPr>
              <p:nvPr/>
            </p:nvCxnSpPr>
            <p:spPr>
              <a:xfrm flipH="1">
                <a:off x="292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接點 39"/>
              <p:cNvCxnSpPr>
                <a:stCxn id="21" idx="4"/>
                <a:endCxn id="37" idx="0"/>
              </p:cNvCxnSpPr>
              <p:nvPr/>
            </p:nvCxnSpPr>
            <p:spPr>
              <a:xfrm flipH="1">
                <a:off x="364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接點 40"/>
              <p:cNvCxnSpPr>
                <a:stCxn id="24" idx="4"/>
                <a:endCxn id="38" idx="0"/>
              </p:cNvCxnSpPr>
              <p:nvPr/>
            </p:nvCxnSpPr>
            <p:spPr>
              <a:xfrm flipH="1">
                <a:off x="4369151" y="3788928"/>
                <a:ext cx="988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接點 41"/>
              <p:cNvCxnSpPr>
                <a:stCxn id="12" idx="4"/>
                <a:endCxn id="34" idx="0"/>
              </p:cNvCxnSpPr>
              <p:nvPr/>
            </p:nvCxnSpPr>
            <p:spPr>
              <a:xfrm flipH="1">
                <a:off x="148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接點 42"/>
              <p:cNvCxnSpPr>
                <a:stCxn id="15" idx="4"/>
                <a:endCxn id="35" idx="0"/>
              </p:cNvCxnSpPr>
              <p:nvPr/>
            </p:nvCxnSpPr>
            <p:spPr>
              <a:xfrm flipH="1">
                <a:off x="220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接點 43"/>
              <p:cNvCxnSpPr>
                <a:stCxn id="37" idx="6"/>
                <a:endCxn id="38" idx="2"/>
              </p:cNvCxnSpPr>
              <p:nvPr/>
            </p:nvCxnSpPr>
            <p:spPr>
              <a:xfrm flipV="1">
                <a:off x="3793151" y="4364928"/>
                <a:ext cx="432000" cy="1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接點 44"/>
              <p:cNvCxnSpPr>
                <a:stCxn id="36" idx="6"/>
                <a:endCxn id="37" idx="2"/>
              </p:cNvCxnSpPr>
              <p:nvPr/>
            </p:nvCxnSpPr>
            <p:spPr>
              <a:xfrm>
                <a:off x="307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>
                <a:stCxn id="35" idx="6"/>
                <a:endCxn id="36" idx="2"/>
              </p:cNvCxnSpPr>
              <p:nvPr/>
            </p:nvCxnSpPr>
            <p:spPr>
              <a:xfrm>
                <a:off x="235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接點 46"/>
              <p:cNvCxnSpPr>
                <a:stCxn id="34" idx="6"/>
                <a:endCxn id="35" idx="2"/>
              </p:cNvCxnSpPr>
              <p:nvPr/>
            </p:nvCxnSpPr>
            <p:spPr>
              <a:xfrm>
                <a:off x="163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/>
              <p:cNvSpPr txBox="1"/>
              <p:nvPr/>
            </p:nvSpPr>
            <p:spPr>
              <a:xfrm>
                <a:off x="747596" y="2996952"/>
                <a:ext cx="29601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3200" dirty="0">
                    <a:latin typeface="Times New Roman" pitchFamily="18" charset="0"/>
                    <a:cs typeface="Times New Roman" pitchFamily="18" charset="0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8" name="文字方塊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96" y="2996952"/>
                <a:ext cx="2960147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5361" t="-14583" r="-8866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橢圓 78"/>
          <p:cNvSpPr/>
          <p:nvPr/>
        </p:nvSpPr>
        <p:spPr>
          <a:xfrm>
            <a:off x="734486" y="2391567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橢圓 79"/>
          <p:cNvSpPr/>
          <p:nvPr/>
        </p:nvSpPr>
        <p:spPr>
          <a:xfrm>
            <a:off x="734486" y="1669711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/>
              <p:cNvSpPr txBox="1"/>
              <p:nvPr/>
            </p:nvSpPr>
            <p:spPr>
              <a:xfrm>
                <a:off x="3758486" y="2996952"/>
                <a:ext cx="35989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and 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1" name="文字方塊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486" y="2996952"/>
                <a:ext cx="3598919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4407" t="-14583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橢圓 81"/>
          <p:cNvSpPr/>
          <p:nvPr/>
        </p:nvSpPr>
        <p:spPr>
          <a:xfrm>
            <a:off x="1455474" y="2391567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橢圓 82"/>
          <p:cNvSpPr/>
          <p:nvPr/>
        </p:nvSpPr>
        <p:spPr>
          <a:xfrm>
            <a:off x="738052" y="949711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文字方塊 83"/>
          <p:cNvSpPr txBox="1"/>
          <p:nvPr/>
        </p:nvSpPr>
        <p:spPr>
          <a:xfrm>
            <a:off x="744030" y="3594614"/>
            <a:ext cx="7135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hen, use an argument similar to </a:t>
            </a: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Case 1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/>
              <p:cNvSpPr txBox="1"/>
              <p:nvPr/>
            </p:nvSpPr>
            <p:spPr>
              <a:xfrm>
                <a:off x="747596" y="4170588"/>
                <a:ext cx="5551190" cy="705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e also have </a:t>
                </a:r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/>
                        <a:cs typeface="Times New Roman" pitchFamily="18" charset="0"/>
                      </a:rPr>
                      <m:t>𝐷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e>
                    </m:groupChr>
                  </m:oMath>
                </a14:m>
                <a:r>
                  <a:rPr lang="en-US" altLang="zh-TW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in this case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5" name="文字方塊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96" y="4170588"/>
                <a:ext cx="5551190" cy="705129"/>
              </a:xfrm>
              <a:prstGeom prst="rect">
                <a:avLst/>
              </a:prstGeom>
              <a:blipFill rotWithShape="1">
                <a:blip r:embed="rId5"/>
                <a:stretch>
                  <a:fillRect l="-2857" r="-2747" b="-267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utoShape 30"/>
          <p:cNvSpPr>
            <a:spLocks noChangeArrowheads="1"/>
          </p:cNvSpPr>
          <p:nvPr/>
        </p:nvSpPr>
        <p:spPr bwMode="auto">
          <a:xfrm>
            <a:off x="518406" y="5143309"/>
            <a:ext cx="720080" cy="313522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7" name="Rectangle 78"/>
          <p:cNvSpPr>
            <a:spLocks noChangeArrowheads="1"/>
          </p:cNvSpPr>
          <p:nvPr/>
        </p:nvSpPr>
        <p:spPr bwMode="auto">
          <a:xfrm>
            <a:off x="1406017" y="4977431"/>
            <a:ext cx="5841664" cy="5847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latin typeface="Times New Roman" pitchFamily="18" charset="0"/>
              </a:rPr>
              <a:t>only need to consider the case that</a:t>
            </a:r>
            <a:endParaRPr lang="en-US" altLang="zh-TW" sz="32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78"/>
              <p:cNvSpPr>
                <a:spLocks noChangeArrowheads="1"/>
              </p:cNvSpPr>
              <p:nvPr/>
            </p:nvSpPr>
            <p:spPr bwMode="auto">
              <a:xfrm>
                <a:off x="2209946" y="5656876"/>
                <a:ext cx="4590552" cy="58477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latin typeface="Cambria Math"/>
                        </a:rPr>
                        <m:t>|</m:t>
                      </m:r>
                      <m:r>
                        <a:rPr lang="en-US" altLang="zh-TW" sz="3200" b="1" i="1" smtClean="0">
                          <a:latin typeface="Cambria Math"/>
                        </a:rPr>
                        <m:t>𝑫</m:t>
                      </m:r>
                      <m:r>
                        <a:rPr lang="en-US" altLang="zh-TW" sz="3200" b="1" i="1" smtClean="0">
                          <a:latin typeface="Cambria Math"/>
                          <a:ea typeface="Cambria Math"/>
                        </a:rPr>
                        <m:t>∩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2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2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3200" b="1" i="1" smtClean="0"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TW" sz="3200" b="1" i="1" smtClean="0">
                                  <a:latin typeface="Cambria Math"/>
                                  <a:ea typeface="Cambria Math"/>
                                </a:rPr>
                                <m:t>𝟎𝟎</m:t>
                              </m:r>
                            </m:sub>
                          </m:sSub>
                          <m:r>
                            <a:rPr lang="en-US" altLang="zh-TW" sz="32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2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3200" b="1" i="1" smtClean="0"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TW" sz="3200" b="1" i="1" smtClean="0"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sub>
                          </m:sSub>
                          <m:r>
                            <a:rPr lang="en-US" altLang="zh-TW" sz="32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2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3200" b="1" i="1" smtClean="0"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TW" sz="3200" b="1" i="1" smtClean="0">
                                  <a:latin typeface="Cambria Math"/>
                                  <a:ea typeface="Cambria Math"/>
                                </a:rPr>
                                <m:t>𝟐𝟎</m:t>
                              </m:r>
                            </m:sub>
                          </m:sSub>
                        </m:e>
                      </m:d>
                      <m:r>
                        <a:rPr lang="en-US" altLang="zh-TW" sz="3200" b="1" i="1" smtClean="0">
                          <a:latin typeface="Cambria Math"/>
                          <a:ea typeface="Cambria Math"/>
                        </a:rPr>
                        <m:t>|≤</m:t>
                      </m:r>
                      <m:r>
                        <a:rPr lang="en-US" altLang="zh-TW" sz="3200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altLang="zh-TW" sz="3200" b="1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8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946" y="5656876"/>
                <a:ext cx="459055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41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22222E-6 L 0.07882 -2.22222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2.77778E-7 -0.10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"/>
                            </p:stCondLst>
                            <p:childTnLst>
                              <p:par>
                                <p:cTn id="8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5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5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8" grpId="0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1" grpId="0"/>
      <p:bldP spid="82" grpId="0" animBg="1"/>
      <p:bldP spid="83" grpId="0" animBg="1"/>
      <p:bldP spid="84" grpId="0"/>
      <p:bldP spid="85" grpId="0"/>
      <p:bldP spid="86" grpId="0" animBg="1"/>
      <p:bldP spid="87" grpId="0" animBg="1"/>
      <p:bldP spid="8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群組 133"/>
          <p:cNvGrpSpPr/>
          <p:nvPr/>
        </p:nvGrpSpPr>
        <p:grpSpPr>
          <a:xfrm>
            <a:off x="521459" y="2520000"/>
            <a:ext cx="7485933" cy="1729856"/>
            <a:chOff x="521459" y="2520000"/>
            <a:chExt cx="7485933" cy="1729856"/>
          </a:xfrm>
        </p:grpSpPr>
        <p:grpSp>
          <p:nvGrpSpPr>
            <p:cNvPr id="118" name="群組 117"/>
            <p:cNvGrpSpPr/>
            <p:nvPr/>
          </p:nvGrpSpPr>
          <p:grpSpPr>
            <a:xfrm>
              <a:off x="5846404" y="2520000"/>
              <a:ext cx="2160988" cy="1729856"/>
              <a:chOff x="5851474" y="3717032"/>
              <a:chExt cx="2160988" cy="1729856"/>
            </a:xfrm>
          </p:grpSpPr>
          <p:sp>
            <p:nvSpPr>
              <p:cNvPr id="51" name="橢圓 50"/>
              <p:cNvSpPr/>
              <p:nvPr/>
            </p:nvSpPr>
            <p:spPr>
              <a:xfrm>
                <a:off x="6284462" y="371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橢圓 51"/>
              <p:cNvSpPr/>
              <p:nvPr/>
            </p:nvSpPr>
            <p:spPr>
              <a:xfrm>
                <a:off x="6284462" y="443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3" name="直線接點 52"/>
              <p:cNvCxnSpPr>
                <a:stCxn id="51" idx="4"/>
                <a:endCxn id="52" idx="0"/>
              </p:cNvCxnSpPr>
              <p:nvPr/>
            </p:nvCxnSpPr>
            <p:spPr>
              <a:xfrm>
                <a:off x="6428462" y="4005032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橢圓 53"/>
              <p:cNvSpPr/>
              <p:nvPr/>
            </p:nvSpPr>
            <p:spPr>
              <a:xfrm>
                <a:off x="7004462" y="371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橢圓 54"/>
              <p:cNvSpPr/>
              <p:nvPr/>
            </p:nvSpPr>
            <p:spPr>
              <a:xfrm>
                <a:off x="7004462" y="443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6" name="直線接點 55"/>
              <p:cNvCxnSpPr>
                <a:stCxn id="54" idx="4"/>
                <a:endCxn id="55" idx="0"/>
              </p:cNvCxnSpPr>
              <p:nvPr/>
            </p:nvCxnSpPr>
            <p:spPr>
              <a:xfrm>
                <a:off x="7148462" y="4005032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橢圓 56"/>
              <p:cNvSpPr/>
              <p:nvPr/>
            </p:nvSpPr>
            <p:spPr>
              <a:xfrm>
                <a:off x="7724462" y="371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橢圓 57"/>
              <p:cNvSpPr/>
              <p:nvPr/>
            </p:nvSpPr>
            <p:spPr>
              <a:xfrm>
                <a:off x="7724462" y="443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9" name="直線接點 58"/>
              <p:cNvCxnSpPr>
                <a:stCxn id="57" idx="4"/>
                <a:endCxn id="58" idx="0"/>
              </p:cNvCxnSpPr>
              <p:nvPr/>
            </p:nvCxnSpPr>
            <p:spPr>
              <a:xfrm>
                <a:off x="7868462" y="4005032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/>
              <p:cNvCxnSpPr>
                <a:endCxn id="51" idx="2"/>
              </p:cNvCxnSpPr>
              <p:nvPr/>
            </p:nvCxnSpPr>
            <p:spPr>
              <a:xfrm>
                <a:off x="5852462" y="3861032"/>
                <a:ext cx="43200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接點 60"/>
              <p:cNvCxnSpPr>
                <a:endCxn id="52" idx="2"/>
              </p:cNvCxnSpPr>
              <p:nvPr/>
            </p:nvCxnSpPr>
            <p:spPr>
              <a:xfrm>
                <a:off x="5852462" y="4581032"/>
                <a:ext cx="43200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接點 61"/>
              <p:cNvCxnSpPr>
                <a:stCxn id="51" idx="6"/>
                <a:endCxn id="54" idx="2"/>
              </p:cNvCxnSpPr>
              <p:nvPr/>
            </p:nvCxnSpPr>
            <p:spPr>
              <a:xfrm>
                <a:off x="6572462" y="386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>
                <a:stCxn id="52" idx="6"/>
                <a:endCxn id="55" idx="2"/>
              </p:cNvCxnSpPr>
              <p:nvPr/>
            </p:nvCxnSpPr>
            <p:spPr>
              <a:xfrm>
                <a:off x="6572462" y="458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接點 63"/>
              <p:cNvCxnSpPr>
                <a:stCxn id="54" idx="6"/>
                <a:endCxn id="57" idx="2"/>
              </p:cNvCxnSpPr>
              <p:nvPr/>
            </p:nvCxnSpPr>
            <p:spPr>
              <a:xfrm>
                <a:off x="7292462" y="386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接點 64"/>
              <p:cNvCxnSpPr>
                <a:stCxn id="55" idx="6"/>
                <a:endCxn id="58" idx="2"/>
              </p:cNvCxnSpPr>
              <p:nvPr/>
            </p:nvCxnSpPr>
            <p:spPr>
              <a:xfrm>
                <a:off x="7292462" y="458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橢圓 66"/>
              <p:cNvSpPr/>
              <p:nvPr/>
            </p:nvSpPr>
            <p:spPr>
              <a:xfrm>
                <a:off x="6283474" y="515888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8" name="橢圓 67"/>
              <p:cNvSpPr/>
              <p:nvPr/>
            </p:nvSpPr>
            <p:spPr>
              <a:xfrm>
                <a:off x="7004462" y="515888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9" name="橢圓 68"/>
              <p:cNvSpPr/>
              <p:nvPr/>
            </p:nvSpPr>
            <p:spPr>
              <a:xfrm>
                <a:off x="7723474" y="515888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71" name="直線接點 70"/>
              <p:cNvCxnSpPr>
                <a:stCxn id="52" idx="4"/>
                <a:endCxn id="67" idx="0"/>
              </p:cNvCxnSpPr>
              <p:nvPr/>
            </p:nvCxnSpPr>
            <p:spPr>
              <a:xfrm flipH="1">
                <a:off x="6427474" y="4725032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接點 71"/>
              <p:cNvCxnSpPr>
                <a:stCxn id="55" idx="4"/>
                <a:endCxn id="68" idx="0"/>
              </p:cNvCxnSpPr>
              <p:nvPr/>
            </p:nvCxnSpPr>
            <p:spPr>
              <a:xfrm>
                <a:off x="7148462" y="4725032"/>
                <a:ext cx="0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接點 72"/>
              <p:cNvCxnSpPr>
                <a:stCxn id="58" idx="4"/>
                <a:endCxn id="69" idx="0"/>
              </p:cNvCxnSpPr>
              <p:nvPr/>
            </p:nvCxnSpPr>
            <p:spPr>
              <a:xfrm flipH="1">
                <a:off x="7867474" y="4725032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接點 73"/>
              <p:cNvCxnSpPr>
                <a:stCxn id="68" idx="6"/>
                <a:endCxn id="69" idx="2"/>
              </p:cNvCxnSpPr>
              <p:nvPr/>
            </p:nvCxnSpPr>
            <p:spPr>
              <a:xfrm>
                <a:off x="7292462" y="5302888"/>
                <a:ext cx="43101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接點 74"/>
              <p:cNvCxnSpPr>
                <a:stCxn id="67" idx="6"/>
                <a:endCxn id="68" idx="2"/>
              </p:cNvCxnSpPr>
              <p:nvPr/>
            </p:nvCxnSpPr>
            <p:spPr>
              <a:xfrm>
                <a:off x="6571474" y="5302888"/>
                <a:ext cx="4329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接點 75"/>
              <p:cNvCxnSpPr>
                <a:endCxn id="67" idx="2"/>
              </p:cNvCxnSpPr>
              <p:nvPr/>
            </p:nvCxnSpPr>
            <p:spPr>
              <a:xfrm>
                <a:off x="5851474" y="5302888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群組 9"/>
            <p:cNvGrpSpPr/>
            <p:nvPr/>
          </p:nvGrpSpPr>
          <p:grpSpPr>
            <a:xfrm>
              <a:off x="2677416" y="2520000"/>
              <a:ext cx="3168988" cy="1729856"/>
              <a:chOff x="1345151" y="2780928"/>
              <a:chExt cx="3168988" cy="1729856"/>
            </a:xfrm>
          </p:grpSpPr>
          <p:sp>
            <p:nvSpPr>
              <p:cNvPr id="11" name="橢圓 10"/>
              <p:cNvSpPr/>
              <p:nvPr/>
            </p:nvSpPr>
            <p:spPr>
              <a:xfrm>
                <a:off x="134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134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3" name="直線接點 12"/>
              <p:cNvCxnSpPr>
                <a:stCxn id="11" idx="4"/>
                <a:endCxn id="12" idx="0"/>
              </p:cNvCxnSpPr>
              <p:nvPr/>
            </p:nvCxnSpPr>
            <p:spPr>
              <a:xfrm>
                <a:off x="149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橢圓 13"/>
              <p:cNvSpPr/>
              <p:nvPr/>
            </p:nvSpPr>
            <p:spPr>
              <a:xfrm>
                <a:off x="206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橢圓 14"/>
              <p:cNvSpPr/>
              <p:nvPr/>
            </p:nvSpPr>
            <p:spPr>
              <a:xfrm>
                <a:off x="206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6" name="直線接點 15"/>
              <p:cNvCxnSpPr>
                <a:stCxn id="14" idx="4"/>
                <a:endCxn id="15" idx="0"/>
              </p:cNvCxnSpPr>
              <p:nvPr/>
            </p:nvCxnSpPr>
            <p:spPr>
              <a:xfrm>
                <a:off x="221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橢圓 16"/>
              <p:cNvSpPr/>
              <p:nvPr/>
            </p:nvSpPr>
            <p:spPr>
              <a:xfrm>
                <a:off x="278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278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9" name="直線接點 18"/>
              <p:cNvCxnSpPr>
                <a:stCxn id="17" idx="4"/>
                <a:endCxn id="18" idx="0"/>
              </p:cNvCxnSpPr>
              <p:nvPr/>
            </p:nvCxnSpPr>
            <p:spPr>
              <a:xfrm>
                <a:off x="293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橢圓 19"/>
              <p:cNvSpPr/>
              <p:nvPr/>
            </p:nvSpPr>
            <p:spPr>
              <a:xfrm>
                <a:off x="350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橢圓 20"/>
              <p:cNvSpPr/>
              <p:nvPr/>
            </p:nvSpPr>
            <p:spPr>
              <a:xfrm>
                <a:off x="350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2" name="直線接點 21"/>
              <p:cNvCxnSpPr>
                <a:stCxn id="20" idx="4"/>
                <a:endCxn id="21" idx="0"/>
              </p:cNvCxnSpPr>
              <p:nvPr/>
            </p:nvCxnSpPr>
            <p:spPr>
              <a:xfrm>
                <a:off x="365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橢圓 22"/>
              <p:cNvSpPr/>
              <p:nvPr/>
            </p:nvSpPr>
            <p:spPr>
              <a:xfrm>
                <a:off x="422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422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5" name="直線接點 24"/>
              <p:cNvCxnSpPr>
                <a:stCxn id="23" idx="4"/>
                <a:endCxn id="24" idx="0"/>
              </p:cNvCxnSpPr>
              <p:nvPr/>
            </p:nvCxnSpPr>
            <p:spPr>
              <a:xfrm>
                <a:off x="437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接點 25"/>
              <p:cNvCxnSpPr>
                <a:stCxn id="11" idx="6"/>
                <a:endCxn id="14" idx="2"/>
              </p:cNvCxnSpPr>
              <p:nvPr/>
            </p:nvCxnSpPr>
            <p:spPr>
              <a:xfrm>
                <a:off x="163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接點 26"/>
              <p:cNvCxnSpPr>
                <a:stCxn id="12" idx="6"/>
                <a:endCxn id="15" idx="2"/>
              </p:cNvCxnSpPr>
              <p:nvPr/>
            </p:nvCxnSpPr>
            <p:spPr>
              <a:xfrm>
                <a:off x="163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接點 27"/>
              <p:cNvCxnSpPr>
                <a:stCxn id="14" idx="6"/>
                <a:endCxn id="17" idx="2"/>
              </p:cNvCxnSpPr>
              <p:nvPr/>
            </p:nvCxnSpPr>
            <p:spPr>
              <a:xfrm>
                <a:off x="235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>
                <a:stCxn id="21" idx="6"/>
                <a:endCxn id="24" idx="2"/>
              </p:cNvCxnSpPr>
              <p:nvPr/>
            </p:nvCxnSpPr>
            <p:spPr>
              <a:xfrm>
                <a:off x="379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接點 29"/>
              <p:cNvCxnSpPr>
                <a:stCxn id="20" idx="6"/>
                <a:endCxn id="23" idx="2"/>
              </p:cNvCxnSpPr>
              <p:nvPr/>
            </p:nvCxnSpPr>
            <p:spPr>
              <a:xfrm>
                <a:off x="379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接點 30"/>
              <p:cNvCxnSpPr>
                <a:stCxn id="18" idx="6"/>
                <a:endCxn id="21" idx="2"/>
              </p:cNvCxnSpPr>
              <p:nvPr/>
            </p:nvCxnSpPr>
            <p:spPr>
              <a:xfrm>
                <a:off x="307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接點 31"/>
              <p:cNvCxnSpPr>
                <a:stCxn id="17" idx="6"/>
                <a:endCxn id="20" idx="2"/>
              </p:cNvCxnSpPr>
              <p:nvPr/>
            </p:nvCxnSpPr>
            <p:spPr>
              <a:xfrm>
                <a:off x="307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>
                <a:stCxn id="15" idx="6"/>
                <a:endCxn id="18" idx="2"/>
              </p:cNvCxnSpPr>
              <p:nvPr/>
            </p:nvCxnSpPr>
            <p:spPr>
              <a:xfrm>
                <a:off x="235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橢圓 33"/>
              <p:cNvSpPr/>
              <p:nvPr/>
            </p:nvSpPr>
            <p:spPr>
              <a:xfrm>
                <a:off x="134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橢圓 34"/>
              <p:cNvSpPr/>
              <p:nvPr/>
            </p:nvSpPr>
            <p:spPr>
              <a:xfrm>
                <a:off x="206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278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橢圓 36"/>
              <p:cNvSpPr/>
              <p:nvPr/>
            </p:nvSpPr>
            <p:spPr>
              <a:xfrm>
                <a:off x="350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4225151" y="422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9" name="直線接點 38"/>
              <p:cNvCxnSpPr>
                <a:stCxn id="18" idx="4"/>
                <a:endCxn id="36" idx="0"/>
              </p:cNvCxnSpPr>
              <p:nvPr/>
            </p:nvCxnSpPr>
            <p:spPr>
              <a:xfrm flipH="1">
                <a:off x="292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接點 39"/>
              <p:cNvCxnSpPr>
                <a:stCxn id="21" idx="4"/>
                <a:endCxn id="37" idx="0"/>
              </p:cNvCxnSpPr>
              <p:nvPr/>
            </p:nvCxnSpPr>
            <p:spPr>
              <a:xfrm flipH="1">
                <a:off x="364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接點 40"/>
              <p:cNvCxnSpPr>
                <a:stCxn id="24" idx="4"/>
                <a:endCxn id="38" idx="0"/>
              </p:cNvCxnSpPr>
              <p:nvPr/>
            </p:nvCxnSpPr>
            <p:spPr>
              <a:xfrm flipH="1">
                <a:off x="4369151" y="3788928"/>
                <a:ext cx="988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接點 41"/>
              <p:cNvCxnSpPr>
                <a:stCxn id="12" idx="4"/>
                <a:endCxn id="34" idx="0"/>
              </p:cNvCxnSpPr>
              <p:nvPr/>
            </p:nvCxnSpPr>
            <p:spPr>
              <a:xfrm flipH="1">
                <a:off x="148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接點 42"/>
              <p:cNvCxnSpPr>
                <a:stCxn id="15" idx="4"/>
                <a:endCxn id="35" idx="0"/>
              </p:cNvCxnSpPr>
              <p:nvPr/>
            </p:nvCxnSpPr>
            <p:spPr>
              <a:xfrm flipH="1">
                <a:off x="220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接點 43"/>
              <p:cNvCxnSpPr>
                <a:stCxn id="37" idx="6"/>
                <a:endCxn id="38" idx="2"/>
              </p:cNvCxnSpPr>
              <p:nvPr/>
            </p:nvCxnSpPr>
            <p:spPr>
              <a:xfrm flipV="1">
                <a:off x="3793151" y="4364928"/>
                <a:ext cx="432000" cy="1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接點 44"/>
              <p:cNvCxnSpPr>
                <a:stCxn id="36" idx="6"/>
                <a:endCxn id="37" idx="2"/>
              </p:cNvCxnSpPr>
              <p:nvPr/>
            </p:nvCxnSpPr>
            <p:spPr>
              <a:xfrm>
                <a:off x="307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>
                <a:stCxn id="35" idx="6"/>
                <a:endCxn id="36" idx="2"/>
              </p:cNvCxnSpPr>
              <p:nvPr/>
            </p:nvCxnSpPr>
            <p:spPr>
              <a:xfrm>
                <a:off x="235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接點 46"/>
              <p:cNvCxnSpPr>
                <a:stCxn id="34" idx="6"/>
                <a:endCxn id="35" idx="2"/>
              </p:cNvCxnSpPr>
              <p:nvPr/>
            </p:nvCxnSpPr>
            <p:spPr>
              <a:xfrm>
                <a:off x="163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群組 116"/>
            <p:cNvGrpSpPr/>
            <p:nvPr/>
          </p:nvGrpSpPr>
          <p:grpSpPr>
            <a:xfrm>
              <a:off x="521459" y="2520000"/>
              <a:ext cx="2160988" cy="1729856"/>
              <a:chOff x="241758" y="2295576"/>
              <a:chExt cx="2160988" cy="1729856"/>
            </a:xfrm>
          </p:grpSpPr>
          <p:sp>
            <p:nvSpPr>
              <p:cNvPr id="79" name="橢圓 78"/>
              <p:cNvSpPr/>
              <p:nvPr/>
            </p:nvSpPr>
            <p:spPr>
              <a:xfrm>
                <a:off x="242746" y="229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0" name="橢圓 79"/>
              <p:cNvSpPr/>
              <p:nvPr/>
            </p:nvSpPr>
            <p:spPr>
              <a:xfrm>
                <a:off x="242746" y="301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81" name="直線接點 80"/>
              <p:cNvCxnSpPr>
                <a:stCxn id="79" idx="4"/>
                <a:endCxn id="80" idx="0"/>
              </p:cNvCxnSpPr>
              <p:nvPr/>
            </p:nvCxnSpPr>
            <p:spPr>
              <a:xfrm>
                <a:off x="386746" y="2583576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橢圓 81"/>
              <p:cNvSpPr/>
              <p:nvPr/>
            </p:nvSpPr>
            <p:spPr>
              <a:xfrm>
                <a:off x="962746" y="229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3" name="橢圓 82"/>
              <p:cNvSpPr/>
              <p:nvPr/>
            </p:nvSpPr>
            <p:spPr>
              <a:xfrm>
                <a:off x="962746" y="301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84" name="直線接點 83"/>
              <p:cNvCxnSpPr>
                <a:stCxn id="82" idx="4"/>
                <a:endCxn id="83" idx="0"/>
              </p:cNvCxnSpPr>
              <p:nvPr/>
            </p:nvCxnSpPr>
            <p:spPr>
              <a:xfrm>
                <a:off x="1106746" y="2583576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橢圓 84"/>
              <p:cNvSpPr/>
              <p:nvPr/>
            </p:nvSpPr>
            <p:spPr>
              <a:xfrm>
                <a:off x="1682746" y="229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6" name="橢圓 85"/>
              <p:cNvSpPr/>
              <p:nvPr/>
            </p:nvSpPr>
            <p:spPr>
              <a:xfrm>
                <a:off x="1682746" y="301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87" name="直線接點 86"/>
              <p:cNvCxnSpPr>
                <a:stCxn id="85" idx="4"/>
                <a:endCxn id="86" idx="0"/>
              </p:cNvCxnSpPr>
              <p:nvPr/>
            </p:nvCxnSpPr>
            <p:spPr>
              <a:xfrm>
                <a:off x="1826746" y="2583576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接點 90"/>
              <p:cNvCxnSpPr>
                <a:stCxn id="79" idx="6"/>
                <a:endCxn id="82" idx="2"/>
              </p:cNvCxnSpPr>
              <p:nvPr/>
            </p:nvCxnSpPr>
            <p:spPr>
              <a:xfrm>
                <a:off x="530746" y="2439576"/>
                <a:ext cx="43200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接點 91"/>
              <p:cNvCxnSpPr>
                <a:stCxn id="80" idx="6"/>
                <a:endCxn id="83" idx="2"/>
              </p:cNvCxnSpPr>
              <p:nvPr/>
            </p:nvCxnSpPr>
            <p:spPr>
              <a:xfrm>
                <a:off x="530746" y="3159576"/>
                <a:ext cx="43200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接點 92"/>
              <p:cNvCxnSpPr>
                <a:stCxn id="82" idx="6"/>
                <a:endCxn id="85" idx="2"/>
              </p:cNvCxnSpPr>
              <p:nvPr/>
            </p:nvCxnSpPr>
            <p:spPr>
              <a:xfrm>
                <a:off x="1250746" y="243957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接點 93"/>
              <p:cNvCxnSpPr>
                <a:stCxn id="83" idx="6"/>
                <a:endCxn id="86" idx="2"/>
              </p:cNvCxnSpPr>
              <p:nvPr/>
            </p:nvCxnSpPr>
            <p:spPr>
              <a:xfrm>
                <a:off x="1250746" y="315957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接點 94"/>
              <p:cNvCxnSpPr>
                <a:stCxn id="85" idx="6"/>
              </p:cNvCxnSpPr>
              <p:nvPr/>
            </p:nvCxnSpPr>
            <p:spPr>
              <a:xfrm>
                <a:off x="1970746" y="2439576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接點 95"/>
              <p:cNvCxnSpPr>
                <a:stCxn id="86" idx="6"/>
              </p:cNvCxnSpPr>
              <p:nvPr/>
            </p:nvCxnSpPr>
            <p:spPr>
              <a:xfrm>
                <a:off x="1970746" y="3159576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橢圓 96"/>
              <p:cNvSpPr/>
              <p:nvPr/>
            </p:nvSpPr>
            <p:spPr>
              <a:xfrm>
                <a:off x="241758" y="37374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8" name="橢圓 97"/>
              <p:cNvSpPr/>
              <p:nvPr/>
            </p:nvSpPr>
            <p:spPr>
              <a:xfrm>
                <a:off x="961758" y="37374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9" name="橢圓 98"/>
              <p:cNvSpPr/>
              <p:nvPr/>
            </p:nvSpPr>
            <p:spPr>
              <a:xfrm>
                <a:off x="1682746" y="37374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01" name="直線接點 100"/>
              <p:cNvCxnSpPr>
                <a:stCxn id="80" idx="4"/>
                <a:endCxn id="97" idx="0"/>
              </p:cNvCxnSpPr>
              <p:nvPr/>
            </p:nvCxnSpPr>
            <p:spPr>
              <a:xfrm flipH="1">
                <a:off x="385758" y="3303576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接點 101"/>
              <p:cNvCxnSpPr>
                <a:stCxn id="83" idx="4"/>
                <a:endCxn id="98" idx="0"/>
              </p:cNvCxnSpPr>
              <p:nvPr/>
            </p:nvCxnSpPr>
            <p:spPr>
              <a:xfrm flipH="1">
                <a:off x="1105758" y="3303576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/>
              <p:cNvCxnSpPr>
                <a:stCxn id="86" idx="4"/>
                <a:endCxn id="99" idx="0"/>
              </p:cNvCxnSpPr>
              <p:nvPr/>
            </p:nvCxnSpPr>
            <p:spPr>
              <a:xfrm>
                <a:off x="1826746" y="3303576"/>
                <a:ext cx="0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接點 104"/>
              <p:cNvCxnSpPr>
                <a:stCxn id="99" idx="6"/>
              </p:cNvCxnSpPr>
              <p:nvPr/>
            </p:nvCxnSpPr>
            <p:spPr>
              <a:xfrm>
                <a:off x="1970746" y="3881432"/>
                <a:ext cx="4310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接點 105"/>
              <p:cNvCxnSpPr>
                <a:stCxn id="98" idx="6"/>
                <a:endCxn id="99" idx="2"/>
              </p:cNvCxnSpPr>
              <p:nvPr/>
            </p:nvCxnSpPr>
            <p:spPr>
              <a:xfrm>
                <a:off x="1249758" y="3881432"/>
                <a:ext cx="4329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接點 106"/>
              <p:cNvCxnSpPr>
                <a:stCxn id="97" idx="6"/>
                <a:endCxn id="98" idx="2"/>
              </p:cNvCxnSpPr>
              <p:nvPr/>
            </p:nvCxnSpPr>
            <p:spPr>
              <a:xfrm>
                <a:off x="529758" y="38814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437340" y="260648"/>
                <a:ext cx="8167108" cy="658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𝑘</m:t>
                    </m:r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3200" b="0" i="0" smtClean="0">
                        <a:latin typeface="Cambria Math"/>
                        <a:cs typeface="Times New Roman" pitchFamily="18" charset="0"/>
                      </a:rPr>
                      <m:t>min</m:t>
                    </m:r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⁡{</m:t>
                    </m:r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𝑙</m:t>
                    </m:r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:|</m:t>
                    </m:r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  <m:r>
                      <a:rPr lang="en-US" altLang="zh-TW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2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TW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:1≤</m:t>
                        </m:r>
                        <m:r>
                          <a:rPr lang="en-US" altLang="zh-TW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altLang="zh-TW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≤</m:t>
                        </m:r>
                        <m:r>
                          <a:rPr lang="en-US" altLang="zh-TW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𝑙</m:t>
                        </m:r>
                      </m:e>
                    </m:d>
                    <m:r>
                      <a:rPr lang="en-US" altLang="zh-TW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|≥</m:t>
                    </m:r>
                    <m:r>
                      <a:rPr lang="en-US" altLang="zh-TW" sz="3200" b="0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𝑙</m:t>
                    </m:r>
                    <m:r>
                      <a:rPr lang="en-US" altLang="zh-TW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+1}</m:t>
                    </m:r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40" y="260648"/>
                <a:ext cx="8167108" cy="658450"/>
              </a:xfrm>
              <a:prstGeom prst="rect">
                <a:avLst/>
              </a:prstGeom>
              <a:blipFill>
                <a:blip r:embed="rId2"/>
                <a:stretch>
                  <a:fillRect l="-1942" t="-8333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170690" y="1016016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Case 3.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662440" y="967798"/>
                <a:ext cx="40431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6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⊆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𝐷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440" y="967798"/>
                <a:ext cx="4043178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矩形 76"/>
          <p:cNvSpPr/>
          <p:nvPr/>
        </p:nvSpPr>
        <p:spPr>
          <a:xfrm>
            <a:off x="253490" y="1618005"/>
            <a:ext cx="128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Idea. </a:t>
            </a:r>
            <a:endParaRPr lang="en-US" altLang="zh-TW" sz="3600" dirty="0">
              <a:latin typeface="Times New Roman" pitchFamily="18" charset="0"/>
            </a:endParaRPr>
          </a:p>
        </p:txBody>
      </p:sp>
      <p:sp>
        <p:nvSpPr>
          <p:cNvPr id="121" name="橢圓 120"/>
          <p:cNvSpPr/>
          <p:nvPr/>
        </p:nvSpPr>
        <p:spPr>
          <a:xfrm>
            <a:off x="4117416" y="2520000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橢圓 121"/>
          <p:cNvSpPr/>
          <p:nvPr/>
        </p:nvSpPr>
        <p:spPr>
          <a:xfrm>
            <a:off x="4117416" y="3240000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橢圓 122"/>
          <p:cNvSpPr/>
          <p:nvPr/>
        </p:nvSpPr>
        <p:spPr>
          <a:xfrm>
            <a:off x="4118404" y="3961856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4" name="直線接點 123"/>
          <p:cNvCxnSpPr/>
          <p:nvPr/>
        </p:nvCxnSpPr>
        <p:spPr>
          <a:xfrm rot="16200000">
            <a:off x="5359420" y="2302088"/>
            <a:ext cx="0" cy="432000"/>
          </a:xfrm>
          <a:prstGeom prst="line">
            <a:avLst/>
          </a:pr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接點 124"/>
          <p:cNvCxnSpPr/>
          <p:nvPr/>
        </p:nvCxnSpPr>
        <p:spPr>
          <a:xfrm rot="16200000">
            <a:off x="5359420" y="3053955"/>
            <a:ext cx="0" cy="432000"/>
          </a:xfrm>
          <a:prstGeom prst="line">
            <a:avLst/>
          </a:pr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接點 126"/>
          <p:cNvCxnSpPr/>
          <p:nvPr/>
        </p:nvCxnSpPr>
        <p:spPr>
          <a:xfrm rot="5400000">
            <a:off x="3166294" y="2302088"/>
            <a:ext cx="0" cy="432000"/>
          </a:xfrm>
          <a:prstGeom prst="line">
            <a:avLst/>
          </a:pr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接點 127"/>
          <p:cNvCxnSpPr/>
          <p:nvPr/>
        </p:nvCxnSpPr>
        <p:spPr>
          <a:xfrm rot="5400000">
            <a:off x="3182404" y="3053955"/>
            <a:ext cx="0" cy="432000"/>
          </a:xfrm>
          <a:prstGeom prst="line">
            <a:avLst/>
          </a:pr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文字方塊 129"/>
              <p:cNvSpPr txBox="1"/>
              <p:nvPr/>
            </p:nvSpPr>
            <p:spPr>
              <a:xfrm>
                <a:off x="477872" y="4423397"/>
                <a:ext cx="7569064" cy="632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−1)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3200" dirty="0">
                    <a:latin typeface="Times New Roman" pitchFamily="18" charset="0"/>
                    <a:cs typeface="Times New Roman" pitchFamily="18" charset="0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−2)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−1)</m:t>
                        </m:r>
                      </m:sub>
                    </m:sSub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3200" b="0" i="0" dirty="0" smtClean="0">
                        <a:latin typeface="Times New Roman" pitchFamily="18" charset="0"/>
                        <a:cs typeface="Times New Roman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altLang="zh-TW" sz="3200" b="0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0" name="文字方塊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2" y="4423397"/>
                <a:ext cx="7569064" cy="632161"/>
              </a:xfrm>
              <a:prstGeom prst="rect">
                <a:avLst/>
              </a:prstGeom>
              <a:blipFill rotWithShape="1">
                <a:blip r:embed="rId4"/>
                <a:stretch>
                  <a:fillRect l="-2013" t="-13592" b="-233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文字方塊 130"/>
              <p:cNvSpPr txBox="1"/>
              <p:nvPr/>
            </p:nvSpPr>
            <p:spPr>
              <a:xfrm>
                <a:off x="476884" y="5055558"/>
                <a:ext cx="7569064" cy="632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+1)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3200" dirty="0">
                    <a:latin typeface="Times New Roman" pitchFamily="18" charset="0"/>
                    <a:cs typeface="Times New Roman" pitchFamily="18" charset="0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+2)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+1)</m:t>
                        </m:r>
                      </m:sub>
                    </m:sSub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3200" b="0" i="0" dirty="0" smtClean="0">
                        <a:latin typeface="Times New Roman" pitchFamily="18" charset="0"/>
                        <a:cs typeface="Times New Roman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altLang="zh-TW" sz="3200" b="0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1" name="文字方塊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84" y="5055558"/>
                <a:ext cx="7569064" cy="632161"/>
              </a:xfrm>
              <a:prstGeom prst="rect">
                <a:avLst/>
              </a:prstGeom>
              <a:blipFill rotWithShape="1">
                <a:blip r:embed="rId5"/>
                <a:stretch>
                  <a:fillRect l="-2013" t="-13462" b="-22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字方塊 131"/>
              <p:cNvSpPr txBox="1"/>
              <p:nvPr/>
            </p:nvSpPr>
            <p:spPr>
              <a:xfrm>
                <a:off x="1473475" y="5665307"/>
                <a:ext cx="42321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a new dominating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2" name="文字方塊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475" y="5665307"/>
                <a:ext cx="4232143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3746" t="-14583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AutoShape 30"/>
          <p:cNvSpPr>
            <a:spLocks noChangeArrowheads="1"/>
          </p:cNvSpPr>
          <p:nvPr/>
        </p:nvSpPr>
        <p:spPr bwMode="auto">
          <a:xfrm>
            <a:off x="597478" y="5860088"/>
            <a:ext cx="648072" cy="288000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5" name="圓角矩形 134"/>
          <p:cNvSpPr/>
          <p:nvPr/>
        </p:nvSpPr>
        <p:spPr>
          <a:xfrm>
            <a:off x="5341417" y="2264336"/>
            <a:ext cx="2923255" cy="2138536"/>
          </a:xfrm>
          <a:prstGeom prst="roundRect">
            <a:avLst/>
          </a:prstGeom>
          <a:noFill/>
          <a:ln w="38100">
            <a:solidFill>
              <a:srgbClr val="FF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6" name="圓角矩形 135"/>
          <p:cNvSpPr/>
          <p:nvPr/>
        </p:nvSpPr>
        <p:spPr>
          <a:xfrm>
            <a:off x="284325" y="2305685"/>
            <a:ext cx="2923255" cy="2138536"/>
          </a:xfrm>
          <a:prstGeom prst="roundRect">
            <a:avLst/>
          </a:prstGeom>
          <a:noFill/>
          <a:ln w="38100">
            <a:solidFill>
              <a:srgbClr val="FF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文字方塊 136"/>
              <p:cNvSpPr txBox="1"/>
              <p:nvPr/>
            </p:nvSpPr>
            <p:spPr>
              <a:xfrm>
                <a:off x="1457920" y="3797890"/>
                <a:ext cx="576064" cy="646331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3600" i="1"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37" name="文字方塊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920" y="3797890"/>
                <a:ext cx="576064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文字方塊 137"/>
              <p:cNvSpPr txBox="1"/>
              <p:nvPr/>
            </p:nvSpPr>
            <p:spPr>
              <a:xfrm>
                <a:off x="6422898" y="3788528"/>
                <a:ext cx="729970" cy="646331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3600" i="1"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38" name="文字方塊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898" y="3788528"/>
                <a:ext cx="729970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直線接點 138"/>
          <p:cNvCxnSpPr/>
          <p:nvPr/>
        </p:nvCxnSpPr>
        <p:spPr>
          <a:xfrm rot="5400000">
            <a:off x="3182404" y="3745856"/>
            <a:ext cx="0" cy="432000"/>
          </a:xfrm>
          <a:prstGeom prst="line">
            <a:avLst/>
          </a:pr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接點 139"/>
          <p:cNvCxnSpPr/>
          <p:nvPr/>
        </p:nvCxnSpPr>
        <p:spPr>
          <a:xfrm rot="16200000">
            <a:off x="5359420" y="3745856"/>
            <a:ext cx="0" cy="432000"/>
          </a:xfrm>
          <a:prstGeom prst="line">
            <a:avLst/>
          </a:pr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16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7" grpId="0"/>
      <p:bldP spid="121" grpId="0" animBg="1"/>
      <p:bldP spid="122" grpId="0" animBg="1"/>
      <p:bldP spid="123" grpId="0" animBg="1"/>
      <p:bldP spid="130" grpId="0"/>
      <p:bldP spid="131" grpId="0"/>
      <p:bldP spid="132" grpId="0"/>
      <p:bldP spid="133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521459" y="2520000"/>
            <a:ext cx="7485933" cy="1729856"/>
            <a:chOff x="521459" y="2520000"/>
            <a:chExt cx="7485933" cy="1729856"/>
          </a:xfrm>
        </p:grpSpPr>
        <p:grpSp>
          <p:nvGrpSpPr>
            <p:cNvPr id="3" name="群組 2"/>
            <p:cNvGrpSpPr/>
            <p:nvPr/>
          </p:nvGrpSpPr>
          <p:grpSpPr>
            <a:xfrm>
              <a:off x="5846404" y="2520000"/>
              <a:ext cx="2160988" cy="1729856"/>
              <a:chOff x="5851474" y="3717032"/>
              <a:chExt cx="2160988" cy="1729856"/>
            </a:xfrm>
          </p:grpSpPr>
          <p:sp>
            <p:nvSpPr>
              <p:cNvPr id="67" name="橢圓 66"/>
              <p:cNvSpPr/>
              <p:nvPr/>
            </p:nvSpPr>
            <p:spPr>
              <a:xfrm>
                <a:off x="6284462" y="371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8" name="橢圓 67"/>
              <p:cNvSpPr/>
              <p:nvPr/>
            </p:nvSpPr>
            <p:spPr>
              <a:xfrm>
                <a:off x="6284462" y="443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9" name="直線接點 68"/>
              <p:cNvCxnSpPr>
                <a:stCxn id="67" idx="4"/>
                <a:endCxn id="68" idx="0"/>
              </p:cNvCxnSpPr>
              <p:nvPr/>
            </p:nvCxnSpPr>
            <p:spPr>
              <a:xfrm>
                <a:off x="6428462" y="4005032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橢圓 69"/>
              <p:cNvSpPr/>
              <p:nvPr/>
            </p:nvSpPr>
            <p:spPr>
              <a:xfrm>
                <a:off x="7004462" y="371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1" name="橢圓 70"/>
              <p:cNvSpPr/>
              <p:nvPr/>
            </p:nvSpPr>
            <p:spPr>
              <a:xfrm>
                <a:off x="7004462" y="443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72" name="直線接點 71"/>
              <p:cNvCxnSpPr>
                <a:stCxn id="70" idx="4"/>
                <a:endCxn id="71" idx="0"/>
              </p:cNvCxnSpPr>
              <p:nvPr/>
            </p:nvCxnSpPr>
            <p:spPr>
              <a:xfrm>
                <a:off x="7148462" y="4005032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橢圓 72"/>
              <p:cNvSpPr/>
              <p:nvPr/>
            </p:nvSpPr>
            <p:spPr>
              <a:xfrm>
                <a:off x="7724462" y="371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4" name="橢圓 73"/>
              <p:cNvSpPr/>
              <p:nvPr/>
            </p:nvSpPr>
            <p:spPr>
              <a:xfrm>
                <a:off x="7724462" y="443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75" name="直線接點 74"/>
              <p:cNvCxnSpPr>
                <a:stCxn id="73" idx="4"/>
                <a:endCxn id="74" idx="0"/>
              </p:cNvCxnSpPr>
              <p:nvPr/>
            </p:nvCxnSpPr>
            <p:spPr>
              <a:xfrm>
                <a:off x="7868462" y="4005032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接點 75"/>
              <p:cNvCxnSpPr>
                <a:endCxn id="67" idx="2"/>
              </p:cNvCxnSpPr>
              <p:nvPr/>
            </p:nvCxnSpPr>
            <p:spPr>
              <a:xfrm>
                <a:off x="5852462" y="3861032"/>
                <a:ext cx="43200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接點 76"/>
              <p:cNvCxnSpPr>
                <a:endCxn id="68" idx="2"/>
              </p:cNvCxnSpPr>
              <p:nvPr/>
            </p:nvCxnSpPr>
            <p:spPr>
              <a:xfrm>
                <a:off x="5852462" y="4581032"/>
                <a:ext cx="43200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接點 77"/>
              <p:cNvCxnSpPr>
                <a:stCxn id="67" idx="6"/>
                <a:endCxn id="70" idx="2"/>
              </p:cNvCxnSpPr>
              <p:nvPr/>
            </p:nvCxnSpPr>
            <p:spPr>
              <a:xfrm>
                <a:off x="6572462" y="386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接點 78"/>
              <p:cNvCxnSpPr>
                <a:stCxn id="68" idx="6"/>
                <a:endCxn id="71" idx="2"/>
              </p:cNvCxnSpPr>
              <p:nvPr/>
            </p:nvCxnSpPr>
            <p:spPr>
              <a:xfrm>
                <a:off x="6572462" y="458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接點 79"/>
              <p:cNvCxnSpPr>
                <a:stCxn id="70" idx="6"/>
                <a:endCxn id="73" idx="2"/>
              </p:cNvCxnSpPr>
              <p:nvPr/>
            </p:nvCxnSpPr>
            <p:spPr>
              <a:xfrm>
                <a:off x="7292462" y="386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接點 80"/>
              <p:cNvCxnSpPr>
                <a:stCxn id="71" idx="6"/>
                <a:endCxn id="74" idx="2"/>
              </p:cNvCxnSpPr>
              <p:nvPr/>
            </p:nvCxnSpPr>
            <p:spPr>
              <a:xfrm>
                <a:off x="7292462" y="458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橢圓 81"/>
              <p:cNvSpPr/>
              <p:nvPr/>
            </p:nvSpPr>
            <p:spPr>
              <a:xfrm>
                <a:off x="6283474" y="515888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3" name="橢圓 82"/>
              <p:cNvSpPr/>
              <p:nvPr/>
            </p:nvSpPr>
            <p:spPr>
              <a:xfrm>
                <a:off x="7004462" y="515888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4" name="橢圓 83"/>
              <p:cNvSpPr/>
              <p:nvPr/>
            </p:nvSpPr>
            <p:spPr>
              <a:xfrm>
                <a:off x="7723474" y="515888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85" name="直線接點 84"/>
              <p:cNvCxnSpPr>
                <a:stCxn id="68" idx="4"/>
                <a:endCxn id="82" idx="0"/>
              </p:cNvCxnSpPr>
              <p:nvPr/>
            </p:nvCxnSpPr>
            <p:spPr>
              <a:xfrm flipH="1">
                <a:off x="6427474" y="4725032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接點 85"/>
              <p:cNvCxnSpPr>
                <a:stCxn id="71" idx="4"/>
                <a:endCxn id="83" idx="0"/>
              </p:cNvCxnSpPr>
              <p:nvPr/>
            </p:nvCxnSpPr>
            <p:spPr>
              <a:xfrm>
                <a:off x="7148462" y="4725032"/>
                <a:ext cx="0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接點 86"/>
              <p:cNvCxnSpPr>
                <a:stCxn id="74" idx="4"/>
                <a:endCxn id="84" idx="0"/>
              </p:cNvCxnSpPr>
              <p:nvPr/>
            </p:nvCxnSpPr>
            <p:spPr>
              <a:xfrm flipH="1">
                <a:off x="7867474" y="4725032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接點 87"/>
              <p:cNvCxnSpPr>
                <a:stCxn id="83" idx="6"/>
                <a:endCxn id="84" idx="2"/>
              </p:cNvCxnSpPr>
              <p:nvPr/>
            </p:nvCxnSpPr>
            <p:spPr>
              <a:xfrm>
                <a:off x="7292462" y="5302888"/>
                <a:ext cx="43101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接點 88"/>
              <p:cNvCxnSpPr>
                <a:stCxn id="82" idx="6"/>
                <a:endCxn id="83" idx="2"/>
              </p:cNvCxnSpPr>
              <p:nvPr/>
            </p:nvCxnSpPr>
            <p:spPr>
              <a:xfrm>
                <a:off x="6571474" y="5302888"/>
                <a:ext cx="4329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接點 89"/>
              <p:cNvCxnSpPr>
                <a:endCxn id="82" idx="2"/>
              </p:cNvCxnSpPr>
              <p:nvPr/>
            </p:nvCxnSpPr>
            <p:spPr>
              <a:xfrm>
                <a:off x="5851474" y="5302888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群組 3"/>
            <p:cNvGrpSpPr/>
            <p:nvPr/>
          </p:nvGrpSpPr>
          <p:grpSpPr>
            <a:xfrm>
              <a:off x="2677416" y="2520000"/>
              <a:ext cx="3168988" cy="1729856"/>
              <a:chOff x="1345151" y="2780928"/>
              <a:chExt cx="3168988" cy="1729856"/>
            </a:xfrm>
          </p:grpSpPr>
          <p:sp>
            <p:nvSpPr>
              <p:cNvPr id="30" name="橢圓 29"/>
              <p:cNvSpPr/>
              <p:nvPr/>
            </p:nvSpPr>
            <p:spPr>
              <a:xfrm>
                <a:off x="134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橢圓 30"/>
              <p:cNvSpPr/>
              <p:nvPr/>
            </p:nvSpPr>
            <p:spPr>
              <a:xfrm>
                <a:off x="134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2" name="直線接點 31"/>
              <p:cNvCxnSpPr>
                <a:stCxn id="30" idx="4"/>
                <a:endCxn id="31" idx="0"/>
              </p:cNvCxnSpPr>
              <p:nvPr/>
            </p:nvCxnSpPr>
            <p:spPr>
              <a:xfrm>
                <a:off x="149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橢圓 32"/>
              <p:cNvSpPr/>
              <p:nvPr/>
            </p:nvSpPr>
            <p:spPr>
              <a:xfrm>
                <a:off x="206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206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5" name="直線接點 34"/>
              <p:cNvCxnSpPr>
                <a:stCxn id="33" idx="4"/>
                <a:endCxn id="34" idx="0"/>
              </p:cNvCxnSpPr>
              <p:nvPr/>
            </p:nvCxnSpPr>
            <p:spPr>
              <a:xfrm>
                <a:off x="221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橢圓 35"/>
              <p:cNvSpPr/>
              <p:nvPr/>
            </p:nvSpPr>
            <p:spPr>
              <a:xfrm>
                <a:off x="278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橢圓 36"/>
              <p:cNvSpPr/>
              <p:nvPr/>
            </p:nvSpPr>
            <p:spPr>
              <a:xfrm>
                <a:off x="278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8" name="直線接點 37"/>
              <p:cNvCxnSpPr>
                <a:stCxn id="36" idx="4"/>
                <a:endCxn id="37" idx="0"/>
              </p:cNvCxnSpPr>
              <p:nvPr/>
            </p:nvCxnSpPr>
            <p:spPr>
              <a:xfrm>
                <a:off x="293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橢圓 38"/>
              <p:cNvSpPr/>
              <p:nvPr/>
            </p:nvSpPr>
            <p:spPr>
              <a:xfrm>
                <a:off x="350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350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1" name="直線接點 40"/>
              <p:cNvCxnSpPr>
                <a:stCxn id="39" idx="4"/>
                <a:endCxn id="40" idx="0"/>
              </p:cNvCxnSpPr>
              <p:nvPr/>
            </p:nvCxnSpPr>
            <p:spPr>
              <a:xfrm>
                <a:off x="365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橢圓 41"/>
              <p:cNvSpPr/>
              <p:nvPr/>
            </p:nvSpPr>
            <p:spPr>
              <a:xfrm>
                <a:off x="422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橢圓 42"/>
              <p:cNvSpPr/>
              <p:nvPr/>
            </p:nvSpPr>
            <p:spPr>
              <a:xfrm>
                <a:off x="422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4" name="直線接點 43"/>
              <p:cNvCxnSpPr>
                <a:stCxn id="42" idx="4"/>
                <a:endCxn id="43" idx="0"/>
              </p:cNvCxnSpPr>
              <p:nvPr/>
            </p:nvCxnSpPr>
            <p:spPr>
              <a:xfrm>
                <a:off x="437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接點 44"/>
              <p:cNvCxnSpPr>
                <a:stCxn id="30" idx="6"/>
                <a:endCxn id="33" idx="2"/>
              </p:cNvCxnSpPr>
              <p:nvPr/>
            </p:nvCxnSpPr>
            <p:spPr>
              <a:xfrm>
                <a:off x="163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>
                <a:stCxn id="31" idx="6"/>
                <a:endCxn id="34" idx="2"/>
              </p:cNvCxnSpPr>
              <p:nvPr/>
            </p:nvCxnSpPr>
            <p:spPr>
              <a:xfrm>
                <a:off x="163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接點 46"/>
              <p:cNvCxnSpPr>
                <a:stCxn id="33" idx="6"/>
                <a:endCxn id="36" idx="2"/>
              </p:cNvCxnSpPr>
              <p:nvPr/>
            </p:nvCxnSpPr>
            <p:spPr>
              <a:xfrm>
                <a:off x="235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接點 47"/>
              <p:cNvCxnSpPr>
                <a:stCxn id="40" idx="6"/>
                <a:endCxn id="43" idx="2"/>
              </p:cNvCxnSpPr>
              <p:nvPr/>
            </p:nvCxnSpPr>
            <p:spPr>
              <a:xfrm>
                <a:off x="379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接點 48"/>
              <p:cNvCxnSpPr>
                <a:stCxn id="39" idx="6"/>
                <a:endCxn id="42" idx="2"/>
              </p:cNvCxnSpPr>
              <p:nvPr/>
            </p:nvCxnSpPr>
            <p:spPr>
              <a:xfrm>
                <a:off x="379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 49"/>
              <p:cNvCxnSpPr>
                <a:stCxn id="37" idx="6"/>
                <a:endCxn id="40" idx="2"/>
              </p:cNvCxnSpPr>
              <p:nvPr/>
            </p:nvCxnSpPr>
            <p:spPr>
              <a:xfrm>
                <a:off x="307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 50"/>
              <p:cNvCxnSpPr>
                <a:stCxn id="36" idx="6"/>
                <a:endCxn id="39" idx="2"/>
              </p:cNvCxnSpPr>
              <p:nvPr/>
            </p:nvCxnSpPr>
            <p:spPr>
              <a:xfrm>
                <a:off x="307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接點 51"/>
              <p:cNvCxnSpPr>
                <a:stCxn id="34" idx="6"/>
                <a:endCxn id="37" idx="2"/>
              </p:cNvCxnSpPr>
              <p:nvPr/>
            </p:nvCxnSpPr>
            <p:spPr>
              <a:xfrm>
                <a:off x="235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橢圓 52"/>
              <p:cNvSpPr/>
              <p:nvPr/>
            </p:nvSpPr>
            <p:spPr>
              <a:xfrm>
                <a:off x="134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橢圓 53"/>
              <p:cNvSpPr/>
              <p:nvPr/>
            </p:nvSpPr>
            <p:spPr>
              <a:xfrm>
                <a:off x="206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橢圓 54"/>
              <p:cNvSpPr/>
              <p:nvPr/>
            </p:nvSpPr>
            <p:spPr>
              <a:xfrm>
                <a:off x="278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橢圓 55"/>
              <p:cNvSpPr/>
              <p:nvPr/>
            </p:nvSpPr>
            <p:spPr>
              <a:xfrm>
                <a:off x="350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7" name="橢圓 56"/>
              <p:cNvSpPr/>
              <p:nvPr/>
            </p:nvSpPr>
            <p:spPr>
              <a:xfrm>
                <a:off x="4225151" y="422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8" name="直線接點 57"/>
              <p:cNvCxnSpPr>
                <a:stCxn id="37" idx="4"/>
                <a:endCxn id="55" idx="0"/>
              </p:cNvCxnSpPr>
              <p:nvPr/>
            </p:nvCxnSpPr>
            <p:spPr>
              <a:xfrm flipH="1">
                <a:off x="292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接點 58"/>
              <p:cNvCxnSpPr>
                <a:stCxn id="40" idx="4"/>
                <a:endCxn id="56" idx="0"/>
              </p:cNvCxnSpPr>
              <p:nvPr/>
            </p:nvCxnSpPr>
            <p:spPr>
              <a:xfrm flipH="1">
                <a:off x="364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/>
              <p:cNvCxnSpPr>
                <a:stCxn id="43" idx="4"/>
                <a:endCxn id="57" idx="0"/>
              </p:cNvCxnSpPr>
              <p:nvPr/>
            </p:nvCxnSpPr>
            <p:spPr>
              <a:xfrm flipH="1">
                <a:off x="4369151" y="3788928"/>
                <a:ext cx="988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接點 60"/>
              <p:cNvCxnSpPr>
                <a:stCxn id="31" idx="4"/>
                <a:endCxn id="53" idx="0"/>
              </p:cNvCxnSpPr>
              <p:nvPr/>
            </p:nvCxnSpPr>
            <p:spPr>
              <a:xfrm flipH="1">
                <a:off x="148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接點 61"/>
              <p:cNvCxnSpPr>
                <a:stCxn id="34" idx="4"/>
                <a:endCxn id="54" idx="0"/>
              </p:cNvCxnSpPr>
              <p:nvPr/>
            </p:nvCxnSpPr>
            <p:spPr>
              <a:xfrm flipH="1">
                <a:off x="220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>
                <a:stCxn id="56" idx="6"/>
                <a:endCxn id="57" idx="2"/>
              </p:cNvCxnSpPr>
              <p:nvPr/>
            </p:nvCxnSpPr>
            <p:spPr>
              <a:xfrm flipV="1">
                <a:off x="3793151" y="4364928"/>
                <a:ext cx="432000" cy="1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接點 63"/>
              <p:cNvCxnSpPr>
                <a:stCxn id="55" idx="6"/>
                <a:endCxn id="56" idx="2"/>
              </p:cNvCxnSpPr>
              <p:nvPr/>
            </p:nvCxnSpPr>
            <p:spPr>
              <a:xfrm>
                <a:off x="307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接點 64"/>
              <p:cNvCxnSpPr>
                <a:stCxn id="54" idx="6"/>
                <a:endCxn id="55" idx="2"/>
              </p:cNvCxnSpPr>
              <p:nvPr/>
            </p:nvCxnSpPr>
            <p:spPr>
              <a:xfrm>
                <a:off x="235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接點 65"/>
              <p:cNvCxnSpPr>
                <a:stCxn id="53" idx="6"/>
                <a:endCxn id="54" idx="2"/>
              </p:cNvCxnSpPr>
              <p:nvPr/>
            </p:nvCxnSpPr>
            <p:spPr>
              <a:xfrm>
                <a:off x="163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群組 4"/>
            <p:cNvGrpSpPr/>
            <p:nvPr/>
          </p:nvGrpSpPr>
          <p:grpSpPr>
            <a:xfrm>
              <a:off x="521459" y="2520000"/>
              <a:ext cx="2160988" cy="1729856"/>
              <a:chOff x="241758" y="2295576"/>
              <a:chExt cx="2160988" cy="1729856"/>
            </a:xfrm>
          </p:grpSpPr>
          <p:sp>
            <p:nvSpPr>
              <p:cNvPr id="6" name="橢圓 5"/>
              <p:cNvSpPr/>
              <p:nvPr/>
            </p:nvSpPr>
            <p:spPr>
              <a:xfrm>
                <a:off x="242746" y="229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橢圓 6"/>
              <p:cNvSpPr/>
              <p:nvPr/>
            </p:nvSpPr>
            <p:spPr>
              <a:xfrm>
                <a:off x="242746" y="301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8" name="直線接點 7"/>
              <p:cNvCxnSpPr>
                <a:stCxn id="6" idx="4"/>
                <a:endCxn id="7" idx="0"/>
              </p:cNvCxnSpPr>
              <p:nvPr/>
            </p:nvCxnSpPr>
            <p:spPr>
              <a:xfrm>
                <a:off x="386746" y="2583576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橢圓 8"/>
              <p:cNvSpPr/>
              <p:nvPr/>
            </p:nvSpPr>
            <p:spPr>
              <a:xfrm>
                <a:off x="962746" y="229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橢圓 9"/>
              <p:cNvSpPr/>
              <p:nvPr/>
            </p:nvSpPr>
            <p:spPr>
              <a:xfrm>
                <a:off x="962746" y="301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1" name="直線接點 10"/>
              <p:cNvCxnSpPr>
                <a:stCxn id="9" idx="4"/>
                <a:endCxn id="10" idx="0"/>
              </p:cNvCxnSpPr>
              <p:nvPr/>
            </p:nvCxnSpPr>
            <p:spPr>
              <a:xfrm>
                <a:off x="1106746" y="2583576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橢圓 11"/>
              <p:cNvSpPr/>
              <p:nvPr/>
            </p:nvSpPr>
            <p:spPr>
              <a:xfrm>
                <a:off x="1682746" y="229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橢圓 12"/>
              <p:cNvSpPr/>
              <p:nvPr/>
            </p:nvSpPr>
            <p:spPr>
              <a:xfrm>
                <a:off x="1682746" y="301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4" name="直線接點 13"/>
              <p:cNvCxnSpPr>
                <a:stCxn id="12" idx="4"/>
                <a:endCxn id="13" idx="0"/>
              </p:cNvCxnSpPr>
              <p:nvPr/>
            </p:nvCxnSpPr>
            <p:spPr>
              <a:xfrm>
                <a:off x="1826746" y="2583576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>
                <a:stCxn id="6" idx="6"/>
                <a:endCxn id="9" idx="2"/>
              </p:cNvCxnSpPr>
              <p:nvPr/>
            </p:nvCxnSpPr>
            <p:spPr>
              <a:xfrm>
                <a:off x="530746" y="2439576"/>
                <a:ext cx="43200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>
                <a:stCxn id="7" idx="6"/>
                <a:endCxn id="10" idx="2"/>
              </p:cNvCxnSpPr>
              <p:nvPr/>
            </p:nvCxnSpPr>
            <p:spPr>
              <a:xfrm>
                <a:off x="530746" y="3159576"/>
                <a:ext cx="43200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>
                <a:stCxn id="9" idx="6"/>
                <a:endCxn id="12" idx="2"/>
              </p:cNvCxnSpPr>
              <p:nvPr/>
            </p:nvCxnSpPr>
            <p:spPr>
              <a:xfrm>
                <a:off x="1250746" y="243957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>
                <a:stCxn id="10" idx="6"/>
                <a:endCxn id="13" idx="2"/>
              </p:cNvCxnSpPr>
              <p:nvPr/>
            </p:nvCxnSpPr>
            <p:spPr>
              <a:xfrm>
                <a:off x="1250746" y="315957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>
                <a:stCxn id="12" idx="6"/>
              </p:cNvCxnSpPr>
              <p:nvPr/>
            </p:nvCxnSpPr>
            <p:spPr>
              <a:xfrm>
                <a:off x="1970746" y="2439576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>
                <a:stCxn id="13" idx="6"/>
              </p:cNvCxnSpPr>
              <p:nvPr/>
            </p:nvCxnSpPr>
            <p:spPr>
              <a:xfrm>
                <a:off x="1970746" y="3159576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橢圓 20"/>
              <p:cNvSpPr/>
              <p:nvPr/>
            </p:nvSpPr>
            <p:spPr>
              <a:xfrm>
                <a:off x="241758" y="37374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961758" y="37374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3" name="橢圓 22"/>
              <p:cNvSpPr/>
              <p:nvPr/>
            </p:nvSpPr>
            <p:spPr>
              <a:xfrm>
                <a:off x="1682746" y="37374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4" name="直線接點 23"/>
              <p:cNvCxnSpPr>
                <a:stCxn id="7" idx="4"/>
                <a:endCxn id="21" idx="0"/>
              </p:cNvCxnSpPr>
              <p:nvPr/>
            </p:nvCxnSpPr>
            <p:spPr>
              <a:xfrm flipH="1">
                <a:off x="385758" y="3303576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接點 24"/>
              <p:cNvCxnSpPr>
                <a:stCxn id="10" idx="4"/>
                <a:endCxn id="22" idx="0"/>
              </p:cNvCxnSpPr>
              <p:nvPr/>
            </p:nvCxnSpPr>
            <p:spPr>
              <a:xfrm flipH="1">
                <a:off x="1105758" y="3303576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接點 25"/>
              <p:cNvCxnSpPr>
                <a:stCxn id="13" idx="4"/>
                <a:endCxn id="23" idx="0"/>
              </p:cNvCxnSpPr>
              <p:nvPr/>
            </p:nvCxnSpPr>
            <p:spPr>
              <a:xfrm>
                <a:off x="1826746" y="3303576"/>
                <a:ext cx="0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接點 26"/>
              <p:cNvCxnSpPr>
                <a:stCxn id="23" idx="6"/>
              </p:cNvCxnSpPr>
              <p:nvPr/>
            </p:nvCxnSpPr>
            <p:spPr>
              <a:xfrm>
                <a:off x="1970746" y="3881432"/>
                <a:ext cx="4310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接點 27"/>
              <p:cNvCxnSpPr>
                <a:stCxn id="22" idx="6"/>
                <a:endCxn id="23" idx="2"/>
              </p:cNvCxnSpPr>
              <p:nvPr/>
            </p:nvCxnSpPr>
            <p:spPr>
              <a:xfrm>
                <a:off x="1249758" y="3881432"/>
                <a:ext cx="4329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>
                <a:stCxn id="21" idx="6"/>
                <a:endCxn id="22" idx="2"/>
              </p:cNvCxnSpPr>
              <p:nvPr/>
            </p:nvCxnSpPr>
            <p:spPr>
              <a:xfrm>
                <a:off x="529758" y="38814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字方塊 90"/>
              <p:cNvSpPr txBox="1"/>
              <p:nvPr/>
            </p:nvSpPr>
            <p:spPr>
              <a:xfrm>
                <a:off x="437340" y="260648"/>
                <a:ext cx="8167108" cy="658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𝑘</m:t>
                    </m:r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3200" b="0" i="0" smtClean="0">
                        <a:latin typeface="Cambria Math"/>
                        <a:cs typeface="Times New Roman" pitchFamily="18" charset="0"/>
                      </a:rPr>
                      <m:t>min</m:t>
                    </m:r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⁡{</m:t>
                    </m:r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𝑙</m:t>
                    </m:r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:|</m:t>
                    </m:r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  <m:r>
                      <a:rPr lang="en-US" altLang="zh-TW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2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TW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:1≤</m:t>
                        </m:r>
                        <m:r>
                          <a:rPr lang="en-US" altLang="zh-TW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altLang="zh-TW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≤</m:t>
                        </m:r>
                        <m:r>
                          <a:rPr lang="en-US" altLang="zh-TW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𝑙</m:t>
                        </m:r>
                      </m:e>
                    </m:d>
                    <m:r>
                      <a:rPr lang="en-US" altLang="zh-TW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|≥</m:t>
                    </m:r>
                    <m:r>
                      <a:rPr lang="en-US" altLang="zh-TW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𝑗</m:t>
                    </m:r>
                    <m:r>
                      <a:rPr lang="en-US" altLang="zh-TW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+1}</m:t>
                    </m:r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1" name="文字方塊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40" y="260648"/>
                <a:ext cx="8167108" cy="658450"/>
              </a:xfrm>
              <a:prstGeom prst="rect">
                <a:avLst/>
              </a:prstGeom>
              <a:blipFill>
                <a:blip r:embed="rId2"/>
                <a:stretch>
                  <a:fillRect l="-1942" t="-8333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矩形 91"/>
          <p:cNvSpPr/>
          <p:nvPr/>
        </p:nvSpPr>
        <p:spPr>
          <a:xfrm>
            <a:off x="170690" y="1016016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Case 3.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字方塊 92"/>
              <p:cNvSpPr txBox="1"/>
              <p:nvPr/>
            </p:nvSpPr>
            <p:spPr>
              <a:xfrm>
                <a:off x="1662440" y="967798"/>
                <a:ext cx="40431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6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⊆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𝐷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93" name="文字方塊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440" y="967798"/>
                <a:ext cx="404317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矩形 93"/>
          <p:cNvSpPr/>
          <p:nvPr/>
        </p:nvSpPr>
        <p:spPr>
          <a:xfrm>
            <a:off x="253490" y="1618005"/>
            <a:ext cx="128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Idea. </a:t>
            </a:r>
            <a:endParaRPr lang="en-US" altLang="zh-TW" sz="3600" dirty="0">
              <a:latin typeface="Times New Roman" pitchFamily="18" charset="0"/>
            </a:endParaRPr>
          </a:p>
        </p:txBody>
      </p:sp>
      <p:sp>
        <p:nvSpPr>
          <p:cNvPr id="96" name="橢圓 95"/>
          <p:cNvSpPr/>
          <p:nvPr/>
        </p:nvSpPr>
        <p:spPr>
          <a:xfrm>
            <a:off x="4117416" y="2520000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橢圓 96"/>
          <p:cNvSpPr/>
          <p:nvPr/>
        </p:nvSpPr>
        <p:spPr>
          <a:xfrm>
            <a:off x="4117416" y="3240000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橢圓 97"/>
          <p:cNvSpPr/>
          <p:nvPr/>
        </p:nvSpPr>
        <p:spPr>
          <a:xfrm>
            <a:off x="4118404" y="3961856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圓角矩形 102"/>
          <p:cNvSpPr/>
          <p:nvPr/>
        </p:nvSpPr>
        <p:spPr>
          <a:xfrm>
            <a:off x="5341417" y="2264336"/>
            <a:ext cx="2923255" cy="2138536"/>
          </a:xfrm>
          <a:prstGeom prst="roundRect">
            <a:avLst/>
          </a:prstGeom>
          <a:noFill/>
          <a:ln w="38100">
            <a:solidFill>
              <a:srgbClr val="FF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圓角矩形 103"/>
          <p:cNvSpPr/>
          <p:nvPr/>
        </p:nvSpPr>
        <p:spPr>
          <a:xfrm>
            <a:off x="284325" y="2305685"/>
            <a:ext cx="2923255" cy="2138536"/>
          </a:xfrm>
          <a:prstGeom prst="roundRect">
            <a:avLst/>
          </a:prstGeom>
          <a:noFill/>
          <a:ln w="38100">
            <a:solidFill>
              <a:srgbClr val="FF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字方塊 104"/>
              <p:cNvSpPr txBox="1"/>
              <p:nvPr/>
            </p:nvSpPr>
            <p:spPr>
              <a:xfrm>
                <a:off x="1457920" y="3797890"/>
                <a:ext cx="576064" cy="646331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3600" i="1"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05" name="文字方塊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920" y="3797890"/>
                <a:ext cx="576064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字方塊 105"/>
              <p:cNvSpPr txBox="1"/>
              <p:nvPr/>
            </p:nvSpPr>
            <p:spPr>
              <a:xfrm>
                <a:off x="6422898" y="3788528"/>
                <a:ext cx="729970" cy="646331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3600" i="1"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06" name="文字方塊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898" y="3788528"/>
                <a:ext cx="72997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字方塊 108"/>
              <p:cNvSpPr txBox="1"/>
              <p:nvPr/>
            </p:nvSpPr>
            <p:spPr>
              <a:xfrm>
                <a:off x="392599" y="4473806"/>
                <a:ext cx="5308817" cy="591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|</m:t>
                        </m:r>
                      </m:e>
                      <m:sub>
                        <m:sSup>
                          <m:sSupPr>
                            <m:ctrlP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200" b="0" i="1" smtClean="0">
                                <a:latin typeface="Cambria Math"/>
                                <a:cs typeface="Times New Roman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TW" sz="3200" b="0" i="1" smtClean="0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TW" sz="32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is a dominating 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9" name="文字方塊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99" y="4473806"/>
                <a:ext cx="5308817" cy="591316"/>
              </a:xfrm>
              <a:prstGeom prst="rect">
                <a:avLst/>
              </a:prstGeom>
              <a:blipFill>
                <a:blip r:embed="rId6"/>
                <a:stretch>
                  <a:fillRect t="-14433" r="-4363" b="-309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字方塊 109"/>
              <p:cNvSpPr txBox="1"/>
              <p:nvPr/>
            </p:nvSpPr>
            <p:spPr>
              <a:xfrm>
                <a:off x="375008" y="5033399"/>
                <a:ext cx="5547554" cy="591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|</m:t>
                        </m:r>
                      </m:e>
                      <m:sub>
                        <m:sSup>
                          <m:sSupPr>
                            <m:ctrlP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200" b="0" i="1" smtClean="0">
                                <a:latin typeface="Cambria Math"/>
                                <a:cs typeface="Times New Roman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TW" sz="3200" b="0" i="1" smtClean="0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TW" sz="32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is a dominating 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0" name="文字方塊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08" y="5033399"/>
                <a:ext cx="5547554" cy="591316"/>
              </a:xfrm>
              <a:prstGeom prst="rect">
                <a:avLst/>
              </a:prstGeom>
              <a:blipFill>
                <a:blip r:embed="rId7"/>
                <a:stretch>
                  <a:fillRect t="-14433" r="-3626" b="-309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字方塊 110"/>
              <p:cNvSpPr txBox="1"/>
              <p:nvPr/>
            </p:nvSpPr>
            <p:spPr>
              <a:xfrm>
                <a:off x="375008" y="5590418"/>
                <a:ext cx="7708649" cy="591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and either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|</m:t>
                        </m:r>
                      </m:e>
                      <m:sub>
                        <m:sSup>
                          <m:sSup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200" i="1">
                                <a:latin typeface="Cambria Math"/>
                                <a:cs typeface="Times New Roman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TW" sz="3200" i="1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zh-TW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altLang="zh-TW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  <m:r>
                      <a:rPr lang="en-US" altLang="zh-TW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−1,</m:t>
                    </m:r>
                    <m:r>
                      <m:rPr>
                        <m:nor/>
                      </m:rPr>
                      <a:rPr lang="en-US" altLang="zh-TW" sz="32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3200" b="0" i="0" dirty="0" smtClean="0">
                        <a:latin typeface="Times New Roman" pitchFamily="18" charset="0"/>
                        <a:cs typeface="Times New Roman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altLang="zh-TW" sz="3200" dirty="0">
                        <a:latin typeface="Times New Roman" pitchFamily="18" charset="0"/>
                        <a:cs typeface="Times New Roman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altLang="zh-TW" sz="3200" dirty="0">
                        <a:latin typeface="Times New Roman" pitchFamily="18" charset="0"/>
                        <a:cs typeface="Times New Roman" pitchFamily="18" charset="0"/>
                      </a:rPr>
                      <m:t> |</m:t>
                    </m:r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|</m:t>
                        </m:r>
                      </m:e>
                      <m:sub>
                        <m:sSup>
                          <m:sSup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200" i="1">
                                <a:latin typeface="Cambria Math"/>
                                <a:cs typeface="Times New Roman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TW" sz="3200" i="1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m:rPr>
                        <m:nor/>
                      </m:rPr>
                      <a:rPr lang="en-US" altLang="zh-TW" sz="3200" dirty="0">
                        <a:latin typeface="Times New Roman" pitchFamily="18" charset="0"/>
                        <a:cs typeface="Times New Roman" pitchFamily="18" charset="0"/>
                      </a:rPr>
                      <m:t>|</m:t>
                    </m:r>
                    <m:r>
                      <a:rPr lang="en-US" altLang="zh-TW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altLang="zh-TW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altLang="zh-TW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zh-TW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</m:oMath>
                </a14:m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1" name="文字方塊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08" y="5590418"/>
                <a:ext cx="7708649" cy="591316"/>
              </a:xfrm>
              <a:prstGeom prst="rect">
                <a:avLst/>
              </a:prstGeom>
              <a:blipFill>
                <a:blip r:embed="rId8"/>
                <a:stretch>
                  <a:fillRect l="-2057" t="-14433" b="-309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字方塊 111"/>
              <p:cNvSpPr txBox="1"/>
              <p:nvPr/>
            </p:nvSpPr>
            <p:spPr>
              <a:xfrm>
                <a:off x="375008" y="6150011"/>
                <a:ext cx="8608923" cy="591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Without loss of generality, assume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3200" dirty="0">
                        <a:latin typeface="Times New Roman" pitchFamily="18" charset="0"/>
                        <a:cs typeface="Times New Roman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|</m:t>
                        </m:r>
                      </m:e>
                      <m:sub>
                        <m:sSup>
                          <m:sSup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200" i="1">
                                <a:latin typeface="Cambria Math"/>
                                <a:cs typeface="Times New Roman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TW" sz="3200" i="1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m:rPr>
                        <m:nor/>
                      </m:rPr>
                      <a:rPr lang="en-US" altLang="zh-TW" sz="3200" dirty="0">
                        <a:latin typeface="Times New Roman" pitchFamily="18" charset="0"/>
                        <a:cs typeface="Times New Roman" pitchFamily="18" charset="0"/>
                      </a:rPr>
                      <m:t>|</m:t>
                    </m:r>
                    <m:r>
                      <a:rPr lang="en-US" altLang="zh-TW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altLang="zh-TW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altLang="zh-TW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zh-TW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</m:oMath>
                </a14:m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2" name="文字方塊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08" y="6150011"/>
                <a:ext cx="8608923" cy="591316"/>
              </a:xfrm>
              <a:prstGeom prst="rect">
                <a:avLst/>
              </a:prstGeom>
              <a:blipFill>
                <a:blip r:embed="rId9"/>
                <a:stretch>
                  <a:fillRect l="-1841" t="-14433" b="-309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34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75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1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521459" y="2520000"/>
            <a:ext cx="7485933" cy="1729856"/>
            <a:chOff x="521459" y="2520000"/>
            <a:chExt cx="7485933" cy="1729856"/>
          </a:xfrm>
        </p:grpSpPr>
        <p:grpSp>
          <p:nvGrpSpPr>
            <p:cNvPr id="3" name="群組 2"/>
            <p:cNvGrpSpPr/>
            <p:nvPr/>
          </p:nvGrpSpPr>
          <p:grpSpPr>
            <a:xfrm>
              <a:off x="5846404" y="2520000"/>
              <a:ext cx="2160988" cy="1729856"/>
              <a:chOff x="5851474" y="3717032"/>
              <a:chExt cx="2160988" cy="1729856"/>
            </a:xfrm>
          </p:grpSpPr>
          <p:sp>
            <p:nvSpPr>
              <p:cNvPr id="67" name="橢圓 66"/>
              <p:cNvSpPr/>
              <p:nvPr/>
            </p:nvSpPr>
            <p:spPr>
              <a:xfrm>
                <a:off x="6284462" y="371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8" name="橢圓 67"/>
              <p:cNvSpPr/>
              <p:nvPr/>
            </p:nvSpPr>
            <p:spPr>
              <a:xfrm>
                <a:off x="6284462" y="443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9" name="直線接點 68"/>
              <p:cNvCxnSpPr>
                <a:stCxn id="67" idx="4"/>
                <a:endCxn id="68" idx="0"/>
              </p:cNvCxnSpPr>
              <p:nvPr/>
            </p:nvCxnSpPr>
            <p:spPr>
              <a:xfrm>
                <a:off x="6428462" y="4005032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橢圓 69"/>
              <p:cNvSpPr/>
              <p:nvPr/>
            </p:nvSpPr>
            <p:spPr>
              <a:xfrm>
                <a:off x="7004462" y="371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1" name="橢圓 70"/>
              <p:cNvSpPr/>
              <p:nvPr/>
            </p:nvSpPr>
            <p:spPr>
              <a:xfrm>
                <a:off x="7004462" y="443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72" name="直線接點 71"/>
              <p:cNvCxnSpPr>
                <a:stCxn id="70" idx="4"/>
                <a:endCxn id="71" idx="0"/>
              </p:cNvCxnSpPr>
              <p:nvPr/>
            </p:nvCxnSpPr>
            <p:spPr>
              <a:xfrm>
                <a:off x="7148462" y="4005032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橢圓 72"/>
              <p:cNvSpPr/>
              <p:nvPr/>
            </p:nvSpPr>
            <p:spPr>
              <a:xfrm>
                <a:off x="7724462" y="371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4" name="橢圓 73"/>
              <p:cNvSpPr/>
              <p:nvPr/>
            </p:nvSpPr>
            <p:spPr>
              <a:xfrm>
                <a:off x="7724462" y="443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75" name="直線接點 74"/>
              <p:cNvCxnSpPr>
                <a:stCxn id="73" idx="4"/>
                <a:endCxn id="74" idx="0"/>
              </p:cNvCxnSpPr>
              <p:nvPr/>
            </p:nvCxnSpPr>
            <p:spPr>
              <a:xfrm>
                <a:off x="7868462" y="4005032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接點 75"/>
              <p:cNvCxnSpPr>
                <a:endCxn id="67" idx="2"/>
              </p:cNvCxnSpPr>
              <p:nvPr/>
            </p:nvCxnSpPr>
            <p:spPr>
              <a:xfrm>
                <a:off x="5852462" y="3861032"/>
                <a:ext cx="43200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接點 76"/>
              <p:cNvCxnSpPr>
                <a:endCxn id="68" idx="2"/>
              </p:cNvCxnSpPr>
              <p:nvPr/>
            </p:nvCxnSpPr>
            <p:spPr>
              <a:xfrm>
                <a:off x="5852462" y="4581032"/>
                <a:ext cx="43200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接點 77"/>
              <p:cNvCxnSpPr>
                <a:stCxn id="67" idx="6"/>
                <a:endCxn id="70" idx="2"/>
              </p:cNvCxnSpPr>
              <p:nvPr/>
            </p:nvCxnSpPr>
            <p:spPr>
              <a:xfrm>
                <a:off x="6572462" y="386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接點 78"/>
              <p:cNvCxnSpPr>
                <a:stCxn id="68" idx="6"/>
                <a:endCxn id="71" idx="2"/>
              </p:cNvCxnSpPr>
              <p:nvPr/>
            </p:nvCxnSpPr>
            <p:spPr>
              <a:xfrm>
                <a:off x="6572462" y="458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接點 79"/>
              <p:cNvCxnSpPr>
                <a:stCxn id="70" idx="6"/>
                <a:endCxn id="73" idx="2"/>
              </p:cNvCxnSpPr>
              <p:nvPr/>
            </p:nvCxnSpPr>
            <p:spPr>
              <a:xfrm>
                <a:off x="7292462" y="386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接點 80"/>
              <p:cNvCxnSpPr>
                <a:stCxn id="71" idx="6"/>
                <a:endCxn id="74" idx="2"/>
              </p:cNvCxnSpPr>
              <p:nvPr/>
            </p:nvCxnSpPr>
            <p:spPr>
              <a:xfrm>
                <a:off x="7292462" y="458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橢圓 81"/>
              <p:cNvSpPr/>
              <p:nvPr/>
            </p:nvSpPr>
            <p:spPr>
              <a:xfrm>
                <a:off x="6283474" y="515888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3" name="橢圓 82"/>
              <p:cNvSpPr/>
              <p:nvPr/>
            </p:nvSpPr>
            <p:spPr>
              <a:xfrm>
                <a:off x="7004462" y="515888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4" name="橢圓 83"/>
              <p:cNvSpPr/>
              <p:nvPr/>
            </p:nvSpPr>
            <p:spPr>
              <a:xfrm>
                <a:off x="7723474" y="515888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85" name="直線接點 84"/>
              <p:cNvCxnSpPr>
                <a:stCxn id="68" idx="4"/>
                <a:endCxn id="82" idx="0"/>
              </p:cNvCxnSpPr>
              <p:nvPr/>
            </p:nvCxnSpPr>
            <p:spPr>
              <a:xfrm flipH="1">
                <a:off x="6427474" y="4725032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接點 85"/>
              <p:cNvCxnSpPr>
                <a:stCxn id="71" idx="4"/>
                <a:endCxn id="83" idx="0"/>
              </p:cNvCxnSpPr>
              <p:nvPr/>
            </p:nvCxnSpPr>
            <p:spPr>
              <a:xfrm>
                <a:off x="7148462" y="4725032"/>
                <a:ext cx="0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接點 86"/>
              <p:cNvCxnSpPr>
                <a:stCxn id="74" idx="4"/>
                <a:endCxn id="84" idx="0"/>
              </p:cNvCxnSpPr>
              <p:nvPr/>
            </p:nvCxnSpPr>
            <p:spPr>
              <a:xfrm flipH="1">
                <a:off x="7867474" y="4725032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接點 87"/>
              <p:cNvCxnSpPr>
                <a:stCxn id="83" idx="6"/>
                <a:endCxn id="84" idx="2"/>
              </p:cNvCxnSpPr>
              <p:nvPr/>
            </p:nvCxnSpPr>
            <p:spPr>
              <a:xfrm>
                <a:off x="7292462" y="5302888"/>
                <a:ext cx="43101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接點 88"/>
              <p:cNvCxnSpPr>
                <a:stCxn id="82" idx="6"/>
                <a:endCxn id="83" idx="2"/>
              </p:cNvCxnSpPr>
              <p:nvPr/>
            </p:nvCxnSpPr>
            <p:spPr>
              <a:xfrm>
                <a:off x="6571474" y="5302888"/>
                <a:ext cx="4329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接點 89"/>
              <p:cNvCxnSpPr>
                <a:endCxn id="82" idx="2"/>
              </p:cNvCxnSpPr>
              <p:nvPr/>
            </p:nvCxnSpPr>
            <p:spPr>
              <a:xfrm>
                <a:off x="5851474" y="5302888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群組 3"/>
            <p:cNvGrpSpPr/>
            <p:nvPr/>
          </p:nvGrpSpPr>
          <p:grpSpPr>
            <a:xfrm>
              <a:off x="2677416" y="2520000"/>
              <a:ext cx="3168988" cy="1729856"/>
              <a:chOff x="1345151" y="2780928"/>
              <a:chExt cx="3168988" cy="1729856"/>
            </a:xfrm>
          </p:grpSpPr>
          <p:sp>
            <p:nvSpPr>
              <p:cNvPr id="30" name="橢圓 29"/>
              <p:cNvSpPr/>
              <p:nvPr/>
            </p:nvSpPr>
            <p:spPr>
              <a:xfrm>
                <a:off x="134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橢圓 30"/>
              <p:cNvSpPr/>
              <p:nvPr/>
            </p:nvSpPr>
            <p:spPr>
              <a:xfrm>
                <a:off x="134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2" name="直線接點 31"/>
              <p:cNvCxnSpPr>
                <a:stCxn id="30" idx="4"/>
                <a:endCxn id="31" idx="0"/>
              </p:cNvCxnSpPr>
              <p:nvPr/>
            </p:nvCxnSpPr>
            <p:spPr>
              <a:xfrm>
                <a:off x="149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橢圓 32"/>
              <p:cNvSpPr/>
              <p:nvPr/>
            </p:nvSpPr>
            <p:spPr>
              <a:xfrm>
                <a:off x="206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206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5" name="直線接點 34"/>
              <p:cNvCxnSpPr>
                <a:stCxn id="33" idx="4"/>
                <a:endCxn id="34" idx="0"/>
              </p:cNvCxnSpPr>
              <p:nvPr/>
            </p:nvCxnSpPr>
            <p:spPr>
              <a:xfrm>
                <a:off x="221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橢圓 35"/>
              <p:cNvSpPr/>
              <p:nvPr/>
            </p:nvSpPr>
            <p:spPr>
              <a:xfrm>
                <a:off x="278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橢圓 36"/>
              <p:cNvSpPr/>
              <p:nvPr/>
            </p:nvSpPr>
            <p:spPr>
              <a:xfrm>
                <a:off x="278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8" name="直線接點 37"/>
              <p:cNvCxnSpPr>
                <a:stCxn id="36" idx="4"/>
                <a:endCxn id="37" idx="0"/>
              </p:cNvCxnSpPr>
              <p:nvPr/>
            </p:nvCxnSpPr>
            <p:spPr>
              <a:xfrm>
                <a:off x="293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橢圓 38"/>
              <p:cNvSpPr/>
              <p:nvPr/>
            </p:nvSpPr>
            <p:spPr>
              <a:xfrm>
                <a:off x="350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350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1" name="直線接點 40"/>
              <p:cNvCxnSpPr>
                <a:stCxn id="39" idx="4"/>
                <a:endCxn id="40" idx="0"/>
              </p:cNvCxnSpPr>
              <p:nvPr/>
            </p:nvCxnSpPr>
            <p:spPr>
              <a:xfrm>
                <a:off x="365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橢圓 41"/>
              <p:cNvSpPr/>
              <p:nvPr/>
            </p:nvSpPr>
            <p:spPr>
              <a:xfrm>
                <a:off x="422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橢圓 42"/>
              <p:cNvSpPr/>
              <p:nvPr/>
            </p:nvSpPr>
            <p:spPr>
              <a:xfrm>
                <a:off x="422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4" name="直線接點 43"/>
              <p:cNvCxnSpPr>
                <a:stCxn id="42" idx="4"/>
                <a:endCxn id="43" idx="0"/>
              </p:cNvCxnSpPr>
              <p:nvPr/>
            </p:nvCxnSpPr>
            <p:spPr>
              <a:xfrm>
                <a:off x="437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接點 44"/>
              <p:cNvCxnSpPr>
                <a:stCxn id="30" idx="6"/>
                <a:endCxn id="33" idx="2"/>
              </p:cNvCxnSpPr>
              <p:nvPr/>
            </p:nvCxnSpPr>
            <p:spPr>
              <a:xfrm>
                <a:off x="163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>
                <a:stCxn id="31" idx="6"/>
                <a:endCxn id="34" idx="2"/>
              </p:cNvCxnSpPr>
              <p:nvPr/>
            </p:nvCxnSpPr>
            <p:spPr>
              <a:xfrm>
                <a:off x="163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接點 46"/>
              <p:cNvCxnSpPr>
                <a:stCxn id="33" idx="6"/>
                <a:endCxn id="36" idx="2"/>
              </p:cNvCxnSpPr>
              <p:nvPr/>
            </p:nvCxnSpPr>
            <p:spPr>
              <a:xfrm>
                <a:off x="235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接點 47"/>
              <p:cNvCxnSpPr>
                <a:stCxn id="40" idx="6"/>
                <a:endCxn id="43" idx="2"/>
              </p:cNvCxnSpPr>
              <p:nvPr/>
            </p:nvCxnSpPr>
            <p:spPr>
              <a:xfrm>
                <a:off x="379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接點 48"/>
              <p:cNvCxnSpPr>
                <a:stCxn id="39" idx="6"/>
                <a:endCxn id="42" idx="2"/>
              </p:cNvCxnSpPr>
              <p:nvPr/>
            </p:nvCxnSpPr>
            <p:spPr>
              <a:xfrm>
                <a:off x="379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 49"/>
              <p:cNvCxnSpPr>
                <a:stCxn id="37" idx="6"/>
                <a:endCxn id="40" idx="2"/>
              </p:cNvCxnSpPr>
              <p:nvPr/>
            </p:nvCxnSpPr>
            <p:spPr>
              <a:xfrm>
                <a:off x="307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 50"/>
              <p:cNvCxnSpPr>
                <a:stCxn id="36" idx="6"/>
                <a:endCxn id="39" idx="2"/>
              </p:cNvCxnSpPr>
              <p:nvPr/>
            </p:nvCxnSpPr>
            <p:spPr>
              <a:xfrm>
                <a:off x="307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接點 51"/>
              <p:cNvCxnSpPr>
                <a:stCxn id="34" idx="6"/>
                <a:endCxn id="37" idx="2"/>
              </p:cNvCxnSpPr>
              <p:nvPr/>
            </p:nvCxnSpPr>
            <p:spPr>
              <a:xfrm>
                <a:off x="235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橢圓 52"/>
              <p:cNvSpPr/>
              <p:nvPr/>
            </p:nvSpPr>
            <p:spPr>
              <a:xfrm>
                <a:off x="134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橢圓 53"/>
              <p:cNvSpPr/>
              <p:nvPr/>
            </p:nvSpPr>
            <p:spPr>
              <a:xfrm>
                <a:off x="206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橢圓 54"/>
              <p:cNvSpPr/>
              <p:nvPr/>
            </p:nvSpPr>
            <p:spPr>
              <a:xfrm>
                <a:off x="278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橢圓 55"/>
              <p:cNvSpPr/>
              <p:nvPr/>
            </p:nvSpPr>
            <p:spPr>
              <a:xfrm>
                <a:off x="350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7" name="橢圓 56"/>
              <p:cNvSpPr/>
              <p:nvPr/>
            </p:nvSpPr>
            <p:spPr>
              <a:xfrm>
                <a:off x="4225151" y="422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8" name="直線接點 57"/>
              <p:cNvCxnSpPr>
                <a:stCxn id="37" idx="4"/>
                <a:endCxn id="55" idx="0"/>
              </p:cNvCxnSpPr>
              <p:nvPr/>
            </p:nvCxnSpPr>
            <p:spPr>
              <a:xfrm flipH="1">
                <a:off x="292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接點 58"/>
              <p:cNvCxnSpPr>
                <a:stCxn id="40" idx="4"/>
                <a:endCxn id="56" idx="0"/>
              </p:cNvCxnSpPr>
              <p:nvPr/>
            </p:nvCxnSpPr>
            <p:spPr>
              <a:xfrm flipH="1">
                <a:off x="364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/>
              <p:cNvCxnSpPr>
                <a:stCxn id="43" idx="4"/>
                <a:endCxn id="57" idx="0"/>
              </p:cNvCxnSpPr>
              <p:nvPr/>
            </p:nvCxnSpPr>
            <p:spPr>
              <a:xfrm flipH="1">
                <a:off x="4369151" y="3788928"/>
                <a:ext cx="988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接點 60"/>
              <p:cNvCxnSpPr>
                <a:stCxn id="31" idx="4"/>
                <a:endCxn id="53" idx="0"/>
              </p:cNvCxnSpPr>
              <p:nvPr/>
            </p:nvCxnSpPr>
            <p:spPr>
              <a:xfrm flipH="1">
                <a:off x="148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接點 61"/>
              <p:cNvCxnSpPr>
                <a:stCxn id="34" idx="4"/>
                <a:endCxn id="54" idx="0"/>
              </p:cNvCxnSpPr>
              <p:nvPr/>
            </p:nvCxnSpPr>
            <p:spPr>
              <a:xfrm flipH="1">
                <a:off x="220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>
                <a:stCxn id="56" idx="6"/>
                <a:endCxn id="57" idx="2"/>
              </p:cNvCxnSpPr>
              <p:nvPr/>
            </p:nvCxnSpPr>
            <p:spPr>
              <a:xfrm flipV="1">
                <a:off x="3793151" y="4364928"/>
                <a:ext cx="432000" cy="1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接點 63"/>
              <p:cNvCxnSpPr>
                <a:stCxn id="55" idx="6"/>
                <a:endCxn id="56" idx="2"/>
              </p:cNvCxnSpPr>
              <p:nvPr/>
            </p:nvCxnSpPr>
            <p:spPr>
              <a:xfrm>
                <a:off x="307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接點 64"/>
              <p:cNvCxnSpPr>
                <a:stCxn id="54" idx="6"/>
                <a:endCxn id="55" idx="2"/>
              </p:cNvCxnSpPr>
              <p:nvPr/>
            </p:nvCxnSpPr>
            <p:spPr>
              <a:xfrm>
                <a:off x="235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接點 65"/>
              <p:cNvCxnSpPr>
                <a:stCxn id="53" idx="6"/>
                <a:endCxn id="54" idx="2"/>
              </p:cNvCxnSpPr>
              <p:nvPr/>
            </p:nvCxnSpPr>
            <p:spPr>
              <a:xfrm>
                <a:off x="163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群組 4"/>
            <p:cNvGrpSpPr/>
            <p:nvPr/>
          </p:nvGrpSpPr>
          <p:grpSpPr>
            <a:xfrm>
              <a:off x="521459" y="2520000"/>
              <a:ext cx="2160988" cy="1729856"/>
              <a:chOff x="241758" y="2295576"/>
              <a:chExt cx="2160988" cy="1729856"/>
            </a:xfrm>
          </p:grpSpPr>
          <p:sp>
            <p:nvSpPr>
              <p:cNvPr id="6" name="橢圓 5"/>
              <p:cNvSpPr/>
              <p:nvPr/>
            </p:nvSpPr>
            <p:spPr>
              <a:xfrm>
                <a:off x="242746" y="229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橢圓 6"/>
              <p:cNvSpPr/>
              <p:nvPr/>
            </p:nvSpPr>
            <p:spPr>
              <a:xfrm>
                <a:off x="242746" y="301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8" name="直線接點 7"/>
              <p:cNvCxnSpPr>
                <a:stCxn id="6" idx="4"/>
                <a:endCxn id="7" idx="0"/>
              </p:cNvCxnSpPr>
              <p:nvPr/>
            </p:nvCxnSpPr>
            <p:spPr>
              <a:xfrm>
                <a:off x="386746" y="2583576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橢圓 8"/>
              <p:cNvSpPr/>
              <p:nvPr/>
            </p:nvSpPr>
            <p:spPr>
              <a:xfrm>
                <a:off x="962746" y="229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橢圓 9"/>
              <p:cNvSpPr/>
              <p:nvPr/>
            </p:nvSpPr>
            <p:spPr>
              <a:xfrm>
                <a:off x="962746" y="301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1" name="直線接點 10"/>
              <p:cNvCxnSpPr>
                <a:stCxn id="9" idx="4"/>
                <a:endCxn id="10" idx="0"/>
              </p:cNvCxnSpPr>
              <p:nvPr/>
            </p:nvCxnSpPr>
            <p:spPr>
              <a:xfrm>
                <a:off x="1106746" y="2583576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橢圓 11"/>
              <p:cNvSpPr/>
              <p:nvPr/>
            </p:nvSpPr>
            <p:spPr>
              <a:xfrm>
                <a:off x="1682746" y="229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橢圓 12"/>
              <p:cNvSpPr/>
              <p:nvPr/>
            </p:nvSpPr>
            <p:spPr>
              <a:xfrm>
                <a:off x="1682746" y="301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4" name="直線接點 13"/>
              <p:cNvCxnSpPr>
                <a:stCxn id="12" idx="4"/>
                <a:endCxn id="13" idx="0"/>
              </p:cNvCxnSpPr>
              <p:nvPr/>
            </p:nvCxnSpPr>
            <p:spPr>
              <a:xfrm>
                <a:off x="1826746" y="2583576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>
                <a:stCxn id="6" idx="6"/>
                <a:endCxn id="9" idx="2"/>
              </p:cNvCxnSpPr>
              <p:nvPr/>
            </p:nvCxnSpPr>
            <p:spPr>
              <a:xfrm>
                <a:off x="530746" y="2439576"/>
                <a:ext cx="43200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>
                <a:stCxn id="7" idx="6"/>
                <a:endCxn id="10" idx="2"/>
              </p:cNvCxnSpPr>
              <p:nvPr/>
            </p:nvCxnSpPr>
            <p:spPr>
              <a:xfrm>
                <a:off x="530746" y="3159576"/>
                <a:ext cx="43200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>
                <a:stCxn id="9" idx="6"/>
                <a:endCxn id="12" idx="2"/>
              </p:cNvCxnSpPr>
              <p:nvPr/>
            </p:nvCxnSpPr>
            <p:spPr>
              <a:xfrm>
                <a:off x="1250746" y="243957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>
                <a:stCxn id="10" idx="6"/>
                <a:endCxn id="13" idx="2"/>
              </p:cNvCxnSpPr>
              <p:nvPr/>
            </p:nvCxnSpPr>
            <p:spPr>
              <a:xfrm>
                <a:off x="1250746" y="315957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>
                <a:stCxn id="12" idx="6"/>
              </p:cNvCxnSpPr>
              <p:nvPr/>
            </p:nvCxnSpPr>
            <p:spPr>
              <a:xfrm>
                <a:off x="1970746" y="2439576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>
                <a:stCxn id="13" idx="6"/>
              </p:cNvCxnSpPr>
              <p:nvPr/>
            </p:nvCxnSpPr>
            <p:spPr>
              <a:xfrm>
                <a:off x="1970746" y="3159576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橢圓 20"/>
              <p:cNvSpPr/>
              <p:nvPr/>
            </p:nvSpPr>
            <p:spPr>
              <a:xfrm>
                <a:off x="241758" y="37374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961758" y="37374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3" name="橢圓 22"/>
              <p:cNvSpPr/>
              <p:nvPr/>
            </p:nvSpPr>
            <p:spPr>
              <a:xfrm>
                <a:off x="1682746" y="37374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4" name="直線接點 23"/>
              <p:cNvCxnSpPr>
                <a:stCxn id="7" idx="4"/>
                <a:endCxn id="21" idx="0"/>
              </p:cNvCxnSpPr>
              <p:nvPr/>
            </p:nvCxnSpPr>
            <p:spPr>
              <a:xfrm flipH="1">
                <a:off x="385758" y="3303576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接點 24"/>
              <p:cNvCxnSpPr>
                <a:stCxn id="10" idx="4"/>
                <a:endCxn id="22" idx="0"/>
              </p:cNvCxnSpPr>
              <p:nvPr/>
            </p:nvCxnSpPr>
            <p:spPr>
              <a:xfrm flipH="1">
                <a:off x="1105758" y="3303576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接點 25"/>
              <p:cNvCxnSpPr>
                <a:stCxn id="13" idx="4"/>
                <a:endCxn id="23" idx="0"/>
              </p:cNvCxnSpPr>
              <p:nvPr/>
            </p:nvCxnSpPr>
            <p:spPr>
              <a:xfrm>
                <a:off x="1826746" y="3303576"/>
                <a:ext cx="0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接點 26"/>
              <p:cNvCxnSpPr>
                <a:stCxn id="23" idx="6"/>
              </p:cNvCxnSpPr>
              <p:nvPr/>
            </p:nvCxnSpPr>
            <p:spPr>
              <a:xfrm>
                <a:off x="1970746" y="3881432"/>
                <a:ext cx="4310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接點 27"/>
              <p:cNvCxnSpPr>
                <a:stCxn id="22" idx="6"/>
                <a:endCxn id="23" idx="2"/>
              </p:cNvCxnSpPr>
              <p:nvPr/>
            </p:nvCxnSpPr>
            <p:spPr>
              <a:xfrm>
                <a:off x="1249758" y="3881432"/>
                <a:ext cx="4329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>
                <a:stCxn id="21" idx="6"/>
                <a:endCxn id="22" idx="2"/>
              </p:cNvCxnSpPr>
              <p:nvPr/>
            </p:nvCxnSpPr>
            <p:spPr>
              <a:xfrm>
                <a:off x="529758" y="38814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字方塊 90"/>
              <p:cNvSpPr txBox="1"/>
              <p:nvPr/>
            </p:nvSpPr>
            <p:spPr>
              <a:xfrm>
                <a:off x="437340" y="260648"/>
                <a:ext cx="8167108" cy="658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𝑘</m:t>
                    </m:r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3200" b="0" i="0" smtClean="0">
                        <a:latin typeface="Cambria Math"/>
                        <a:cs typeface="Times New Roman" pitchFamily="18" charset="0"/>
                      </a:rPr>
                      <m:t>min</m:t>
                    </m:r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⁡{</m:t>
                    </m:r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𝑙</m:t>
                    </m:r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:|</m:t>
                    </m:r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  <m:r>
                      <a:rPr lang="en-US" altLang="zh-TW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2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TW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:1≤</m:t>
                        </m:r>
                        <m:r>
                          <a:rPr lang="en-US" altLang="zh-TW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altLang="zh-TW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≤</m:t>
                        </m:r>
                        <m:r>
                          <a:rPr lang="en-US" altLang="zh-TW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𝑙</m:t>
                        </m:r>
                      </m:e>
                    </m:d>
                    <m:r>
                      <a:rPr lang="en-US" altLang="zh-TW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|≥</m:t>
                    </m:r>
                    <m:r>
                      <a:rPr lang="en-US" altLang="zh-TW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𝑗</m:t>
                    </m:r>
                    <m:r>
                      <a:rPr lang="en-US" altLang="zh-TW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+1}</m:t>
                    </m:r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1" name="文字方塊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40" y="260648"/>
                <a:ext cx="8167108" cy="658450"/>
              </a:xfrm>
              <a:prstGeom prst="rect">
                <a:avLst/>
              </a:prstGeom>
              <a:blipFill>
                <a:blip r:embed="rId2"/>
                <a:stretch>
                  <a:fillRect l="-1942" t="-8333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矩形 91"/>
          <p:cNvSpPr/>
          <p:nvPr/>
        </p:nvSpPr>
        <p:spPr>
          <a:xfrm>
            <a:off x="170690" y="1016016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Case 3.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字方塊 92"/>
              <p:cNvSpPr txBox="1"/>
              <p:nvPr/>
            </p:nvSpPr>
            <p:spPr>
              <a:xfrm>
                <a:off x="1662440" y="967798"/>
                <a:ext cx="40431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6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⊆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𝐷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93" name="文字方塊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440" y="967798"/>
                <a:ext cx="404317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矩形 93"/>
          <p:cNvSpPr/>
          <p:nvPr/>
        </p:nvSpPr>
        <p:spPr>
          <a:xfrm>
            <a:off x="253490" y="1618005"/>
            <a:ext cx="128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Idea. </a:t>
            </a:r>
            <a:endParaRPr lang="en-US" altLang="zh-TW" sz="3600" dirty="0">
              <a:latin typeface="Times New Roman" pitchFamily="18" charset="0"/>
            </a:endParaRPr>
          </a:p>
        </p:txBody>
      </p:sp>
      <p:sp>
        <p:nvSpPr>
          <p:cNvPr id="96" name="橢圓 95"/>
          <p:cNvSpPr/>
          <p:nvPr/>
        </p:nvSpPr>
        <p:spPr>
          <a:xfrm>
            <a:off x="4117416" y="2520000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橢圓 96"/>
          <p:cNvSpPr/>
          <p:nvPr/>
        </p:nvSpPr>
        <p:spPr>
          <a:xfrm>
            <a:off x="4117416" y="3240000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橢圓 97"/>
          <p:cNvSpPr/>
          <p:nvPr/>
        </p:nvSpPr>
        <p:spPr>
          <a:xfrm>
            <a:off x="4118404" y="3961856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圓角矩形 102"/>
          <p:cNvSpPr/>
          <p:nvPr/>
        </p:nvSpPr>
        <p:spPr>
          <a:xfrm>
            <a:off x="5341417" y="2264336"/>
            <a:ext cx="2923255" cy="2138536"/>
          </a:xfrm>
          <a:prstGeom prst="roundRect">
            <a:avLst/>
          </a:prstGeom>
          <a:noFill/>
          <a:ln w="38100">
            <a:solidFill>
              <a:srgbClr val="FF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圓角矩形 103"/>
          <p:cNvSpPr/>
          <p:nvPr/>
        </p:nvSpPr>
        <p:spPr>
          <a:xfrm>
            <a:off x="284325" y="2305685"/>
            <a:ext cx="2923255" cy="2138536"/>
          </a:xfrm>
          <a:prstGeom prst="roundRect">
            <a:avLst/>
          </a:prstGeom>
          <a:noFill/>
          <a:ln w="38100">
            <a:solidFill>
              <a:srgbClr val="FF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字方塊 104"/>
              <p:cNvSpPr txBox="1"/>
              <p:nvPr/>
            </p:nvSpPr>
            <p:spPr>
              <a:xfrm>
                <a:off x="1457920" y="3797890"/>
                <a:ext cx="576064" cy="646331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3600" i="1"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05" name="文字方塊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920" y="3797890"/>
                <a:ext cx="576064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字方塊 105"/>
              <p:cNvSpPr txBox="1"/>
              <p:nvPr/>
            </p:nvSpPr>
            <p:spPr>
              <a:xfrm>
                <a:off x="6422898" y="3788528"/>
                <a:ext cx="729970" cy="646331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3600" i="1"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06" name="文字方塊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898" y="3788528"/>
                <a:ext cx="72997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字方塊 108"/>
              <p:cNvSpPr txBox="1"/>
              <p:nvPr/>
            </p:nvSpPr>
            <p:spPr>
              <a:xfrm>
                <a:off x="253490" y="4473806"/>
                <a:ext cx="8855013" cy="591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|</m:t>
                        </m:r>
                      </m:e>
                      <m:sub>
                        <m:sSup>
                          <m:sSupPr>
                            <m:ctrlP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200" b="0" i="1" smtClean="0">
                                <a:latin typeface="Cambria Math"/>
                                <a:cs typeface="Times New Roman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TW" sz="3200" b="0" i="1" smtClean="0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TW" sz="32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is a dominating 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, and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|</m:t>
                        </m:r>
                      </m:e>
                      <m:sub>
                        <m:sSup>
                          <m:sSup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200" i="1">
                                <a:latin typeface="Cambria Math"/>
                                <a:cs typeface="Times New Roman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TW" sz="3200" i="1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zh-TW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altLang="zh-TW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altLang="zh-TW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zh-TW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</m:oMath>
                </a14:m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9" name="文字方塊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90" y="4473806"/>
                <a:ext cx="8855013" cy="591316"/>
              </a:xfrm>
              <a:prstGeom prst="rect">
                <a:avLst/>
              </a:prstGeom>
              <a:blipFill>
                <a:blip r:embed="rId6"/>
                <a:stretch>
                  <a:fillRect t="-14433" b="-309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AutoShape 30"/>
          <p:cNvSpPr>
            <a:spLocks noChangeArrowheads="1"/>
          </p:cNvSpPr>
          <p:nvPr/>
        </p:nvSpPr>
        <p:spPr bwMode="auto">
          <a:xfrm>
            <a:off x="471817" y="5216233"/>
            <a:ext cx="648072" cy="288000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字方塊 110"/>
              <p:cNvSpPr txBox="1"/>
              <p:nvPr/>
            </p:nvSpPr>
            <p:spPr>
              <a:xfrm>
                <a:off x="1268887" y="5033635"/>
                <a:ext cx="7582658" cy="591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|</m:t>
                        </m:r>
                      </m:e>
                      <m:sub>
                        <m:sSup>
                          <m:sSupPr>
                            <m:ctrlP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200" b="0" i="1" smtClean="0">
                                <a:latin typeface="Cambria Math"/>
                                <a:cs typeface="Times New Roman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TW" sz="3200" b="0" i="1" smtClean="0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TW" sz="32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can be transferred to the standard form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1" name="文字方塊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887" y="5033635"/>
                <a:ext cx="7582658" cy="591316"/>
              </a:xfrm>
              <a:prstGeom prst="rect">
                <a:avLst/>
              </a:prstGeom>
              <a:blipFill>
                <a:blip r:embed="rId7"/>
                <a:stretch>
                  <a:fillRect t="-14433" r="-2010" b="-309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橢圓 111"/>
          <p:cNvSpPr/>
          <p:nvPr/>
        </p:nvSpPr>
        <p:spPr>
          <a:xfrm>
            <a:off x="5562116" y="3247692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3" name="橢圓 112"/>
          <p:cNvSpPr/>
          <p:nvPr/>
        </p:nvSpPr>
        <p:spPr>
          <a:xfrm>
            <a:off x="6277415" y="3243732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橢圓 113"/>
          <p:cNvSpPr/>
          <p:nvPr/>
        </p:nvSpPr>
        <p:spPr>
          <a:xfrm>
            <a:off x="6995680" y="3240000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5" name="橢圓 114"/>
          <p:cNvSpPr/>
          <p:nvPr/>
        </p:nvSpPr>
        <p:spPr>
          <a:xfrm>
            <a:off x="7720400" y="3249602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6" name="橢圓 115"/>
          <p:cNvSpPr/>
          <p:nvPr/>
        </p:nvSpPr>
        <p:spPr>
          <a:xfrm>
            <a:off x="5562116" y="3967692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字方塊 116"/>
              <p:cNvSpPr txBox="1"/>
              <p:nvPr/>
            </p:nvSpPr>
            <p:spPr>
              <a:xfrm>
                <a:off x="386135" y="5590210"/>
                <a:ext cx="4257873" cy="632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+2)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3200" dirty="0">
                    <a:latin typeface="Times New Roman" pitchFamily="18" charset="0"/>
                    <a:cs typeface="Times New Roman" pitchFamily="18" charset="0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1(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+1)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7" name="文字方塊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35" y="5590210"/>
                <a:ext cx="4257873" cy="632161"/>
              </a:xfrm>
              <a:prstGeom prst="rect">
                <a:avLst/>
              </a:prstGeom>
              <a:blipFill>
                <a:blip r:embed="rId8"/>
                <a:stretch>
                  <a:fillRect l="-3577" t="-13462" r="-5866" b="-22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字方塊 117"/>
              <p:cNvSpPr txBox="1"/>
              <p:nvPr/>
            </p:nvSpPr>
            <p:spPr>
              <a:xfrm>
                <a:off x="4618841" y="5590800"/>
                <a:ext cx="3841592" cy="632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3200" dirty="0">
                    <a:latin typeface="Times New Roman" pitchFamily="18" charset="0"/>
                    <a:cs typeface="Times New Roman" pitchFamily="18" charset="0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1(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−1)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8" name="文字方塊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841" y="5590800"/>
                <a:ext cx="3841592" cy="632161"/>
              </a:xfrm>
              <a:prstGeom prst="rect">
                <a:avLst/>
              </a:prstGeom>
              <a:blipFill>
                <a:blip r:embed="rId9"/>
                <a:stretch>
                  <a:fillRect l="-4127" t="-13462" r="-794" b="-22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橢圓 118"/>
          <p:cNvSpPr/>
          <p:nvPr/>
        </p:nvSpPr>
        <p:spPr>
          <a:xfrm>
            <a:off x="4839392" y="3247692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0" name="橢圓 119"/>
          <p:cNvSpPr/>
          <p:nvPr/>
        </p:nvSpPr>
        <p:spPr>
          <a:xfrm>
            <a:off x="3398404" y="3247692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1" name="橢圓 120"/>
          <p:cNvSpPr/>
          <p:nvPr/>
        </p:nvSpPr>
        <p:spPr>
          <a:xfrm>
            <a:off x="2678404" y="3974281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字方塊 121"/>
              <p:cNvSpPr txBox="1"/>
              <p:nvPr/>
            </p:nvSpPr>
            <p:spPr>
              <a:xfrm>
                <a:off x="373552" y="6124476"/>
                <a:ext cx="4342464" cy="632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And 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3200" dirty="0">
                    <a:latin typeface="Times New Roman" pitchFamily="18" charset="0"/>
                    <a:cs typeface="Times New Roman" pitchFamily="18" charset="0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0(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−2)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2" name="文字方塊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52" y="6124476"/>
                <a:ext cx="4342464" cy="632161"/>
              </a:xfrm>
              <a:prstGeom prst="rect">
                <a:avLst/>
              </a:prstGeom>
              <a:blipFill>
                <a:blip r:embed="rId10"/>
                <a:stretch>
                  <a:fillRect l="-3506" t="-13592" b="-233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85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25"/>
                            </p:stCondLst>
                            <p:childTnLst>
                              <p:par>
                                <p:cTn id="3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8021 2.96296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21 3.7037E-7 L -0.07813 -0.105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-0.07864 -0.0009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5 -0.00093 L -0.07899 0.1048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15816 -0.0013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6" grpId="2" animBg="1"/>
      <p:bldP spid="98" grpId="0" animBg="1"/>
      <p:bldP spid="98" grpId="1" animBg="1"/>
      <p:bldP spid="103" grpId="0" animBg="1"/>
      <p:bldP spid="106" grpId="0" animBg="1"/>
      <p:bldP spid="109" grpId="0"/>
      <p:bldP spid="110" grpId="0" animBg="1"/>
      <p:bldP spid="111" grpId="0"/>
      <p:bldP spid="112" grpId="0" animBg="1"/>
      <p:bldP spid="113" grpId="0" animBg="1"/>
      <p:bldP spid="114" grpId="0" animBg="1"/>
      <p:bldP spid="115" grpId="0" animBg="1"/>
      <p:bldP spid="116" grpId="0" animBg="1"/>
      <p:bldP spid="116" grpId="1" animBg="1"/>
      <p:bldP spid="116" grpId="2" animBg="1"/>
      <p:bldP spid="116" grpId="3" animBg="1"/>
      <p:bldP spid="117" grpId="0"/>
      <p:bldP spid="118" grpId="0"/>
      <p:bldP spid="119" grpId="0" animBg="1"/>
      <p:bldP spid="120" grpId="0" animBg="1"/>
      <p:bldP spid="121" grpId="0" animBg="1"/>
      <p:bldP spid="1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521459" y="2520000"/>
            <a:ext cx="7485933" cy="1729856"/>
            <a:chOff x="521459" y="2520000"/>
            <a:chExt cx="7485933" cy="1729856"/>
          </a:xfrm>
        </p:grpSpPr>
        <p:grpSp>
          <p:nvGrpSpPr>
            <p:cNvPr id="3" name="群組 2"/>
            <p:cNvGrpSpPr/>
            <p:nvPr/>
          </p:nvGrpSpPr>
          <p:grpSpPr>
            <a:xfrm>
              <a:off x="5846404" y="2520000"/>
              <a:ext cx="2160988" cy="1729856"/>
              <a:chOff x="5851474" y="3717032"/>
              <a:chExt cx="2160988" cy="1729856"/>
            </a:xfrm>
          </p:grpSpPr>
          <p:sp>
            <p:nvSpPr>
              <p:cNvPr id="67" name="橢圓 66"/>
              <p:cNvSpPr/>
              <p:nvPr/>
            </p:nvSpPr>
            <p:spPr>
              <a:xfrm>
                <a:off x="6284462" y="371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8" name="橢圓 67"/>
              <p:cNvSpPr/>
              <p:nvPr/>
            </p:nvSpPr>
            <p:spPr>
              <a:xfrm>
                <a:off x="6284462" y="443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9" name="直線接點 68"/>
              <p:cNvCxnSpPr>
                <a:stCxn id="67" idx="4"/>
                <a:endCxn id="68" idx="0"/>
              </p:cNvCxnSpPr>
              <p:nvPr/>
            </p:nvCxnSpPr>
            <p:spPr>
              <a:xfrm>
                <a:off x="6428462" y="4005032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橢圓 69"/>
              <p:cNvSpPr/>
              <p:nvPr/>
            </p:nvSpPr>
            <p:spPr>
              <a:xfrm>
                <a:off x="7004462" y="371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1" name="橢圓 70"/>
              <p:cNvSpPr/>
              <p:nvPr/>
            </p:nvSpPr>
            <p:spPr>
              <a:xfrm>
                <a:off x="7004462" y="443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72" name="直線接點 71"/>
              <p:cNvCxnSpPr>
                <a:stCxn id="70" idx="4"/>
                <a:endCxn id="71" idx="0"/>
              </p:cNvCxnSpPr>
              <p:nvPr/>
            </p:nvCxnSpPr>
            <p:spPr>
              <a:xfrm>
                <a:off x="7148462" y="4005032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橢圓 72"/>
              <p:cNvSpPr/>
              <p:nvPr/>
            </p:nvSpPr>
            <p:spPr>
              <a:xfrm>
                <a:off x="7724462" y="371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4" name="橢圓 73"/>
              <p:cNvSpPr/>
              <p:nvPr/>
            </p:nvSpPr>
            <p:spPr>
              <a:xfrm>
                <a:off x="7724462" y="443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75" name="直線接點 74"/>
              <p:cNvCxnSpPr>
                <a:stCxn id="73" idx="4"/>
                <a:endCxn id="74" idx="0"/>
              </p:cNvCxnSpPr>
              <p:nvPr/>
            </p:nvCxnSpPr>
            <p:spPr>
              <a:xfrm>
                <a:off x="7868462" y="4005032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接點 75"/>
              <p:cNvCxnSpPr>
                <a:endCxn id="67" idx="2"/>
              </p:cNvCxnSpPr>
              <p:nvPr/>
            </p:nvCxnSpPr>
            <p:spPr>
              <a:xfrm>
                <a:off x="5852462" y="3861032"/>
                <a:ext cx="43200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接點 76"/>
              <p:cNvCxnSpPr>
                <a:endCxn id="68" idx="2"/>
              </p:cNvCxnSpPr>
              <p:nvPr/>
            </p:nvCxnSpPr>
            <p:spPr>
              <a:xfrm>
                <a:off x="5852462" y="4581032"/>
                <a:ext cx="43200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接點 77"/>
              <p:cNvCxnSpPr>
                <a:stCxn id="67" idx="6"/>
                <a:endCxn id="70" idx="2"/>
              </p:cNvCxnSpPr>
              <p:nvPr/>
            </p:nvCxnSpPr>
            <p:spPr>
              <a:xfrm>
                <a:off x="6572462" y="386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接點 78"/>
              <p:cNvCxnSpPr>
                <a:stCxn id="68" idx="6"/>
                <a:endCxn id="71" idx="2"/>
              </p:cNvCxnSpPr>
              <p:nvPr/>
            </p:nvCxnSpPr>
            <p:spPr>
              <a:xfrm>
                <a:off x="6572462" y="458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接點 79"/>
              <p:cNvCxnSpPr>
                <a:stCxn id="70" idx="6"/>
                <a:endCxn id="73" idx="2"/>
              </p:cNvCxnSpPr>
              <p:nvPr/>
            </p:nvCxnSpPr>
            <p:spPr>
              <a:xfrm>
                <a:off x="7292462" y="386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接點 80"/>
              <p:cNvCxnSpPr>
                <a:stCxn id="71" idx="6"/>
                <a:endCxn id="74" idx="2"/>
              </p:cNvCxnSpPr>
              <p:nvPr/>
            </p:nvCxnSpPr>
            <p:spPr>
              <a:xfrm>
                <a:off x="7292462" y="458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橢圓 81"/>
              <p:cNvSpPr/>
              <p:nvPr/>
            </p:nvSpPr>
            <p:spPr>
              <a:xfrm>
                <a:off x="6283474" y="515888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3" name="橢圓 82"/>
              <p:cNvSpPr/>
              <p:nvPr/>
            </p:nvSpPr>
            <p:spPr>
              <a:xfrm>
                <a:off x="7004462" y="515888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4" name="橢圓 83"/>
              <p:cNvSpPr/>
              <p:nvPr/>
            </p:nvSpPr>
            <p:spPr>
              <a:xfrm>
                <a:off x="7723474" y="515888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85" name="直線接點 84"/>
              <p:cNvCxnSpPr>
                <a:stCxn id="68" idx="4"/>
                <a:endCxn id="82" idx="0"/>
              </p:cNvCxnSpPr>
              <p:nvPr/>
            </p:nvCxnSpPr>
            <p:spPr>
              <a:xfrm flipH="1">
                <a:off x="6427474" y="4725032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接點 85"/>
              <p:cNvCxnSpPr>
                <a:stCxn id="71" idx="4"/>
                <a:endCxn id="83" idx="0"/>
              </p:cNvCxnSpPr>
              <p:nvPr/>
            </p:nvCxnSpPr>
            <p:spPr>
              <a:xfrm>
                <a:off x="7148462" y="4725032"/>
                <a:ext cx="0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接點 86"/>
              <p:cNvCxnSpPr>
                <a:stCxn id="74" idx="4"/>
                <a:endCxn id="84" idx="0"/>
              </p:cNvCxnSpPr>
              <p:nvPr/>
            </p:nvCxnSpPr>
            <p:spPr>
              <a:xfrm flipH="1">
                <a:off x="7867474" y="4725032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接點 87"/>
              <p:cNvCxnSpPr>
                <a:stCxn id="83" idx="6"/>
                <a:endCxn id="84" idx="2"/>
              </p:cNvCxnSpPr>
              <p:nvPr/>
            </p:nvCxnSpPr>
            <p:spPr>
              <a:xfrm>
                <a:off x="7292462" y="5302888"/>
                <a:ext cx="43101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接點 88"/>
              <p:cNvCxnSpPr>
                <a:stCxn id="82" idx="6"/>
                <a:endCxn id="83" idx="2"/>
              </p:cNvCxnSpPr>
              <p:nvPr/>
            </p:nvCxnSpPr>
            <p:spPr>
              <a:xfrm>
                <a:off x="6571474" y="5302888"/>
                <a:ext cx="4329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接點 89"/>
              <p:cNvCxnSpPr>
                <a:endCxn id="82" idx="2"/>
              </p:cNvCxnSpPr>
              <p:nvPr/>
            </p:nvCxnSpPr>
            <p:spPr>
              <a:xfrm>
                <a:off x="5851474" y="5302888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群組 3"/>
            <p:cNvGrpSpPr/>
            <p:nvPr/>
          </p:nvGrpSpPr>
          <p:grpSpPr>
            <a:xfrm>
              <a:off x="2677416" y="2520000"/>
              <a:ext cx="3168988" cy="1729856"/>
              <a:chOff x="1345151" y="2780928"/>
              <a:chExt cx="3168988" cy="1729856"/>
            </a:xfrm>
          </p:grpSpPr>
          <p:sp>
            <p:nvSpPr>
              <p:cNvPr id="30" name="橢圓 29"/>
              <p:cNvSpPr/>
              <p:nvPr/>
            </p:nvSpPr>
            <p:spPr>
              <a:xfrm>
                <a:off x="134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橢圓 30"/>
              <p:cNvSpPr/>
              <p:nvPr/>
            </p:nvSpPr>
            <p:spPr>
              <a:xfrm>
                <a:off x="134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2" name="直線接點 31"/>
              <p:cNvCxnSpPr>
                <a:stCxn id="30" idx="4"/>
                <a:endCxn id="31" idx="0"/>
              </p:cNvCxnSpPr>
              <p:nvPr/>
            </p:nvCxnSpPr>
            <p:spPr>
              <a:xfrm>
                <a:off x="149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橢圓 32"/>
              <p:cNvSpPr/>
              <p:nvPr/>
            </p:nvSpPr>
            <p:spPr>
              <a:xfrm>
                <a:off x="206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206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5" name="直線接點 34"/>
              <p:cNvCxnSpPr>
                <a:stCxn id="33" idx="4"/>
                <a:endCxn id="34" idx="0"/>
              </p:cNvCxnSpPr>
              <p:nvPr/>
            </p:nvCxnSpPr>
            <p:spPr>
              <a:xfrm>
                <a:off x="221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橢圓 35"/>
              <p:cNvSpPr/>
              <p:nvPr/>
            </p:nvSpPr>
            <p:spPr>
              <a:xfrm>
                <a:off x="278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橢圓 36"/>
              <p:cNvSpPr/>
              <p:nvPr/>
            </p:nvSpPr>
            <p:spPr>
              <a:xfrm>
                <a:off x="278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8" name="直線接點 37"/>
              <p:cNvCxnSpPr>
                <a:stCxn id="36" idx="4"/>
                <a:endCxn id="37" idx="0"/>
              </p:cNvCxnSpPr>
              <p:nvPr/>
            </p:nvCxnSpPr>
            <p:spPr>
              <a:xfrm>
                <a:off x="293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橢圓 38"/>
              <p:cNvSpPr/>
              <p:nvPr/>
            </p:nvSpPr>
            <p:spPr>
              <a:xfrm>
                <a:off x="350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350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1" name="直線接點 40"/>
              <p:cNvCxnSpPr>
                <a:stCxn id="39" idx="4"/>
                <a:endCxn id="40" idx="0"/>
              </p:cNvCxnSpPr>
              <p:nvPr/>
            </p:nvCxnSpPr>
            <p:spPr>
              <a:xfrm>
                <a:off x="365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橢圓 41"/>
              <p:cNvSpPr/>
              <p:nvPr/>
            </p:nvSpPr>
            <p:spPr>
              <a:xfrm>
                <a:off x="422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橢圓 42"/>
              <p:cNvSpPr/>
              <p:nvPr/>
            </p:nvSpPr>
            <p:spPr>
              <a:xfrm>
                <a:off x="422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4" name="直線接點 43"/>
              <p:cNvCxnSpPr>
                <a:stCxn id="42" idx="4"/>
                <a:endCxn id="43" idx="0"/>
              </p:cNvCxnSpPr>
              <p:nvPr/>
            </p:nvCxnSpPr>
            <p:spPr>
              <a:xfrm>
                <a:off x="437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接點 44"/>
              <p:cNvCxnSpPr>
                <a:stCxn id="30" idx="6"/>
                <a:endCxn id="33" idx="2"/>
              </p:cNvCxnSpPr>
              <p:nvPr/>
            </p:nvCxnSpPr>
            <p:spPr>
              <a:xfrm>
                <a:off x="163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>
                <a:stCxn id="31" idx="6"/>
                <a:endCxn id="34" idx="2"/>
              </p:cNvCxnSpPr>
              <p:nvPr/>
            </p:nvCxnSpPr>
            <p:spPr>
              <a:xfrm>
                <a:off x="163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接點 46"/>
              <p:cNvCxnSpPr>
                <a:stCxn id="33" idx="6"/>
                <a:endCxn id="36" idx="2"/>
              </p:cNvCxnSpPr>
              <p:nvPr/>
            </p:nvCxnSpPr>
            <p:spPr>
              <a:xfrm>
                <a:off x="235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接點 47"/>
              <p:cNvCxnSpPr>
                <a:stCxn id="40" idx="6"/>
                <a:endCxn id="43" idx="2"/>
              </p:cNvCxnSpPr>
              <p:nvPr/>
            </p:nvCxnSpPr>
            <p:spPr>
              <a:xfrm>
                <a:off x="379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接點 48"/>
              <p:cNvCxnSpPr>
                <a:stCxn id="39" idx="6"/>
                <a:endCxn id="42" idx="2"/>
              </p:cNvCxnSpPr>
              <p:nvPr/>
            </p:nvCxnSpPr>
            <p:spPr>
              <a:xfrm>
                <a:off x="379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 49"/>
              <p:cNvCxnSpPr>
                <a:stCxn id="37" idx="6"/>
                <a:endCxn id="40" idx="2"/>
              </p:cNvCxnSpPr>
              <p:nvPr/>
            </p:nvCxnSpPr>
            <p:spPr>
              <a:xfrm>
                <a:off x="307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 50"/>
              <p:cNvCxnSpPr>
                <a:stCxn id="36" idx="6"/>
                <a:endCxn id="39" idx="2"/>
              </p:cNvCxnSpPr>
              <p:nvPr/>
            </p:nvCxnSpPr>
            <p:spPr>
              <a:xfrm>
                <a:off x="307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接點 51"/>
              <p:cNvCxnSpPr>
                <a:stCxn id="34" idx="6"/>
                <a:endCxn id="37" idx="2"/>
              </p:cNvCxnSpPr>
              <p:nvPr/>
            </p:nvCxnSpPr>
            <p:spPr>
              <a:xfrm>
                <a:off x="235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橢圓 52"/>
              <p:cNvSpPr/>
              <p:nvPr/>
            </p:nvSpPr>
            <p:spPr>
              <a:xfrm>
                <a:off x="134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橢圓 53"/>
              <p:cNvSpPr/>
              <p:nvPr/>
            </p:nvSpPr>
            <p:spPr>
              <a:xfrm>
                <a:off x="206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橢圓 54"/>
              <p:cNvSpPr/>
              <p:nvPr/>
            </p:nvSpPr>
            <p:spPr>
              <a:xfrm>
                <a:off x="278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橢圓 55"/>
              <p:cNvSpPr/>
              <p:nvPr/>
            </p:nvSpPr>
            <p:spPr>
              <a:xfrm>
                <a:off x="350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7" name="橢圓 56"/>
              <p:cNvSpPr/>
              <p:nvPr/>
            </p:nvSpPr>
            <p:spPr>
              <a:xfrm>
                <a:off x="4225151" y="422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8" name="直線接點 57"/>
              <p:cNvCxnSpPr>
                <a:stCxn id="37" idx="4"/>
                <a:endCxn id="55" idx="0"/>
              </p:cNvCxnSpPr>
              <p:nvPr/>
            </p:nvCxnSpPr>
            <p:spPr>
              <a:xfrm flipH="1">
                <a:off x="292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接點 58"/>
              <p:cNvCxnSpPr>
                <a:stCxn id="40" idx="4"/>
                <a:endCxn id="56" idx="0"/>
              </p:cNvCxnSpPr>
              <p:nvPr/>
            </p:nvCxnSpPr>
            <p:spPr>
              <a:xfrm flipH="1">
                <a:off x="364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/>
              <p:cNvCxnSpPr>
                <a:stCxn id="43" idx="4"/>
                <a:endCxn id="57" idx="0"/>
              </p:cNvCxnSpPr>
              <p:nvPr/>
            </p:nvCxnSpPr>
            <p:spPr>
              <a:xfrm flipH="1">
                <a:off x="4369151" y="3788928"/>
                <a:ext cx="988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接點 60"/>
              <p:cNvCxnSpPr>
                <a:stCxn id="31" idx="4"/>
                <a:endCxn id="53" idx="0"/>
              </p:cNvCxnSpPr>
              <p:nvPr/>
            </p:nvCxnSpPr>
            <p:spPr>
              <a:xfrm flipH="1">
                <a:off x="148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接點 61"/>
              <p:cNvCxnSpPr>
                <a:stCxn id="34" idx="4"/>
                <a:endCxn id="54" idx="0"/>
              </p:cNvCxnSpPr>
              <p:nvPr/>
            </p:nvCxnSpPr>
            <p:spPr>
              <a:xfrm flipH="1">
                <a:off x="220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>
                <a:stCxn id="56" idx="6"/>
                <a:endCxn id="57" idx="2"/>
              </p:cNvCxnSpPr>
              <p:nvPr/>
            </p:nvCxnSpPr>
            <p:spPr>
              <a:xfrm flipV="1">
                <a:off x="3793151" y="4364928"/>
                <a:ext cx="432000" cy="1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接點 63"/>
              <p:cNvCxnSpPr>
                <a:stCxn id="55" idx="6"/>
                <a:endCxn id="56" idx="2"/>
              </p:cNvCxnSpPr>
              <p:nvPr/>
            </p:nvCxnSpPr>
            <p:spPr>
              <a:xfrm>
                <a:off x="307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接點 64"/>
              <p:cNvCxnSpPr>
                <a:stCxn id="54" idx="6"/>
                <a:endCxn id="55" idx="2"/>
              </p:cNvCxnSpPr>
              <p:nvPr/>
            </p:nvCxnSpPr>
            <p:spPr>
              <a:xfrm>
                <a:off x="235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接點 65"/>
              <p:cNvCxnSpPr>
                <a:stCxn id="53" idx="6"/>
                <a:endCxn id="54" idx="2"/>
              </p:cNvCxnSpPr>
              <p:nvPr/>
            </p:nvCxnSpPr>
            <p:spPr>
              <a:xfrm>
                <a:off x="163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群組 4"/>
            <p:cNvGrpSpPr/>
            <p:nvPr/>
          </p:nvGrpSpPr>
          <p:grpSpPr>
            <a:xfrm>
              <a:off x="521459" y="2520000"/>
              <a:ext cx="2160988" cy="1729856"/>
              <a:chOff x="241758" y="2295576"/>
              <a:chExt cx="2160988" cy="1729856"/>
            </a:xfrm>
          </p:grpSpPr>
          <p:sp>
            <p:nvSpPr>
              <p:cNvPr id="6" name="橢圓 5"/>
              <p:cNvSpPr/>
              <p:nvPr/>
            </p:nvSpPr>
            <p:spPr>
              <a:xfrm>
                <a:off x="242746" y="229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橢圓 6"/>
              <p:cNvSpPr/>
              <p:nvPr/>
            </p:nvSpPr>
            <p:spPr>
              <a:xfrm>
                <a:off x="242746" y="301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8" name="直線接點 7"/>
              <p:cNvCxnSpPr>
                <a:stCxn id="6" idx="4"/>
                <a:endCxn id="7" idx="0"/>
              </p:cNvCxnSpPr>
              <p:nvPr/>
            </p:nvCxnSpPr>
            <p:spPr>
              <a:xfrm>
                <a:off x="386746" y="2583576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橢圓 8"/>
              <p:cNvSpPr/>
              <p:nvPr/>
            </p:nvSpPr>
            <p:spPr>
              <a:xfrm>
                <a:off x="962746" y="229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橢圓 9"/>
              <p:cNvSpPr/>
              <p:nvPr/>
            </p:nvSpPr>
            <p:spPr>
              <a:xfrm>
                <a:off x="962746" y="301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1" name="直線接點 10"/>
              <p:cNvCxnSpPr>
                <a:stCxn id="9" idx="4"/>
                <a:endCxn id="10" idx="0"/>
              </p:cNvCxnSpPr>
              <p:nvPr/>
            </p:nvCxnSpPr>
            <p:spPr>
              <a:xfrm>
                <a:off x="1106746" y="2583576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橢圓 11"/>
              <p:cNvSpPr/>
              <p:nvPr/>
            </p:nvSpPr>
            <p:spPr>
              <a:xfrm>
                <a:off x="1682746" y="229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橢圓 12"/>
              <p:cNvSpPr/>
              <p:nvPr/>
            </p:nvSpPr>
            <p:spPr>
              <a:xfrm>
                <a:off x="1682746" y="301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4" name="直線接點 13"/>
              <p:cNvCxnSpPr>
                <a:stCxn id="12" idx="4"/>
                <a:endCxn id="13" idx="0"/>
              </p:cNvCxnSpPr>
              <p:nvPr/>
            </p:nvCxnSpPr>
            <p:spPr>
              <a:xfrm>
                <a:off x="1826746" y="2583576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>
                <a:stCxn id="6" idx="6"/>
                <a:endCxn id="9" idx="2"/>
              </p:cNvCxnSpPr>
              <p:nvPr/>
            </p:nvCxnSpPr>
            <p:spPr>
              <a:xfrm>
                <a:off x="530746" y="2439576"/>
                <a:ext cx="43200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>
                <a:stCxn id="7" idx="6"/>
                <a:endCxn id="10" idx="2"/>
              </p:cNvCxnSpPr>
              <p:nvPr/>
            </p:nvCxnSpPr>
            <p:spPr>
              <a:xfrm>
                <a:off x="530746" y="3159576"/>
                <a:ext cx="43200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>
                <a:stCxn id="9" idx="6"/>
                <a:endCxn id="12" idx="2"/>
              </p:cNvCxnSpPr>
              <p:nvPr/>
            </p:nvCxnSpPr>
            <p:spPr>
              <a:xfrm>
                <a:off x="1250746" y="243957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>
                <a:stCxn id="10" idx="6"/>
                <a:endCxn id="13" idx="2"/>
              </p:cNvCxnSpPr>
              <p:nvPr/>
            </p:nvCxnSpPr>
            <p:spPr>
              <a:xfrm>
                <a:off x="1250746" y="315957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>
                <a:stCxn id="12" idx="6"/>
              </p:cNvCxnSpPr>
              <p:nvPr/>
            </p:nvCxnSpPr>
            <p:spPr>
              <a:xfrm>
                <a:off x="1970746" y="2439576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>
                <a:stCxn id="13" idx="6"/>
              </p:cNvCxnSpPr>
              <p:nvPr/>
            </p:nvCxnSpPr>
            <p:spPr>
              <a:xfrm>
                <a:off x="1970746" y="3159576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橢圓 20"/>
              <p:cNvSpPr/>
              <p:nvPr/>
            </p:nvSpPr>
            <p:spPr>
              <a:xfrm>
                <a:off x="241758" y="37374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961758" y="37374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3" name="橢圓 22"/>
              <p:cNvSpPr/>
              <p:nvPr/>
            </p:nvSpPr>
            <p:spPr>
              <a:xfrm>
                <a:off x="1682746" y="37374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4" name="直線接點 23"/>
              <p:cNvCxnSpPr>
                <a:stCxn id="7" idx="4"/>
                <a:endCxn id="21" idx="0"/>
              </p:cNvCxnSpPr>
              <p:nvPr/>
            </p:nvCxnSpPr>
            <p:spPr>
              <a:xfrm flipH="1">
                <a:off x="385758" y="3303576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接點 24"/>
              <p:cNvCxnSpPr>
                <a:stCxn id="10" idx="4"/>
                <a:endCxn id="22" idx="0"/>
              </p:cNvCxnSpPr>
              <p:nvPr/>
            </p:nvCxnSpPr>
            <p:spPr>
              <a:xfrm flipH="1">
                <a:off x="1105758" y="3303576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接點 25"/>
              <p:cNvCxnSpPr>
                <a:stCxn id="13" idx="4"/>
                <a:endCxn id="23" idx="0"/>
              </p:cNvCxnSpPr>
              <p:nvPr/>
            </p:nvCxnSpPr>
            <p:spPr>
              <a:xfrm>
                <a:off x="1826746" y="3303576"/>
                <a:ext cx="0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接點 26"/>
              <p:cNvCxnSpPr>
                <a:stCxn id="23" idx="6"/>
              </p:cNvCxnSpPr>
              <p:nvPr/>
            </p:nvCxnSpPr>
            <p:spPr>
              <a:xfrm>
                <a:off x="1970746" y="3881432"/>
                <a:ext cx="4310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接點 27"/>
              <p:cNvCxnSpPr>
                <a:stCxn id="22" idx="6"/>
                <a:endCxn id="23" idx="2"/>
              </p:cNvCxnSpPr>
              <p:nvPr/>
            </p:nvCxnSpPr>
            <p:spPr>
              <a:xfrm>
                <a:off x="1249758" y="3881432"/>
                <a:ext cx="4329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>
                <a:stCxn id="21" idx="6"/>
                <a:endCxn id="22" idx="2"/>
              </p:cNvCxnSpPr>
              <p:nvPr/>
            </p:nvCxnSpPr>
            <p:spPr>
              <a:xfrm>
                <a:off x="529758" y="38814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字方塊 90"/>
              <p:cNvSpPr txBox="1"/>
              <p:nvPr/>
            </p:nvSpPr>
            <p:spPr>
              <a:xfrm>
                <a:off x="437340" y="260648"/>
                <a:ext cx="8167108" cy="658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𝑘</m:t>
                    </m:r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3200" b="0" i="0" smtClean="0">
                        <a:latin typeface="Cambria Math"/>
                        <a:cs typeface="Times New Roman" pitchFamily="18" charset="0"/>
                      </a:rPr>
                      <m:t>min</m:t>
                    </m:r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⁡{</m:t>
                    </m:r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𝑙</m:t>
                    </m:r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:|</m:t>
                    </m:r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  <m:r>
                      <a:rPr lang="en-US" altLang="zh-TW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2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TW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:1≤</m:t>
                        </m:r>
                        <m:r>
                          <a:rPr lang="en-US" altLang="zh-TW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altLang="zh-TW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≤</m:t>
                        </m:r>
                        <m:r>
                          <a:rPr lang="en-US" altLang="zh-TW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𝑙</m:t>
                        </m:r>
                      </m:e>
                    </m:d>
                    <m:r>
                      <a:rPr lang="en-US" altLang="zh-TW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|≥</m:t>
                    </m:r>
                    <m:r>
                      <a:rPr lang="en-US" altLang="zh-TW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𝑗</m:t>
                    </m:r>
                    <m:r>
                      <a:rPr lang="en-US" altLang="zh-TW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+1}</m:t>
                    </m:r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1" name="文字方塊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40" y="260648"/>
                <a:ext cx="8167108" cy="658450"/>
              </a:xfrm>
              <a:prstGeom prst="rect">
                <a:avLst/>
              </a:prstGeom>
              <a:blipFill>
                <a:blip r:embed="rId2"/>
                <a:stretch>
                  <a:fillRect l="-1942" t="-8333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矩形 91"/>
          <p:cNvSpPr/>
          <p:nvPr/>
        </p:nvSpPr>
        <p:spPr>
          <a:xfrm>
            <a:off x="170690" y="1016016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Case 3.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字方塊 92"/>
              <p:cNvSpPr txBox="1"/>
              <p:nvPr/>
            </p:nvSpPr>
            <p:spPr>
              <a:xfrm>
                <a:off x="1662440" y="967798"/>
                <a:ext cx="40431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6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⊆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𝐷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93" name="文字方塊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440" y="967798"/>
                <a:ext cx="404317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矩形 93"/>
          <p:cNvSpPr/>
          <p:nvPr/>
        </p:nvSpPr>
        <p:spPr>
          <a:xfrm>
            <a:off x="253490" y="1618005"/>
            <a:ext cx="128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Idea. </a:t>
            </a:r>
            <a:endParaRPr lang="en-US" altLang="zh-TW" sz="3600" dirty="0">
              <a:latin typeface="Times New Roman" pitchFamily="18" charset="0"/>
            </a:endParaRPr>
          </a:p>
        </p:txBody>
      </p:sp>
      <p:sp>
        <p:nvSpPr>
          <p:cNvPr id="97" name="橢圓 96"/>
          <p:cNvSpPr/>
          <p:nvPr/>
        </p:nvSpPr>
        <p:spPr>
          <a:xfrm>
            <a:off x="4117416" y="3240000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圓角矩形 99"/>
          <p:cNvSpPr/>
          <p:nvPr/>
        </p:nvSpPr>
        <p:spPr>
          <a:xfrm>
            <a:off x="284325" y="2305685"/>
            <a:ext cx="2923255" cy="2138536"/>
          </a:xfrm>
          <a:prstGeom prst="roundRect">
            <a:avLst/>
          </a:prstGeom>
          <a:noFill/>
          <a:ln w="38100">
            <a:solidFill>
              <a:srgbClr val="FF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/>
              <p:cNvSpPr txBox="1"/>
              <p:nvPr/>
            </p:nvSpPr>
            <p:spPr>
              <a:xfrm>
                <a:off x="1457920" y="3797890"/>
                <a:ext cx="576064" cy="646331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3600" i="1"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01" name="文字方塊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920" y="3797890"/>
                <a:ext cx="576064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文字方塊 102"/>
              <p:cNvSpPr txBox="1"/>
              <p:nvPr/>
            </p:nvSpPr>
            <p:spPr>
              <a:xfrm>
                <a:off x="367356" y="4400628"/>
                <a:ext cx="8381108" cy="632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|</m:t>
                        </m:r>
                      </m:e>
                      <m:sub>
                        <m:sSup>
                          <m:sSupPr>
                            <m:ctrlP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200" b="0" i="1" smtClean="0">
                                <a:latin typeface="Cambria Math"/>
                                <a:cs typeface="Times New Roman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TW" sz="3200" b="0" i="1" smtClean="0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TW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∪{</m:t>
                    </m:r>
                    <m:sSub>
                      <m:sSubPr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0(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−2)</m:t>
                        </m:r>
                      </m:sub>
                    </m:sSub>
                    <m:r>
                      <a:rPr lang="en-US" altLang="zh-TW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}</m:t>
                    </m:r>
                    <m:r>
                      <a:rPr lang="en-US" altLang="zh-TW" sz="32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is a dominating 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3" name="文字方塊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56" y="4400628"/>
                <a:ext cx="8381108" cy="632161"/>
              </a:xfrm>
              <a:prstGeom prst="rect">
                <a:avLst/>
              </a:prstGeom>
              <a:blipFill>
                <a:blip r:embed="rId5"/>
                <a:stretch>
                  <a:fillRect t="-13462" r="-1673" b="-22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AutoShape 30"/>
          <p:cNvSpPr>
            <a:spLocks noChangeArrowheads="1"/>
          </p:cNvSpPr>
          <p:nvPr/>
        </p:nvSpPr>
        <p:spPr bwMode="auto">
          <a:xfrm>
            <a:off x="200678" y="5695838"/>
            <a:ext cx="648072" cy="288000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字方塊 104"/>
              <p:cNvSpPr txBox="1"/>
              <p:nvPr/>
            </p:nvSpPr>
            <p:spPr>
              <a:xfrm>
                <a:off x="897256" y="5494092"/>
                <a:ext cx="70173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can be transferred to the standard form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5" name="文字方塊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56" y="5494092"/>
                <a:ext cx="7017320" cy="584775"/>
              </a:xfrm>
              <a:prstGeom prst="rect">
                <a:avLst/>
              </a:prstGeom>
              <a:blipFill>
                <a:blip r:embed="rId6"/>
                <a:stretch>
                  <a:fillRect t="-14583" r="-1043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橢圓 105"/>
          <p:cNvSpPr/>
          <p:nvPr/>
        </p:nvSpPr>
        <p:spPr>
          <a:xfrm>
            <a:off x="5562116" y="3247692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7" name="橢圓 106"/>
          <p:cNvSpPr/>
          <p:nvPr/>
        </p:nvSpPr>
        <p:spPr>
          <a:xfrm>
            <a:off x="6277415" y="3243732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8" name="橢圓 107"/>
          <p:cNvSpPr/>
          <p:nvPr/>
        </p:nvSpPr>
        <p:spPr>
          <a:xfrm>
            <a:off x="6995680" y="3240000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9" name="橢圓 108"/>
          <p:cNvSpPr/>
          <p:nvPr/>
        </p:nvSpPr>
        <p:spPr>
          <a:xfrm>
            <a:off x="7720400" y="3249602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橢圓 110"/>
          <p:cNvSpPr/>
          <p:nvPr/>
        </p:nvSpPr>
        <p:spPr>
          <a:xfrm>
            <a:off x="4839392" y="3247692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2" name="橢圓 111"/>
          <p:cNvSpPr/>
          <p:nvPr/>
        </p:nvSpPr>
        <p:spPr>
          <a:xfrm>
            <a:off x="3398404" y="3247692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3" name="橢圓 112"/>
          <p:cNvSpPr/>
          <p:nvPr/>
        </p:nvSpPr>
        <p:spPr>
          <a:xfrm>
            <a:off x="2678404" y="3974281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橢圓 113"/>
          <p:cNvSpPr/>
          <p:nvPr/>
        </p:nvSpPr>
        <p:spPr>
          <a:xfrm>
            <a:off x="516759" y="3958399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5" name="橢圓 114"/>
          <p:cNvSpPr/>
          <p:nvPr/>
        </p:nvSpPr>
        <p:spPr>
          <a:xfrm>
            <a:off x="517058" y="3244467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6" name="橢圓 115"/>
          <p:cNvSpPr/>
          <p:nvPr/>
        </p:nvSpPr>
        <p:spPr>
          <a:xfrm>
            <a:off x="1244963" y="3247692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7" name="橢圓 116"/>
          <p:cNvSpPr/>
          <p:nvPr/>
        </p:nvSpPr>
        <p:spPr>
          <a:xfrm>
            <a:off x="1961251" y="3247692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9" name="橢圓 118"/>
          <p:cNvSpPr/>
          <p:nvPr/>
        </p:nvSpPr>
        <p:spPr>
          <a:xfrm>
            <a:off x="2671743" y="3244289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0" name="AutoShape 30"/>
          <p:cNvSpPr>
            <a:spLocks noChangeArrowheads="1"/>
          </p:cNvSpPr>
          <p:nvPr/>
        </p:nvSpPr>
        <p:spPr bwMode="auto">
          <a:xfrm>
            <a:off x="212392" y="6345525"/>
            <a:ext cx="648072" cy="288000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文字方塊 120"/>
              <p:cNvSpPr txBox="1"/>
              <p:nvPr/>
            </p:nvSpPr>
            <p:spPr>
              <a:xfrm>
                <a:off x="1022532" y="6103569"/>
                <a:ext cx="3475505" cy="705129"/>
              </a:xfrm>
              <a:prstGeom prst="rect">
                <a:avLst/>
              </a:prstGeom>
              <a:solidFill>
                <a:srgbClr val="00FFFF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e>
                    </m:groupChr>
                  </m:oMath>
                </a14:m>
                <a:r>
                  <a:rPr lang="en-US" altLang="zh-TW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TW" altLang="en-US" sz="3200" dirty="0" smtClean="0"/>
                  <a:t> </a:t>
                </a:r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in this case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1" name="文字方塊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32" y="6103569"/>
                <a:ext cx="3475505" cy="705129"/>
              </a:xfrm>
              <a:prstGeom prst="rect">
                <a:avLst/>
              </a:prstGeom>
              <a:blipFill>
                <a:blip r:embed="rId7"/>
                <a:stretch>
                  <a:fillRect r="-877" b="-267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字方塊 121"/>
              <p:cNvSpPr txBox="1"/>
              <p:nvPr/>
            </p:nvSpPr>
            <p:spPr>
              <a:xfrm>
                <a:off x="322352" y="4974017"/>
                <a:ext cx="28852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>
                    <a:latin typeface="Times New Roman" pitchFamily="18" charset="0"/>
                    <a:cs typeface="Times New Roman" pitchFamily="18" charset="0"/>
                  </a:rPr>
                  <a:t>and 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zh-TW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altLang="zh-TW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  <m:r>
                      <a:rPr lang="en-US" altLang="zh-TW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−1</m:t>
                    </m:r>
                  </m:oMath>
                </a14:m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2" name="文字方塊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52" y="4974017"/>
                <a:ext cx="2885228" cy="584775"/>
              </a:xfrm>
              <a:prstGeom prst="rect">
                <a:avLst/>
              </a:prstGeom>
              <a:blipFill>
                <a:blip r:embed="rId8"/>
                <a:stretch>
                  <a:fillRect l="-5497" t="-14583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56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3" grpId="0"/>
      <p:bldP spid="104" grpId="0" animBg="1"/>
      <p:bldP spid="105" grpId="0"/>
      <p:bldP spid="113" grpId="0" animBg="1"/>
      <p:bldP spid="114" grpId="0" animBg="1"/>
      <p:bldP spid="115" grpId="0" animBg="1"/>
      <p:bldP spid="116" grpId="0" animBg="1"/>
      <p:bldP spid="117" grpId="0" animBg="1"/>
      <p:bldP spid="119" grpId="0" animBg="1"/>
      <p:bldP spid="120" grpId="0" animBg="1"/>
      <p:bldP spid="121" grpId="0" animBg="1"/>
      <p:bldP spid="1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8958" y="53046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Case 4.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690708" y="53045"/>
                <a:ext cx="49685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∩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36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36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6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36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  <m:r>
                                    <a:rPr lang="en-US" altLang="zh-TW" sz="36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36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600" i="1">
                                      <a:latin typeface="Cambria Math"/>
                                      <a:cs typeface="Times New Roman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36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36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36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600" i="1">
                                      <a:latin typeface="Cambria Math"/>
                                      <a:cs typeface="Times New Roman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36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3600" i="1">
                                      <a:latin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3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=2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708" y="53045"/>
                <a:ext cx="4968552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98756" y="688418"/>
                <a:ext cx="816550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this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case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choice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we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must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have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56" y="688418"/>
                <a:ext cx="816550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8716" y="1224025"/>
                <a:ext cx="6450677" cy="5750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∩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200" i="1">
                                      <a:latin typeface="Cambria Math"/>
                                      <a:cs typeface="Times New Roman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  <m:r>
                                    <a:rPr lang="en-US" altLang="zh-TW" sz="320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sz="3200" i="1">
                                      <a:latin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sz="32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−1)</m:t>
                                  </m:r>
                                </m:sub>
                              </m:sSub>
                              <m:r>
                                <a:rPr lang="en-US" altLang="zh-TW" sz="3200" i="1">
                                  <a:latin typeface="Cambria Math"/>
                                  <a:cs typeface="Times New Roman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200" i="1">
                                      <a:latin typeface="Cambria Math"/>
                                      <a:cs typeface="Times New Roman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latin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32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sz="3200" i="1">
                                      <a:latin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sz="32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−1)</m:t>
                                  </m:r>
                                </m:sub>
                              </m:sSub>
                              <m:r>
                                <a:rPr lang="en-US" altLang="zh-TW" sz="3200" i="1">
                                  <a:latin typeface="Cambria Math"/>
                                  <a:cs typeface="Times New Roman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200" i="1">
                                      <a:latin typeface="Cambria Math"/>
                                      <a:cs typeface="Times New Roman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32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sz="3200" i="1">
                                      <a:latin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sz="32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−1)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6" y="1224025"/>
                <a:ext cx="6450677" cy="575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138332" y="1877787"/>
            <a:ext cx="2111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Times New Roman" pitchFamily="18" charset="0"/>
              </a:rPr>
              <a:t>Subcase 1. </a:t>
            </a:r>
            <a:endParaRPr lang="en-US" altLang="zh-TW" sz="3200" dirty="0">
              <a:latin typeface="Times New Roman" pitchFamily="18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755576" y="2564904"/>
            <a:ext cx="7485933" cy="1729856"/>
            <a:chOff x="521459" y="2520000"/>
            <a:chExt cx="7485933" cy="1729856"/>
          </a:xfrm>
        </p:grpSpPr>
        <p:grpSp>
          <p:nvGrpSpPr>
            <p:cNvPr id="8" name="群組 7"/>
            <p:cNvGrpSpPr/>
            <p:nvPr/>
          </p:nvGrpSpPr>
          <p:grpSpPr>
            <a:xfrm>
              <a:off x="5846404" y="2520000"/>
              <a:ext cx="2160988" cy="1729856"/>
              <a:chOff x="5851474" y="3717032"/>
              <a:chExt cx="2160988" cy="1729856"/>
            </a:xfrm>
          </p:grpSpPr>
          <p:sp>
            <p:nvSpPr>
              <p:cNvPr id="72" name="橢圓 71"/>
              <p:cNvSpPr/>
              <p:nvPr/>
            </p:nvSpPr>
            <p:spPr>
              <a:xfrm>
                <a:off x="6284462" y="371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3" name="橢圓 72"/>
              <p:cNvSpPr/>
              <p:nvPr/>
            </p:nvSpPr>
            <p:spPr>
              <a:xfrm>
                <a:off x="6284462" y="443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74" name="直線接點 73"/>
              <p:cNvCxnSpPr>
                <a:stCxn id="72" idx="4"/>
                <a:endCxn id="73" idx="0"/>
              </p:cNvCxnSpPr>
              <p:nvPr/>
            </p:nvCxnSpPr>
            <p:spPr>
              <a:xfrm>
                <a:off x="6428462" y="4005032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橢圓 74"/>
              <p:cNvSpPr/>
              <p:nvPr/>
            </p:nvSpPr>
            <p:spPr>
              <a:xfrm>
                <a:off x="7004462" y="371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6" name="橢圓 75"/>
              <p:cNvSpPr/>
              <p:nvPr/>
            </p:nvSpPr>
            <p:spPr>
              <a:xfrm>
                <a:off x="7004462" y="443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77" name="直線接點 76"/>
              <p:cNvCxnSpPr>
                <a:stCxn id="75" idx="4"/>
                <a:endCxn id="76" idx="0"/>
              </p:cNvCxnSpPr>
              <p:nvPr/>
            </p:nvCxnSpPr>
            <p:spPr>
              <a:xfrm>
                <a:off x="7148462" y="4005032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橢圓 77"/>
              <p:cNvSpPr/>
              <p:nvPr/>
            </p:nvSpPr>
            <p:spPr>
              <a:xfrm>
                <a:off x="7724462" y="371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9" name="橢圓 78"/>
              <p:cNvSpPr/>
              <p:nvPr/>
            </p:nvSpPr>
            <p:spPr>
              <a:xfrm>
                <a:off x="7724462" y="443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80" name="直線接點 79"/>
              <p:cNvCxnSpPr>
                <a:stCxn id="78" idx="4"/>
                <a:endCxn id="79" idx="0"/>
              </p:cNvCxnSpPr>
              <p:nvPr/>
            </p:nvCxnSpPr>
            <p:spPr>
              <a:xfrm>
                <a:off x="7868462" y="4005032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接點 80"/>
              <p:cNvCxnSpPr>
                <a:endCxn id="72" idx="2"/>
              </p:cNvCxnSpPr>
              <p:nvPr/>
            </p:nvCxnSpPr>
            <p:spPr>
              <a:xfrm>
                <a:off x="5852462" y="3861032"/>
                <a:ext cx="43200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接點 81"/>
              <p:cNvCxnSpPr>
                <a:endCxn id="73" idx="2"/>
              </p:cNvCxnSpPr>
              <p:nvPr/>
            </p:nvCxnSpPr>
            <p:spPr>
              <a:xfrm>
                <a:off x="5852462" y="4581032"/>
                <a:ext cx="43200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接點 82"/>
              <p:cNvCxnSpPr>
                <a:stCxn id="72" idx="6"/>
                <a:endCxn id="75" idx="2"/>
              </p:cNvCxnSpPr>
              <p:nvPr/>
            </p:nvCxnSpPr>
            <p:spPr>
              <a:xfrm>
                <a:off x="6572462" y="386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接點 83"/>
              <p:cNvCxnSpPr>
                <a:stCxn id="73" idx="6"/>
                <a:endCxn id="76" idx="2"/>
              </p:cNvCxnSpPr>
              <p:nvPr/>
            </p:nvCxnSpPr>
            <p:spPr>
              <a:xfrm>
                <a:off x="6572462" y="458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接點 84"/>
              <p:cNvCxnSpPr>
                <a:stCxn id="75" idx="6"/>
                <a:endCxn id="78" idx="2"/>
              </p:cNvCxnSpPr>
              <p:nvPr/>
            </p:nvCxnSpPr>
            <p:spPr>
              <a:xfrm>
                <a:off x="7292462" y="386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接點 85"/>
              <p:cNvCxnSpPr>
                <a:stCxn id="76" idx="6"/>
                <a:endCxn id="79" idx="2"/>
              </p:cNvCxnSpPr>
              <p:nvPr/>
            </p:nvCxnSpPr>
            <p:spPr>
              <a:xfrm>
                <a:off x="7292462" y="458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橢圓 86"/>
              <p:cNvSpPr/>
              <p:nvPr/>
            </p:nvSpPr>
            <p:spPr>
              <a:xfrm>
                <a:off x="6283474" y="515888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8" name="橢圓 87"/>
              <p:cNvSpPr/>
              <p:nvPr/>
            </p:nvSpPr>
            <p:spPr>
              <a:xfrm>
                <a:off x="7004462" y="515888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9" name="橢圓 88"/>
              <p:cNvSpPr/>
              <p:nvPr/>
            </p:nvSpPr>
            <p:spPr>
              <a:xfrm>
                <a:off x="7723474" y="515888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90" name="直線接點 89"/>
              <p:cNvCxnSpPr>
                <a:stCxn id="73" idx="4"/>
                <a:endCxn id="87" idx="0"/>
              </p:cNvCxnSpPr>
              <p:nvPr/>
            </p:nvCxnSpPr>
            <p:spPr>
              <a:xfrm flipH="1">
                <a:off x="6427474" y="4725032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接點 90"/>
              <p:cNvCxnSpPr>
                <a:stCxn id="76" idx="4"/>
                <a:endCxn id="88" idx="0"/>
              </p:cNvCxnSpPr>
              <p:nvPr/>
            </p:nvCxnSpPr>
            <p:spPr>
              <a:xfrm>
                <a:off x="7148462" y="4725032"/>
                <a:ext cx="0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接點 91"/>
              <p:cNvCxnSpPr>
                <a:stCxn id="79" idx="4"/>
                <a:endCxn id="89" idx="0"/>
              </p:cNvCxnSpPr>
              <p:nvPr/>
            </p:nvCxnSpPr>
            <p:spPr>
              <a:xfrm flipH="1">
                <a:off x="7867474" y="4725032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接點 92"/>
              <p:cNvCxnSpPr>
                <a:stCxn id="88" idx="6"/>
                <a:endCxn id="89" idx="2"/>
              </p:cNvCxnSpPr>
              <p:nvPr/>
            </p:nvCxnSpPr>
            <p:spPr>
              <a:xfrm>
                <a:off x="7292462" y="5302888"/>
                <a:ext cx="43101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接點 93"/>
              <p:cNvCxnSpPr>
                <a:stCxn id="87" idx="6"/>
                <a:endCxn id="88" idx="2"/>
              </p:cNvCxnSpPr>
              <p:nvPr/>
            </p:nvCxnSpPr>
            <p:spPr>
              <a:xfrm>
                <a:off x="6571474" y="5302888"/>
                <a:ext cx="4329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接點 94"/>
              <p:cNvCxnSpPr>
                <a:endCxn id="87" idx="2"/>
              </p:cNvCxnSpPr>
              <p:nvPr/>
            </p:nvCxnSpPr>
            <p:spPr>
              <a:xfrm>
                <a:off x="5851474" y="5302888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群組 8"/>
            <p:cNvGrpSpPr/>
            <p:nvPr/>
          </p:nvGrpSpPr>
          <p:grpSpPr>
            <a:xfrm>
              <a:off x="2677416" y="2520000"/>
              <a:ext cx="3168988" cy="1729856"/>
              <a:chOff x="1345151" y="2780928"/>
              <a:chExt cx="3168988" cy="1729856"/>
            </a:xfrm>
          </p:grpSpPr>
          <p:sp>
            <p:nvSpPr>
              <p:cNvPr id="35" name="橢圓 34"/>
              <p:cNvSpPr/>
              <p:nvPr/>
            </p:nvSpPr>
            <p:spPr>
              <a:xfrm>
                <a:off x="134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134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7" name="直線接點 36"/>
              <p:cNvCxnSpPr>
                <a:stCxn id="35" idx="4"/>
                <a:endCxn id="36" idx="0"/>
              </p:cNvCxnSpPr>
              <p:nvPr/>
            </p:nvCxnSpPr>
            <p:spPr>
              <a:xfrm>
                <a:off x="149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橢圓 37"/>
              <p:cNvSpPr/>
              <p:nvPr/>
            </p:nvSpPr>
            <p:spPr>
              <a:xfrm>
                <a:off x="206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橢圓 38"/>
              <p:cNvSpPr/>
              <p:nvPr/>
            </p:nvSpPr>
            <p:spPr>
              <a:xfrm>
                <a:off x="206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0" name="直線接點 39"/>
              <p:cNvCxnSpPr>
                <a:stCxn id="38" idx="4"/>
                <a:endCxn id="39" idx="0"/>
              </p:cNvCxnSpPr>
              <p:nvPr/>
            </p:nvCxnSpPr>
            <p:spPr>
              <a:xfrm>
                <a:off x="221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橢圓 40"/>
              <p:cNvSpPr/>
              <p:nvPr/>
            </p:nvSpPr>
            <p:spPr>
              <a:xfrm>
                <a:off x="278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橢圓 41"/>
              <p:cNvSpPr/>
              <p:nvPr/>
            </p:nvSpPr>
            <p:spPr>
              <a:xfrm>
                <a:off x="278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3" name="直線接點 42"/>
              <p:cNvCxnSpPr>
                <a:stCxn id="41" idx="4"/>
                <a:endCxn id="42" idx="0"/>
              </p:cNvCxnSpPr>
              <p:nvPr/>
            </p:nvCxnSpPr>
            <p:spPr>
              <a:xfrm>
                <a:off x="293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橢圓 43"/>
              <p:cNvSpPr/>
              <p:nvPr/>
            </p:nvSpPr>
            <p:spPr>
              <a:xfrm>
                <a:off x="350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橢圓 44"/>
              <p:cNvSpPr/>
              <p:nvPr/>
            </p:nvSpPr>
            <p:spPr>
              <a:xfrm>
                <a:off x="350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6" name="直線接點 45"/>
              <p:cNvCxnSpPr>
                <a:stCxn id="44" idx="4"/>
                <a:endCxn id="45" idx="0"/>
              </p:cNvCxnSpPr>
              <p:nvPr/>
            </p:nvCxnSpPr>
            <p:spPr>
              <a:xfrm>
                <a:off x="365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橢圓 46"/>
              <p:cNvSpPr/>
              <p:nvPr/>
            </p:nvSpPr>
            <p:spPr>
              <a:xfrm>
                <a:off x="422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橢圓 47"/>
              <p:cNvSpPr/>
              <p:nvPr/>
            </p:nvSpPr>
            <p:spPr>
              <a:xfrm>
                <a:off x="422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9" name="直線接點 48"/>
              <p:cNvCxnSpPr>
                <a:stCxn id="47" idx="4"/>
                <a:endCxn id="48" idx="0"/>
              </p:cNvCxnSpPr>
              <p:nvPr/>
            </p:nvCxnSpPr>
            <p:spPr>
              <a:xfrm>
                <a:off x="437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 49"/>
              <p:cNvCxnSpPr>
                <a:stCxn id="35" idx="6"/>
                <a:endCxn id="38" idx="2"/>
              </p:cNvCxnSpPr>
              <p:nvPr/>
            </p:nvCxnSpPr>
            <p:spPr>
              <a:xfrm>
                <a:off x="163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 50"/>
              <p:cNvCxnSpPr>
                <a:stCxn id="36" idx="6"/>
                <a:endCxn id="39" idx="2"/>
              </p:cNvCxnSpPr>
              <p:nvPr/>
            </p:nvCxnSpPr>
            <p:spPr>
              <a:xfrm>
                <a:off x="163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接點 51"/>
              <p:cNvCxnSpPr>
                <a:stCxn id="38" idx="6"/>
                <a:endCxn id="41" idx="2"/>
              </p:cNvCxnSpPr>
              <p:nvPr/>
            </p:nvCxnSpPr>
            <p:spPr>
              <a:xfrm>
                <a:off x="235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接點 52"/>
              <p:cNvCxnSpPr>
                <a:stCxn id="45" idx="6"/>
                <a:endCxn id="48" idx="2"/>
              </p:cNvCxnSpPr>
              <p:nvPr/>
            </p:nvCxnSpPr>
            <p:spPr>
              <a:xfrm>
                <a:off x="379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接點 53"/>
              <p:cNvCxnSpPr>
                <a:stCxn id="44" idx="6"/>
                <a:endCxn id="47" idx="2"/>
              </p:cNvCxnSpPr>
              <p:nvPr/>
            </p:nvCxnSpPr>
            <p:spPr>
              <a:xfrm>
                <a:off x="379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接點 54"/>
              <p:cNvCxnSpPr>
                <a:stCxn id="42" idx="6"/>
                <a:endCxn id="45" idx="2"/>
              </p:cNvCxnSpPr>
              <p:nvPr/>
            </p:nvCxnSpPr>
            <p:spPr>
              <a:xfrm>
                <a:off x="307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接點 55"/>
              <p:cNvCxnSpPr>
                <a:stCxn id="41" idx="6"/>
                <a:endCxn id="44" idx="2"/>
              </p:cNvCxnSpPr>
              <p:nvPr/>
            </p:nvCxnSpPr>
            <p:spPr>
              <a:xfrm>
                <a:off x="307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接點 56"/>
              <p:cNvCxnSpPr>
                <a:stCxn id="39" idx="6"/>
                <a:endCxn id="42" idx="2"/>
              </p:cNvCxnSpPr>
              <p:nvPr/>
            </p:nvCxnSpPr>
            <p:spPr>
              <a:xfrm>
                <a:off x="235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橢圓 57"/>
              <p:cNvSpPr/>
              <p:nvPr/>
            </p:nvSpPr>
            <p:spPr>
              <a:xfrm>
                <a:off x="134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橢圓 58"/>
              <p:cNvSpPr/>
              <p:nvPr/>
            </p:nvSpPr>
            <p:spPr>
              <a:xfrm>
                <a:off x="206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0" name="橢圓 59"/>
              <p:cNvSpPr/>
              <p:nvPr/>
            </p:nvSpPr>
            <p:spPr>
              <a:xfrm>
                <a:off x="278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1" name="橢圓 60"/>
              <p:cNvSpPr/>
              <p:nvPr/>
            </p:nvSpPr>
            <p:spPr>
              <a:xfrm>
                <a:off x="350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2" name="橢圓 61"/>
              <p:cNvSpPr/>
              <p:nvPr/>
            </p:nvSpPr>
            <p:spPr>
              <a:xfrm>
                <a:off x="4225151" y="422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3" name="直線接點 62"/>
              <p:cNvCxnSpPr>
                <a:stCxn id="42" idx="4"/>
                <a:endCxn id="60" idx="0"/>
              </p:cNvCxnSpPr>
              <p:nvPr/>
            </p:nvCxnSpPr>
            <p:spPr>
              <a:xfrm flipH="1">
                <a:off x="292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接點 63"/>
              <p:cNvCxnSpPr>
                <a:stCxn id="45" idx="4"/>
                <a:endCxn id="61" idx="0"/>
              </p:cNvCxnSpPr>
              <p:nvPr/>
            </p:nvCxnSpPr>
            <p:spPr>
              <a:xfrm flipH="1">
                <a:off x="364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接點 64"/>
              <p:cNvCxnSpPr>
                <a:stCxn id="48" idx="4"/>
                <a:endCxn id="62" idx="0"/>
              </p:cNvCxnSpPr>
              <p:nvPr/>
            </p:nvCxnSpPr>
            <p:spPr>
              <a:xfrm flipH="1">
                <a:off x="4369151" y="3788928"/>
                <a:ext cx="988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接點 65"/>
              <p:cNvCxnSpPr>
                <a:stCxn id="36" idx="4"/>
                <a:endCxn id="58" idx="0"/>
              </p:cNvCxnSpPr>
              <p:nvPr/>
            </p:nvCxnSpPr>
            <p:spPr>
              <a:xfrm flipH="1">
                <a:off x="148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接點 66"/>
              <p:cNvCxnSpPr>
                <a:stCxn id="39" idx="4"/>
                <a:endCxn id="59" idx="0"/>
              </p:cNvCxnSpPr>
              <p:nvPr/>
            </p:nvCxnSpPr>
            <p:spPr>
              <a:xfrm flipH="1">
                <a:off x="220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接點 67"/>
              <p:cNvCxnSpPr>
                <a:stCxn id="61" idx="6"/>
                <a:endCxn id="62" idx="2"/>
              </p:cNvCxnSpPr>
              <p:nvPr/>
            </p:nvCxnSpPr>
            <p:spPr>
              <a:xfrm flipV="1">
                <a:off x="3793151" y="4364928"/>
                <a:ext cx="432000" cy="1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接點 68"/>
              <p:cNvCxnSpPr>
                <a:stCxn id="60" idx="6"/>
                <a:endCxn id="61" idx="2"/>
              </p:cNvCxnSpPr>
              <p:nvPr/>
            </p:nvCxnSpPr>
            <p:spPr>
              <a:xfrm>
                <a:off x="307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接點 69"/>
              <p:cNvCxnSpPr>
                <a:stCxn id="59" idx="6"/>
                <a:endCxn id="60" idx="2"/>
              </p:cNvCxnSpPr>
              <p:nvPr/>
            </p:nvCxnSpPr>
            <p:spPr>
              <a:xfrm>
                <a:off x="235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接點 70"/>
              <p:cNvCxnSpPr>
                <a:stCxn id="58" idx="6"/>
                <a:endCxn id="59" idx="2"/>
              </p:cNvCxnSpPr>
              <p:nvPr/>
            </p:nvCxnSpPr>
            <p:spPr>
              <a:xfrm>
                <a:off x="163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群組 9"/>
            <p:cNvGrpSpPr/>
            <p:nvPr/>
          </p:nvGrpSpPr>
          <p:grpSpPr>
            <a:xfrm>
              <a:off x="521459" y="2520000"/>
              <a:ext cx="2160988" cy="1729856"/>
              <a:chOff x="241758" y="2295576"/>
              <a:chExt cx="2160988" cy="1729856"/>
            </a:xfrm>
          </p:grpSpPr>
          <p:sp>
            <p:nvSpPr>
              <p:cNvPr id="11" name="橢圓 10"/>
              <p:cNvSpPr/>
              <p:nvPr/>
            </p:nvSpPr>
            <p:spPr>
              <a:xfrm>
                <a:off x="242746" y="229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242746" y="301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3" name="直線接點 12"/>
              <p:cNvCxnSpPr>
                <a:stCxn id="11" idx="4"/>
                <a:endCxn id="12" idx="0"/>
              </p:cNvCxnSpPr>
              <p:nvPr/>
            </p:nvCxnSpPr>
            <p:spPr>
              <a:xfrm>
                <a:off x="386746" y="2583576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橢圓 13"/>
              <p:cNvSpPr/>
              <p:nvPr/>
            </p:nvSpPr>
            <p:spPr>
              <a:xfrm>
                <a:off x="962746" y="229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橢圓 14"/>
              <p:cNvSpPr/>
              <p:nvPr/>
            </p:nvSpPr>
            <p:spPr>
              <a:xfrm>
                <a:off x="962746" y="301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6" name="直線接點 15"/>
              <p:cNvCxnSpPr>
                <a:stCxn id="14" idx="4"/>
                <a:endCxn id="15" idx="0"/>
              </p:cNvCxnSpPr>
              <p:nvPr/>
            </p:nvCxnSpPr>
            <p:spPr>
              <a:xfrm>
                <a:off x="1106746" y="2583576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橢圓 16"/>
              <p:cNvSpPr/>
              <p:nvPr/>
            </p:nvSpPr>
            <p:spPr>
              <a:xfrm>
                <a:off x="1682746" y="229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1682746" y="301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9" name="直線接點 18"/>
              <p:cNvCxnSpPr>
                <a:stCxn id="17" idx="4"/>
                <a:endCxn id="18" idx="0"/>
              </p:cNvCxnSpPr>
              <p:nvPr/>
            </p:nvCxnSpPr>
            <p:spPr>
              <a:xfrm>
                <a:off x="1826746" y="2583576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>
                <a:stCxn id="11" idx="6"/>
                <a:endCxn id="14" idx="2"/>
              </p:cNvCxnSpPr>
              <p:nvPr/>
            </p:nvCxnSpPr>
            <p:spPr>
              <a:xfrm>
                <a:off x="530746" y="2439576"/>
                <a:ext cx="43200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>
                <a:stCxn id="12" idx="6"/>
                <a:endCxn id="15" idx="2"/>
              </p:cNvCxnSpPr>
              <p:nvPr/>
            </p:nvCxnSpPr>
            <p:spPr>
              <a:xfrm>
                <a:off x="530746" y="3159576"/>
                <a:ext cx="43200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接點 21"/>
              <p:cNvCxnSpPr>
                <a:stCxn id="14" idx="6"/>
                <a:endCxn id="17" idx="2"/>
              </p:cNvCxnSpPr>
              <p:nvPr/>
            </p:nvCxnSpPr>
            <p:spPr>
              <a:xfrm>
                <a:off x="1250746" y="243957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接點 22"/>
              <p:cNvCxnSpPr>
                <a:stCxn id="15" idx="6"/>
                <a:endCxn id="18" idx="2"/>
              </p:cNvCxnSpPr>
              <p:nvPr/>
            </p:nvCxnSpPr>
            <p:spPr>
              <a:xfrm>
                <a:off x="1250746" y="315957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接點 23"/>
              <p:cNvCxnSpPr>
                <a:stCxn id="17" idx="6"/>
              </p:cNvCxnSpPr>
              <p:nvPr/>
            </p:nvCxnSpPr>
            <p:spPr>
              <a:xfrm>
                <a:off x="1970746" y="2439576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接點 24"/>
              <p:cNvCxnSpPr>
                <a:stCxn id="18" idx="6"/>
              </p:cNvCxnSpPr>
              <p:nvPr/>
            </p:nvCxnSpPr>
            <p:spPr>
              <a:xfrm>
                <a:off x="1970746" y="3159576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橢圓 25"/>
              <p:cNvSpPr/>
              <p:nvPr/>
            </p:nvSpPr>
            <p:spPr>
              <a:xfrm>
                <a:off x="241758" y="37374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" name="橢圓 26"/>
              <p:cNvSpPr/>
              <p:nvPr/>
            </p:nvSpPr>
            <p:spPr>
              <a:xfrm>
                <a:off x="961758" y="37374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1682746" y="37374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9" name="直線接點 28"/>
              <p:cNvCxnSpPr>
                <a:stCxn id="12" idx="4"/>
                <a:endCxn id="26" idx="0"/>
              </p:cNvCxnSpPr>
              <p:nvPr/>
            </p:nvCxnSpPr>
            <p:spPr>
              <a:xfrm flipH="1">
                <a:off x="385758" y="3303576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接點 29"/>
              <p:cNvCxnSpPr>
                <a:stCxn id="15" idx="4"/>
                <a:endCxn id="27" idx="0"/>
              </p:cNvCxnSpPr>
              <p:nvPr/>
            </p:nvCxnSpPr>
            <p:spPr>
              <a:xfrm flipH="1">
                <a:off x="1105758" y="3303576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接點 30"/>
              <p:cNvCxnSpPr>
                <a:stCxn id="18" idx="4"/>
                <a:endCxn id="28" idx="0"/>
              </p:cNvCxnSpPr>
              <p:nvPr/>
            </p:nvCxnSpPr>
            <p:spPr>
              <a:xfrm>
                <a:off x="1826746" y="3303576"/>
                <a:ext cx="0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接點 31"/>
              <p:cNvCxnSpPr>
                <a:stCxn id="28" idx="6"/>
              </p:cNvCxnSpPr>
              <p:nvPr/>
            </p:nvCxnSpPr>
            <p:spPr>
              <a:xfrm>
                <a:off x="1970746" y="3881432"/>
                <a:ext cx="4310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>
                <a:stCxn id="27" idx="6"/>
                <a:endCxn id="28" idx="2"/>
              </p:cNvCxnSpPr>
              <p:nvPr/>
            </p:nvCxnSpPr>
            <p:spPr>
              <a:xfrm>
                <a:off x="1249758" y="3881432"/>
                <a:ext cx="4329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接點 33"/>
              <p:cNvCxnSpPr>
                <a:stCxn id="26" idx="6"/>
                <a:endCxn id="27" idx="2"/>
              </p:cNvCxnSpPr>
              <p:nvPr/>
            </p:nvCxnSpPr>
            <p:spPr>
              <a:xfrm>
                <a:off x="529758" y="38814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7" name="橢圓 186"/>
          <p:cNvSpPr/>
          <p:nvPr/>
        </p:nvSpPr>
        <p:spPr>
          <a:xfrm>
            <a:off x="3628478" y="2563049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8" name="橢圓 187"/>
          <p:cNvSpPr/>
          <p:nvPr/>
        </p:nvSpPr>
        <p:spPr>
          <a:xfrm>
            <a:off x="4351532" y="3284904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9" name="橢圓 188"/>
          <p:cNvSpPr/>
          <p:nvPr/>
        </p:nvSpPr>
        <p:spPr>
          <a:xfrm>
            <a:off x="4353185" y="4005139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文字方塊 189"/>
              <p:cNvSpPr txBox="1"/>
              <p:nvPr/>
            </p:nvSpPr>
            <p:spPr>
              <a:xfrm>
                <a:off x="238548" y="4403836"/>
                <a:ext cx="3540487" cy="632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3200" dirty="0">
                    <a:latin typeface="Times New Roman" pitchFamily="18" charset="0"/>
                    <a:cs typeface="Times New Roman" pitchFamily="18" charset="0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+1)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0" name="文字方塊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48" y="4403836"/>
                <a:ext cx="3540487" cy="632161"/>
              </a:xfrm>
              <a:prstGeom prst="rect">
                <a:avLst/>
              </a:prstGeom>
              <a:blipFill>
                <a:blip r:embed="rId5"/>
                <a:stretch>
                  <a:fillRect l="-4303" t="-13462" b="-22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文字方塊 190"/>
              <p:cNvSpPr txBox="1"/>
              <p:nvPr/>
            </p:nvSpPr>
            <p:spPr>
              <a:xfrm>
                <a:off x="4543951" y="4451222"/>
                <a:ext cx="42321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a new dominating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1" name="文字方塊 1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951" y="4451222"/>
                <a:ext cx="4232143" cy="584775"/>
              </a:xfrm>
              <a:prstGeom prst="rect">
                <a:avLst/>
              </a:prstGeom>
              <a:blipFill>
                <a:blip r:embed="rId6"/>
                <a:stretch>
                  <a:fillRect l="-3597" t="-14583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" name="AutoShape 30"/>
          <p:cNvSpPr>
            <a:spLocks noChangeArrowheads="1"/>
          </p:cNvSpPr>
          <p:nvPr/>
        </p:nvSpPr>
        <p:spPr bwMode="auto">
          <a:xfrm>
            <a:off x="3795392" y="4662361"/>
            <a:ext cx="648072" cy="288000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3" name="圓角矩形 192"/>
          <p:cNvSpPr/>
          <p:nvPr/>
        </p:nvSpPr>
        <p:spPr>
          <a:xfrm>
            <a:off x="4959049" y="2344153"/>
            <a:ext cx="3412098" cy="2138536"/>
          </a:xfrm>
          <a:prstGeom prst="roundRect">
            <a:avLst/>
          </a:prstGeom>
          <a:noFill/>
          <a:ln w="38100">
            <a:solidFill>
              <a:srgbClr val="FF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文字方塊 193"/>
              <p:cNvSpPr txBox="1"/>
              <p:nvPr/>
            </p:nvSpPr>
            <p:spPr>
              <a:xfrm>
                <a:off x="6394942" y="3860904"/>
                <a:ext cx="576064" cy="646331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3600" i="1"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94" name="文字方塊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942" y="3860904"/>
                <a:ext cx="576064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5" name="橢圓 194"/>
          <p:cNvSpPr/>
          <p:nvPr/>
        </p:nvSpPr>
        <p:spPr>
          <a:xfrm>
            <a:off x="5065340" y="3284903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文字方塊 195"/>
              <p:cNvSpPr txBox="1"/>
              <p:nvPr/>
            </p:nvSpPr>
            <p:spPr>
              <a:xfrm>
                <a:off x="238548" y="4985479"/>
                <a:ext cx="5215533" cy="591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|</m:t>
                        </m:r>
                      </m:e>
                      <m:sub>
                        <m:sSup>
                          <m:sSupPr>
                            <m:ctrlP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200" b="0" i="1" smtClean="0">
                                <a:latin typeface="Cambria Math"/>
                                <a:cs typeface="Times New Roman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TW" sz="3200" b="0" i="1" smtClean="0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TW" sz="32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is a dominating 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6" name="文字方塊 1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48" y="4985479"/>
                <a:ext cx="5215533" cy="591316"/>
              </a:xfrm>
              <a:prstGeom prst="rect">
                <a:avLst/>
              </a:prstGeom>
              <a:blipFill>
                <a:blip r:embed="rId8"/>
                <a:stretch>
                  <a:fillRect t="-14433" r="-4907" b="-309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文字方塊 196"/>
              <p:cNvSpPr txBox="1"/>
              <p:nvPr/>
            </p:nvSpPr>
            <p:spPr>
              <a:xfrm>
                <a:off x="299123" y="5576795"/>
                <a:ext cx="4029228" cy="591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and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|</m:t>
                        </m:r>
                      </m:e>
                      <m:sub>
                        <m:sSup>
                          <m:sSup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200" i="1">
                                <a:latin typeface="Cambria Math"/>
                                <a:cs typeface="Times New Roman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TW" sz="3200" i="1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zh-TW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altLang="zh-TW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altLang="zh-TW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zh-TW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  <m:r>
                      <a:rPr lang="en-US" altLang="zh-TW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+1</m:t>
                    </m:r>
                  </m:oMath>
                </a14:m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7" name="文字方塊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23" y="5576795"/>
                <a:ext cx="4029228" cy="591316"/>
              </a:xfrm>
              <a:prstGeom prst="rect">
                <a:avLst/>
              </a:prstGeom>
              <a:blipFill>
                <a:blip r:embed="rId9"/>
                <a:stretch>
                  <a:fillRect l="-3782" t="-14433" b="-309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文字方塊 197"/>
              <p:cNvSpPr txBox="1"/>
              <p:nvPr/>
            </p:nvSpPr>
            <p:spPr>
              <a:xfrm>
                <a:off x="299016" y="6058167"/>
                <a:ext cx="8665366" cy="705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Similar as Case 3, we also have</a:t>
                </a:r>
                <a14:m>
                  <m:oMath xmlns:m="http://schemas.openxmlformats.org/officeDocument/2006/math">
                    <m:r>
                      <a:rPr lang="zh-TW" altLang="en-US" sz="32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3200" i="1">
                        <a:latin typeface="Cambria Math"/>
                        <a:cs typeface="Times New Roman" pitchFamily="18" charset="0"/>
                      </a:rPr>
                      <m:t>𝐷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e>
                    </m:groupChr>
                  </m:oMath>
                </a14:m>
                <a:r>
                  <a:rPr lang="en-US" altLang="zh-TW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TW" altLang="en-US" sz="3200" dirty="0"/>
                  <a:t> </a:t>
                </a:r>
                <a:r>
                  <a:rPr lang="en-US" altLang="zh-TW" sz="3200" dirty="0">
                    <a:latin typeface="Times New Roman" pitchFamily="18" charset="0"/>
                    <a:cs typeface="Times New Roman" pitchFamily="18" charset="0"/>
                  </a:rPr>
                  <a:t>in this </a:t>
                </a:r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case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8" name="文字方塊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16" y="6058167"/>
                <a:ext cx="8665366" cy="705129"/>
              </a:xfrm>
              <a:prstGeom prst="rect">
                <a:avLst/>
              </a:prstGeom>
              <a:blipFill>
                <a:blip r:embed="rId10"/>
                <a:stretch>
                  <a:fillRect l="-1758" r="-844" b="-278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93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7864 0.0023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4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5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75"/>
                            </p:stCondLst>
                            <p:childTnLst>
                              <p:par>
                                <p:cTn id="1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9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0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87" grpId="0" animBg="1"/>
      <p:bldP spid="188" grpId="0" animBg="1"/>
      <p:bldP spid="188" grpId="1" animBg="1"/>
      <p:bldP spid="188" grpId="2" animBg="1"/>
      <p:bldP spid="189" grpId="0" animBg="1"/>
      <p:bldP spid="190" grpId="0"/>
      <p:bldP spid="191" grpId="0"/>
      <p:bldP spid="192" grpId="0" animBg="1"/>
      <p:bldP spid="193" grpId="0" animBg="1"/>
      <p:bldP spid="194" grpId="0" animBg="1"/>
      <p:bldP spid="195" grpId="0" animBg="1"/>
      <p:bldP spid="196" grpId="0"/>
      <p:bldP spid="197" grpId="0"/>
      <p:bldP spid="19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000" y="67448"/>
            <a:ext cx="2111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Times New Roman" pitchFamily="18" charset="0"/>
              </a:rPr>
              <a:t>Subcase 2. </a:t>
            </a:r>
            <a:endParaRPr lang="en-US" altLang="zh-TW" sz="3200" dirty="0">
              <a:latin typeface="Times New Roman" pitchFamily="18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596782" y="616361"/>
            <a:ext cx="7485933" cy="1729856"/>
            <a:chOff x="521459" y="2520000"/>
            <a:chExt cx="7485933" cy="1729856"/>
          </a:xfrm>
        </p:grpSpPr>
        <p:grpSp>
          <p:nvGrpSpPr>
            <p:cNvPr id="4" name="群組 3"/>
            <p:cNvGrpSpPr/>
            <p:nvPr/>
          </p:nvGrpSpPr>
          <p:grpSpPr>
            <a:xfrm>
              <a:off x="5846404" y="2520000"/>
              <a:ext cx="2160988" cy="1729856"/>
              <a:chOff x="5851474" y="3717032"/>
              <a:chExt cx="2160988" cy="1729856"/>
            </a:xfrm>
          </p:grpSpPr>
          <p:sp>
            <p:nvSpPr>
              <p:cNvPr id="68" name="橢圓 67"/>
              <p:cNvSpPr/>
              <p:nvPr/>
            </p:nvSpPr>
            <p:spPr>
              <a:xfrm>
                <a:off x="6284462" y="371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9" name="橢圓 68"/>
              <p:cNvSpPr/>
              <p:nvPr/>
            </p:nvSpPr>
            <p:spPr>
              <a:xfrm>
                <a:off x="6284462" y="443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70" name="直線接點 69"/>
              <p:cNvCxnSpPr>
                <a:stCxn id="68" idx="4"/>
                <a:endCxn id="69" idx="0"/>
              </p:cNvCxnSpPr>
              <p:nvPr/>
            </p:nvCxnSpPr>
            <p:spPr>
              <a:xfrm>
                <a:off x="6428462" y="4005032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橢圓 70"/>
              <p:cNvSpPr/>
              <p:nvPr/>
            </p:nvSpPr>
            <p:spPr>
              <a:xfrm>
                <a:off x="7004462" y="371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2" name="橢圓 71"/>
              <p:cNvSpPr/>
              <p:nvPr/>
            </p:nvSpPr>
            <p:spPr>
              <a:xfrm>
                <a:off x="7004462" y="443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73" name="直線接點 72"/>
              <p:cNvCxnSpPr>
                <a:stCxn id="71" idx="4"/>
                <a:endCxn id="72" idx="0"/>
              </p:cNvCxnSpPr>
              <p:nvPr/>
            </p:nvCxnSpPr>
            <p:spPr>
              <a:xfrm>
                <a:off x="7148462" y="4005032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橢圓 73"/>
              <p:cNvSpPr/>
              <p:nvPr/>
            </p:nvSpPr>
            <p:spPr>
              <a:xfrm>
                <a:off x="7724462" y="371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5" name="橢圓 74"/>
              <p:cNvSpPr/>
              <p:nvPr/>
            </p:nvSpPr>
            <p:spPr>
              <a:xfrm>
                <a:off x="7724462" y="443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76" name="直線接點 75"/>
              <p:cNvCxnSpPr>
                <a:stCxn id="74" idx="4"/>
                <a:endCxn id="75" idx="0"/>
              </p:cNvCxnSpPr>
              <p:nvPr/>
            </p:nvCxnSpPr>
            <p:spPr>
              <a:xfrm>
                <a:off x="7868462" y="4005032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接點 76"/>
              <p:cNvCxnSpPr>
                <a:endCxn id="68" idx="2"/>
              </p:cNvCxnSpPr>
              <p:nvPr/>
            </p:nvCxnSpPr>
            <p:spPr>
              <a:xfrm>
                <a:off x="5852462" y="3861032"/>
                <a:ext cx="43200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接點 77"/>
              <p:cNvCxnSpPr>
                <a:endCxn id="69" idx="2"/>
              </p:cNvCxnSpPr>
              <p:nvPr/>
            </p:nvCxnSpPr>
            <p:spPr>
              <a:xfrm>
                <a:off x="5852462" y="4581032"/>
                <a:ext cx="43200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接點 78"/>
              <p:cNvCxnSpPr>
                <a:stCxn id="68" idx="6"/>
                <a:endCxn id="71" idx="2"/>
              </p:cNvCxnSpPr>
              <p:nvPr/>
            </p:nvCxnSpPr>
            <p:spPr>
              <a:xfrm>
                <a:off x="6572462" y="386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接點 79"/>
              <p:cNvCxnSpPr>
                <a:stCxn id="69" idx="6"/>
                <a:endCxn id="72" idx="2"/>
              </p:cNvCxnSpPr>
              <p:nvPr/>
            </p:nvCxnSpPr>
            <p:spPr>
              <a:xfrm>
                <a:off x="6572462" y="458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接點 80"/>
              <p:cNvCxnSpPr>
                <a:stCxn id="71" idx="6"/>
                <a:endCxn id="74" idx="2"/>
              </p:cNvCxnSpPr>
              <p:nvPr/>
            </p:nvCxnSpPr>
            <p:spPr>
              <a:xfrm>
                <a:off x="7292462" y="386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接點 81"/>
              <p:cNvCxnSpPr>
                <a:stCxn id="72" idx="6"/>
                <a:endCxn id="75" idx="2"/>
              </p:cNvCxnSpPr>
              <p:nvPr/>
            </p:nvCxnSpPr>
            <p:spPr>
              <a:xfrm>
                <a:off x="7292462" y="458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橢圓 82"/>
              <p:cNvSpPr/>
              <p:nvPr/>
            </p:nvSpPr>
            <p:spPr>
              <a:xfrm>
                <a:off x="6283474" y="515888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4" name="橢圓 83"/>
              <p:cNvSpPr/>
              <p:nvPr/>
            </p:nvSpPr>
            <p:spPr>
              <a:xfrm>
                <a:off x="7004462" y="515888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5" name="橢圓 84"/>
              <p:cNvSpPr/>
              <p:nvPr/>
            </p:nvSpPr>
            <p:spPr>
              <a:xfrm>
                <a:off x="7723474" y="515888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86" name="直線接點 85"/>
              <p:cNvCxnSpPr>
                <a:stCxn id="69" idx="4"/>
                <a:endCxn id="83" idx="0"/>
              </p:cNvCxnSpPr>
              <p:nvPr/>
            </p:nvCxnSpPr>
            <p:spPr>
              <a:xfrm flipH="1">
                <a:off x="6427474" y="4725032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接點 86"/>
              <p:cNvCxnSpPr>
                <a:stCxn id="72" idx="4"/>
                <a:endCxn id="84" idx="0"/>
              </p:cNvCxnSpPr>
              <p:nvPr/>
            </p:nvCxnSpPr>
            <p:spPr>
              <a:xfrm>
                <a:off x="7148462" y="4725032"/>
                <a:ext cx="0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接點 87"/>
              <p:cNvCxnSpPr>
                <a:stCxn id="75" idx="4"/>
                <a:endCxn id="85" idx="0"/>
              </p:cNvCxnSpPr>
              <p:nvPr/>
            </p:nvCxnSpPr>
            <p:spPr>
              <a:xfrm flipH="1">
                <a:off x="7867474" y="4725032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接點 88"/>
              <p:cNvCxnSpPr>
                <a:stCxn id="84" idx="6"/>
                <a:endCxn id="85" idx="2"/>
              </p:cNvCxnSpPr>
              <p:nvPr/>
            </p:nvCxnSpPr>
            <p:spPr>
              <a:xfrm>
                <a:off x="7292462" y="5302888"/>
                <a:ext cx="43101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接點 89"/>
              <p:cNvCxnSpPr>
                <a:stCxn id="83" idx="6"/>
                <a:endCxn id="84" idx="2"/>
              </p:cNvCxnSpPr>
              <p:nvPr/>
            </p:nvCxnSpPr>
            <p:spPr>
              <a:xfrm>
                <a:off x="6571474" y="5302888"/>
                <a:ext cx="4329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接點 90"/>
              <p:cNvCxnSpPr>
                <a:endCxn id="83" idx="2"/>
              </p:cNvCxnSpPr>
              <p:nvPr/>
            </p:nvCxnSpPr>
            <p:spPr>
              <a:xfrm>
                <a:off x="5851474" y="5302888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群組 4"/>
            <p:cNvGrpSpPr/>
            <p:nvPr/>
          </p:nvGrpSpPr>
          <p:grpSpPr>
            <a:xfrm>
              <a:off x="2677416" y="2520000"/>
              <a:ext cx="3168988" cy="1729856"/>
              <a:chOff x="1345151" y="2780928"/>
              <a:chExt cx="3168988" cy="1729856"/>
            </a:xfrm>
          </p:grpSpPr>
          <p:sp>
            <p:nvSpPr>
              <p:cNvPr id="31" name="橢圓 30"/>
              <p:cNvSpPr/>
              <p:nvPr/>
            </p:nvSpPr>
            <p:spPr>
              <a:xfrm>
                <a:off x="134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134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3" name="直線接點 32"/>
              <p:cNvCxnSpPr>
                <a:stCxn id="31" idx="4"/>
                <a:endCxn id="32" idx="0"/>
              </p:cNvCxnSpPr>
              <p:nvPr/>
            </p:nvCxnSpPr>
            <p:spPr>
              <a:xfrm>
                <a:off x="149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橢圓 33"/>
              <p:cNvSpPr/>
              <p:nvPr/>
            </p:nvSpPr>
            <p:spPr>
              <a:xfrm>
                <a:off x="206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橢圓 34"/>
              <p:cNvSpPr/>
              <p:nvPr/>
            </p:nvSpPr>
            <p:spPr>
              <a:xfrm>
                <a:off x="206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6" name="直線接點 35"/>
              <p:cNvCxnSpPr>
                <a:stCxn id="34" idx="4"/>
                <a:endCxn id="35" idx="0"/>
              </p:cNvCxnSpPr>
              <p:nvPr/>
            </p:nvCxnSpPr>
            <p:spPr>
              <a:xfrm>
                <a:off x="221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橢圓 36"/>
              <p:cNvSpPr/>
              <p:nvPr/>
            </p:nvSpPr>
            <p:spPr>
              <a:xfrm>
                <a:off x="278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278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9" name="直線接點 38"/>
              <p:cNvCxnSpPr>
                <a:stCxn id="37" idx="4"/>
                <a:endCxn id="38" idx="0"/>
              </p:cNvCxnSpPr>
              <p:nvPr/>
            </p:nvCxnSpPr>
            <p:spPr>
              <a:xfrm>
                <a:off x="293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橢圓 39"/>
              <p:cNvSpPr/>
              <p:nvPr/>
            </p:nvSpPr>
            <p:spPr>
              <a:xfrm>
                <a:off x="350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橢圓 40"/>
              <p:cNvSpPr/>
              <p:nvPr/>
            </p:nvSpPr>
            <p:spPr>
              <a:xfrm>
                <a:off x="350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2" name="直線接點 41"/>
              <p:cNvCxnSpPr>
                <a:stCxn id="40" idx="4"/>
                <a:endCxn id="41" idx="0"/>
              </p:cNvCxnSpPr>
              <p:nvPr/>
            </p:nvCxnSpPr>
            <p:spPr>
              <a:xfrm>
                <a:off x="365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橢圓 42"/>
              <p:cNvSpPr/>
              <p:nvPr/>
            </p:nvSpPr>
            <p:spPr>
              <a:xfrm>
                <a:off x="422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422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5" name="直線接點 44"/>
              <p:cNvCxnSpPr>
                <a:stCxn id="43" idx="4"/>
                <a:endCxn id="44" idx="0"/>
              </p:cNvCxnSpPr>
              <p:nvPr/>
            </p:nvCxnSpPr>
            <p:spPr>
              <a:xfrm>
                <a:off x="437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>
                <a:stCxn id="31" idx="6"/>
                <a:endCxn id="34" idx="2"/>
              </p:cNvCxnSpPr>
              <p:nvPr/>
            </p:nvCxnSpPr>
            <p:spPr>
              <a:xfrm>
                <a:off x="163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接點 46"/>
              <p:cNvCxnSpPr>
                <a:stCxn id="32" idx="6"/>
                <a:endCxn id="35" idx="2"/>
              </p:cNvCxnSpPr>
              <p:nvPr/>
            </p:nvCxnSpPr>
            <p:spPr>
              <a:xfrm>
                <a:off x="163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接點 47"/>
              <p:cNvCxnSpPr>
                <a:stCxn id="34" idx="6"/>
                <a:endCxn id="37" idx="2"/>
              </p:cNvCxnSpPr>
              <p:nvPr/>
            </p:nvCxnSpPr>
            <p:spPr>
              <a:xfrm>
                <a:off x="235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接點 48"/>
              <p:cNvCxnSpPr>
                <a:stCxn id="41" idx="6"/>
                <a:endCxn id="44" idx="2"/>
              </p:cNvCxnSpPr>
              <p:nvPr/>
            </p:nvCxnSpPr>
            <p:spPr>
              <a:xfrm>
                <a:off x="379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 49"/>
              <p:cNvCxnSpPr>
                <a:stCxn id="40" idx="6"/>
                <a:endCxn id="43" idx="2"/>
              </p:cNvCxnSpPr>
              <p:nvPr/>
            </p:nvCxnSpPr>
            <p:spPr>
              <a:xfrm>
                <a:off x="379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 50"/>
              <p:cNvCxnSpPr>
                <a:stCxn id="38" idx="6"/>
                <a:endCxn id="41" idx="2"/>
              </p:cNvCxnSpPr>
              <p:nvPr/>
            </p:nvCxnSpPr>
            <p:spPr>
              <a:xfrm>
                <a:off x="307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接點 51"/>
              <p:cNvCxnSpPr>
                <a:stCxn id="37" idx="6"/>
                <a:endCxn id="40" idx="2"/>
              </p:cNvCxnSpPr>
              <p:nvPr/>
            </p:nvCxnSpPr>
            <p:spPr>
              <a:xfrm>
                <a:off x="307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接點 52"/>
              <p:cNvCxnSpPr>
                <a:stCxn id="35" idx="6"/>
                <a:endCxn id="38" idx="2"/>
              </p:cNvCxnSpPr>
              <p:nvPr/>
            </p:nvCxnSpPr>
            <p:spPr>
              <a:xfrm>
                <a:off x="235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橢圓 53"/>
              <p:cNvSpPr/>
              <p:nvPr/>
            </p:nvSpPr>
            <p:spPr>
              <a:xfrm>
                <a:off x="134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橢圓 54"/>
              <p:cNvSpPr/>
              <p:nvPr/>
            </p:nvSpPr>
            <p:spPr>
              <a:xfrm>
                <a:off x="206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橢圓 55"/>
              <p:cNvSpPr/>
              <p:nvPr/>
            </p:nvSpPr>
            <p:spPr>
              <a:xfrm>
                <a:off x="278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7" name="橢圓 56"/>
              <p:cNvSpPr/>
              <p:nvPr/>
            </p:nvSpPr>
            <p:spPr>
              <a:xfrm>
                <a:off x="350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橢圓 57"/>
              <p:cNvSpPr/>
              <p:nvPr/>
            </p:nvSpPr>
            <p:spPr>
              <a:xfrm>
                <a:off x="4225151" y="422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9" name="直線接點 58"/>
              <p:cNvCxnSpPr>
                <a:stCxn id="38" idx="4"/>
                <a:endCxn id="56" idx="0"/>
              </p:cNvCxnSpPr>
              <p:nvPr/>
            </p:nvCxnSpPr>
            <p:spPr>
              <a:xfrm flipH="1">
                <a:off x="292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/>
              <p:cNvCxnSpPr>
                <a:stCxn id="41" idx="4"/>
                <a:endCxn id="57" idx="0"/>
              </p:cNvCxnSpPr>
              <p:nvPr/>
            </p:nvCxnSpPr>
            <p:spPr>
              <a:xfrm flipH="1">
                <a:off x="364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接點 60"/>
              <p:cNvCxnSpPr>
                <a:stCxn id="44" idx="4"/>
                <a:endCxn id="58" idx="0"/>
              </p:cNvCxnSpPr>
              <p:nvPr/>
            </p:nvCxnSpPr>
            <p:spPr>
              <a:xfrm flipH="1">
                <a:off x="4369151" y="3788928"/>
                <a:ext cx="988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接點 61"/>
              <p:cNvCxnSpPr>
                <a:stCxn id="32" idx="4"/>
                <a:endCxn id="54" idx="0"/>
              </p:cNvCxnSpPr>
              <p:nvPr/>
            </p:nvCxnSpPr>
            <p:spPr>
              <a:xfrm flipH="1">
                <a:off x="148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>
                <a:stCxn id="35" idx="4"/>
                <a:endCxn id="55" idx="0"/>
              </p:cNvCxnSpPr>
              <p:nvPr/>
            </p:nvCxnSpPr>
            <p:spPr>
              <a:xfrm flipH="1">
                <a:off x="220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接點 63"/>
              <p:cNvCxnSpPr>
                <a:stCxn id="57" idx="6"/>
                <a:endCxn id="58" idx="2"/>
              </p:cNvCxnSpPr>
              <p:nvPr/>
            </p:nvCxnSpPr>
            <p:spPr>
              <a:xfrm flipV="1">
                <a:off x="3793151" y="4364928"/>
                <a:ext cx="432000" cy="1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接點 64"/>
              <p:cNvCxnSpPr>
                <a:stCxn id="56" idx="6"/>
                <a:endCxn id="57" idx="2"/>
              </p:cNvCxnSpPr>
              <p:nvPr/>
            </p:nvCxnSpPr>
            <p:spPr>
              <a:xfrm>
                <a:off x="307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接點 65"/>
              <p:cNvCxnSpPr>
                <a:stCxn id="55" idx="6"/>
                <a:endCxn id="56" idx="2"/>
              </p:cNvCxnSpPr>
              <p:nvPr/>
            </p:nvCxnSpPr>
            <p:spPr>
              <a:xfrm>
                <a:off x="235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接點 66"/>
              <p:cNvCxnSpPr>
                <a:stCxn id="54" idx="6"/>
                <a:endCxn id="55" idx="2"/>
              </p:cNvCxnSpPr>
              <p:nvPr/>
            </p:nvCxnSpPr>
            <p:spPr>
              <a:xfrm>
                <a:off x="163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群組 5"/>
            <p:cNvGrpSpPr/>
            <p:nvPr/>
          </p:nvGrpSpPr>
          <p:grpSpPr>
            <a:xfrm>
              <a:off x="521459" y="2520000"/>
              <a:ext cx="2160988" cy="1729856"/>
              <a:chOff x="241758" y="2295576"/>
              <a:chExt cx="2160988" cy="1729856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242746" y="229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242746" y="301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9" name="直線接點 8"/>
              <p:cNvCxnSpPr>
                <a:stCxn id="7" idx="4"/>
                <a:endCxn id="8" idx="0"/>
              </p:cNvCxnSpPr>
              <p:nvPr/>
            </p:nvCxnSpPr>
            <p:spPr>
              <a:xfrm>
                <a:off x="386746" y="2583576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橢圓 9"/>
              <p:cNvSpPr/>
              <p:nvPr/>
            </p:nvSpPr>
            <p:spPr>
              <a:xfrm>
                <a:off x="962746" y="229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962746" y="301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2" name="直線接點 11"/>
              <p:cNvCxnSpPr>
                <a:stCxn id="10" idx="4"/>
                <a:endCxn id="11" idx="0"/>
              </p:cNvCxnSpPr>
              <p:nvPr/>
            </p:nvCxnSpPr>
            <p:spPr>
              <a:xfrm>
                <a:off x="1106746" y="2583576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橢圓 12"/>
              <p:cNvSpPr/>
              <p:nvPr/>
            </p:nvSpPr>
            <p:spPr>
              <a:xfrm>
                <a:off x="1682746" y="229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橢圓 13"/>
              <p:cNvSpPr/>
              <p:nvPr/>
            </p:nvSpPr>
            <p:spPr>
              <a:xfrm>
                <a:off x="1682746" y="301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5" name="直線接點 14"/>
              <p:cNvCxnSpPr>
                <a:stCxn id="13" idx="4"/>
                <a:endCxn id="14" idx="0"/>
              </p:cNvCxnSpPr>
              <p:nvPr/>
            </p:nvCxnSpPr>
            <p:spPr>
              <a:xfrm>
                <a:off x="1826746" y="2583576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>
                <a:stCxn id="7" idx="6"/>
                <a:endCxn id="10" idx="2"/>
              </p:cNvCxnSpPr>
              <p:nvPr/>
            </p:nvCxnSpPr>
            <p:spPr>
              <a:xfrm>
                <a:off x="530746" y="2439576"/>
                <a:ext cx="43200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>
                <a:stCxn id="8" idx="6"/>
                <a:endCxn id="11" idx="2"/>
              </p:cNvCxnSpPr>
              <p:nvPr/>
            </p:nvCxnSpPr>
            <p:spPr>
              <a:xfrm>
                <a:off x="530746" y="3159576"/>
                <a:ext cx="43200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>
                <a:stCxn id="10" idx="6"/>
                <a:endCxn id="13" idx="2"/>
              </p:cNvCxnSpPr>
              <p:nvPr/>
            </p:nvCxnSpPr>
            <p:spPr>
              <a:xfrm>
                <a:off x="1250746" y="243957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>
                <a:stCxn id="11" idx="6"/>
                <a:endCxn id="14" idx="2"/>
              </p:cNvCxnSpPr>
              <p:nvPr/>
            </p:nvCxnSpPr>
            <p:spPr>
              <a:xfrm>
                <a:off x="1250746" y="315957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>
                <a:stCxn id="13" idx="6"/>
              </p:cNvCxnSpPr>
              <p:nvPr/>
            </p:nvCxnSpPr>
            <p:spPr>
              <a:xfrm>
                <a:off x="1970746" y="2439576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>
                <a:stCxn id="14" idx="6"/>
              </p:cNvCxnSpPr>
              <p:nvPr/>
            </p:nvCxnSpPr>
            <p:spPr>
              <a:xfrm>
                <a:off x="1970746" y="3159576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橢圓 21"/>
              <p:cNvSpPr/>
              <p:nvPr/>
            </p:nvSpPr>
            <p:spPr>
              <a:xfrm>
                <a:off x="241758" y="37374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3" name="橢圓 22"/>
              <p:cNvSpPr/>
              <p:nvPr/>
            </p:nvSpPr>
            <p:spPr>
              <a:xfrm>
                <a:off x="961758" y="37374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1682746" y="37374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5" name="直線接點 24"/>
              <p:cNvCxnSpPr>
                <a:stCxn id="8" idx="4"/>
                <a:endCxn id="22" idx="0"/>
              </p:cNvCxnSpPr>
              <p:nvPr/>
            </p:nvCxnSpPr>
            <p:spPr>
              <a:xfrm flipH="1">
                <a:off x="385758" y="3303576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接點 25"/>
              <p:cNvCxnSpPr>
                <a:stCxn id="11" idx="4"/>
                <a:endCxn id="23" idx="0"/>
              </p:cNvCxnSpPr>
              <p:nvPr/>
            </p:nvCxnSpPr>
            <p:spPr>
              <a:xfrm flipH="1">
                <a:off x="1105758" y="3303576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接點 26"/>
              <p:cNvCxnSpPr>
                <a:stCxn id="14" idx="4"/>
                <a:endCxn id="24" idx="0"/>
              </p:cNvCxnSpPr>
              <p:nvPr/>
            </p:nvCxnSpPr>
            <p:spPr>
              <a:xfrm>
                <a:off x="1826746" y="3303576"/>
                <a:ext cx="0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接點 27"/>
              <p:cNvCxnSpPr>
                <a:stCxn id="24" idx="6"/>
              </p:cNvCxnSpPr>
              <p:nvPr/>
            </p:nvCxnSpPr>
            <p:spPr>
              <a:xfrm>
                <a:off x="1970746" y="3881432"/>
                <a:ext cx="4310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>
                <a:stCxn id="23" idx="6"/>
                <a:endCxn id="24" idx="2"/>
              </p:cNvCxnSpPr>
              <p:nvPr/>
            </p:nvCxnSpPr>
            <p:spPr>
              <a:xfrm>
                <a:off x="1249758" y="3881432"/>
                <a:ext cx="4329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接點 29"/>
              <p:cNvCxnSpPr>
                <a:stCxn id="22" idx="6"/>
                <a:endCxn id="23" idx="2"/>
              </p:cNvCxnSpPr>
              <p:nvPr/>
            </p:nvCxnSpPr>
            <p:spPr>
              <a:xfrm>
                <a:off x="529758" y="38814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矩形 91"/>
          <p:cNvSpPr/>
          <p:nvPr/>
        </p:nvSpPr>
        <p:spPr>
          <a:xfrm>
            <a:off x="36000" y="2279950"/>
            <a:ext cx="2111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Times New Roman" pitchFamily="18" charset="0"/>
              </a:rPr>
              <a:t>Subcase 3. </a:t>
            </a:r>
            <a:endParaRPr lang="en-US" altLang="zh-TW" sz="3200" dirty="0">
              <a:latin typeface="Times New Roman" pitchFamily="18" charset="0"/>
            </a:endParaRPr>
          </a:p>
        </p:txBody>
      </p:sp>
      <p:grpSp>
        <p:nvGrpSpPr>
          <p:cNvPr id="93" name="群組 92"/>
          <p:cNvGrpSpPr/>
          <p:nvPr/>
        </p:nvGrpSpPr>
        <p:grpSpPr>
          <a:xfrm>
            <a:off x="596782" y="2834446"/>
            <a:ext cx="7485933" cy="1729856"/>
            <a:chOff x="521459" y="2520000"/>
            <a:chExt cx="7485933" cy="1729856"/>
          </a:xfrm>
        </p:grpSpPr>
        <p:grpSp>
          <p:nvGrpSpPr>
            <p:cNvPr id="94" name="群組 93"/>
            <p:cNvGrpSpPr/>
            <p:nvPr/>
          </p:nvGrpSpPr>
          <p:grpSpPr>
            <a:xfrm>
              <a:off x="5846404" y="2520000"/>
              <a:ext cx="2160988" cy="1729856"/>
              <a:chOff x="5851474" y="3717032"/>
              <a:chExt cx="2160988" cy="1729856"/>
            </a:xfrm>
          </p:grpSpPr>
          <p:sp>
            <p:nvSpPr>
              <p:cNvPr id="158" name="橢圓 157"/>
              <p:cNvSpPr/>
              <p:nvPr/>
            </p:nvSpPr>
            <p:spPr>
              <a:xfrm>
                <a:off x="6284462" y="371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9" name="橢圓 158"/>
              <p:cNvSpPr/>
              <p:nvPr/>
            </p:nvSpPr>
            <p:spPr>
              <a:xfrm>
                <a:off x="6284462" y="443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60" name="直線接點 159"/>
              <p:cNvCxnSpPr>
                <a:stCxn id="158" idx="4"/>
                <a:endCxn id="159" idx="0"/>
              </p:cNvCxnSpPr>
              <p:nvPr/>
            </p:nvCxnSpPr>
            <p:spPr>
              <a:xfrm>
                <a:off x="6428462" y="4005032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橢圓 160"/>
              <p:cNvSpPr/>
              <p:nvPr/>
            </p:nvSpPr>
            <p:spPr>
              <a:xfrm>
                <a:off x="7004462" y="371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2" name="橢圓 161"/>
              <p:cNvSpPr/>
              <p:nvPr/>
            </p:nvSpPr>
            <p:spPr>
              <a:xfrm>
                <a:off x="7004462" y="443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63" name="直線接點 162"/>
              <p:cNvCxnSpPr>
                <a:stCxn id="161" idx="4"/>
                <a:endCxn id="162" idx="0"/>
              </p:cNvCxnSpPr>
              <p:nvPr/>
            </p:nvCxnSpPr>
            <p:spPr>
              <a:xfrm>
                <a:off x="7148462" y="4005032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橢圓 163"/>
              <p:cNvSpPr/>
              <p:nvPr/>
            </p:nvSpPr>
            <p:spPr>
              <a:xfrm>
                <a:off x="7724462" y="371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5" name="橢圓 164"/>
              <p:cNvSpPr/>
              <p:nvPr/>
            </p:nvSpPr>
            <p:spPr>
              <a:xfrm>
                <a:off x="7724462" y="443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66" name="直線接點 165"/>
              <p:cNvCxnSpPr>
                <a:stCxn id="164" idx="4"/>
                <a:endCxn id="165" idx="0"/>
              </p:cNvCxnSpPr>
              <p:nvPr/>
            </p:nvCxnSpPr>
            <p:spPr>
              <a:xfrm>
                <a:off x="7868462" y="4005032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接點 166"/>
              <p:cNvCxnSpPr>
                <a:endCxn id="158" idx="2"/>
              </p:cNvCxnSpPr>
              <p:nvPr/>
            </p:nvCxnSpPr>
            <p:spPr>
              <a:xfrm>
                <a:off x="5852462" y="3861032"/>
                <a:ext cx="43200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線接點 167"/>
              <p:cNvCxnSpPr>
                <a:endCxn id="159" idx="2"/>
              </p:cNvCxnSpPr>
              <p:nvPr/>
            </p:nvCxnSpPr>
            <p:spPr>
              <a:xfrm>
                <a:off x="5852462" y="4581032"/>
                <a:ext cx="43200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線接點 168"/>
              <p:cNvCxnSpPr>
                <a:stCxn id="158" idx="6"/>
                <a:endCxn id="161" idx="2"/>
              </p:cNvCxnSpPr>
              <p:nvPr/>
            </p:nvCxnSpPr>
            <p:spPr>
              <a:xfrm>
                <a:off x="6572462" y="386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線接點 169"/>
              <p:cNvCxnSpPr>
                <a:stCxn id="159" idx="6"/>
                <a:endCxn id="162" idx="2"/>
              </p:cNvCxnSpPr>
              <p:nvPr/>
            </p:nvCxnSpPr>
            <p:spPr>
              <a:xfrm>
                <a:off x="6572462" y="458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線接點 170"/>
              <p:cNvCxnSpPr>
                <a:stCxn id="161" idx="6"/>
                <a:endCxn id="164" idx="2"/>
              </p:cNvCxnSpPr>
              <p:nvPr/>
            </p:nvCxnSpPr>
            <p:spPr>
              <a:xfrm>
                <a:off x="7292462" y="386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線接點 171"/>
              <p:cNvCxnSpPr>
                <a:stCxn id="162" idx="6"/>
                <a:endCxn id="165" idx="2"/>
              </p:cNvCxnSpPr>
              <p:nvPr/>
            </p:nvCxnSpPr>
            <p:spPr>
              <a:xfrm>
                <a:off x="7292462" y="458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橢圓 172"/>
              <p:cNvSpPr/>
              <p:nvPr/>
            </p:nvSpPr>
            <p:spPr>
              <a:xfrm>
                <a:off x="6283474" y="515888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4" name="橢圓 173"/>
              <p:cNvSpPr/>
              <p:nvPr/>
            </p:nvSpPr>
            <p:spPr>
              <a:xfrm>
                <a:off x="7004462" y="515888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5" name="橢圓 174"/>
              <p:cNvSpPr/>
              <p:nvPr/>
            </p:nvSpPr>
            <p:spPr>
              <a:xfrm>
                <a:off x="7723474" y="515888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76" name="直線接點 175"/>
              <p:cNvCxnSpPr>
                <a:stCxn id="159" idx="4"/>
                <a:endCxn id="173" idx="0"/>
              </p:cNvCxnSpPr>
              <p:nvPr/>
            </p:nvCxnSpPr>
            <p:spPr>
              <a:xfrm flipH="1">
                <a:off x="6427474" y="4725032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線接點 176"/>
              <p:cNvCxnSpPr>
                <a:stCxn id="162" idx="4"/>
                <a:endCxn id="174" idx="0"/>
              </p:cNvCxnSpPr>
              <p:nvPr/>
            </p:nvCxnSpPr>
            <p:spPr>
              <a:xfrm>
                <a:off x="7148462" y="4725032"/>
                <a:ext cx="0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線接點 177"/>
              <p:cNvCxnSpPr>
                <a:stCxn id="165" idx="4"/>
                <a:endCxn id="175" idx="0"/>
              </p:cNvCxnSpPr>
              <p:nvPr/>
            </p:nvCxnSpPr>
            <p:spPr>
              <a:xfrm flipH="1">
                <a:off x="7867474" y="4725032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線接點 178"/>
              <p:cNvCxnSpPr>
                <a:stCxn id="174" idx="6"/>
                <a:endCxn id="175" idx="2"/>
              </p:cNvCxnSpPr>
              <p:nvPr/>
            </p:nvCxnSpPr>
            <p:spPr>
              <a:xfrm>
                <a:off x="7292462" y="5302888"/>
                <a:ext cx="43101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線接點 179"/>
              <p:cNvCxnSpPr>
                <a:stCxn id="173" idx="6"/>
                <a:endCxn id="174" idx="2"/>
              </p:cNvCxnSpPr>
              <p:nvPr/>
            </p:nvCxnSpPr>
            <p:spPr>
              <a:xfrm>
                <a:off x="6571474" y="5302888"/>
                <a:ext cx="4329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線接點 180"/>
              <p:cNvCxnSpPr>
                <a:endCxn id="173" idx="2"/>
              </p:cNvCxnSpPr>
              <p:nvPr/>
            </p:nvCxnSpPr>
            <p:spPr>
              <a:xfrm>
                <a:off x="5851474" y="5302888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群組 94"/>
            <p:cNvGrpSpPr/>
            <p:nvPr/>
          </p:nvGrpSpPr>
          <p:grpSpPr>
            <a:xfrm>
              <a:off x="2677416" y="2520000"/>
              <a:ext cx="3168988" cy="1729856"/>
              <a:chOff x="1345151" y="2780928"/>
              <a:chExt cx="3168988" cy="1729856"/>
            </a:xfrm>
          </p:grpSpPr>
          <p:sp>
            <p:nvSpPr>
              <p:cNvPr id="121" name="橢圓 120"/>
              <p:cNvSpPr/>
              <p:nvPr/>
            </p:nvSpPr>
            <p:spPr>
              <a:xfrm>
                <a:off x="134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2" name="橢圓 121"/>
              <p:cNvSpPr/>
              <p:nvPr/>
            </p:nvSpPr>
            <p:spPr>
              <a:xfrm>
                <a:off x="134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23" name="直線接點 122"/>
              <p:cNvCxnSpPr>
                <a:stCxn id="121" idx="4"/>
                <a:endCxn id="122" idx="0"/>
              </p:cNvCxnSpPr>
              <p:nvPr/>
            </p:nvCxnSpPr>
            <p:spPr>
              <a:xfrm>
                <a:off x="149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橢圓 123"/>
              <p:cNvSpPr/>
              <p:nvPr/>
            </p:nvSpPr>
            <p:spPr>
              <a:xfrm>
                <a:off x="206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5" name="橢圓 124"/>
              <p:cNvSpPr/>
              <p:nvPr/>
            </p:nvSpPr>
            <p:spPr>
              <a:xfrm>
                <a:off x="206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26" name="直線接點 125"/>
              <p:cNvCxnSpPr>
                <a:stCxn id="124" idx="4"/>
                <a:endCxn id="125" idx="0"/>
              </p:cNvCxnSpPr>
              <p:nvPr/>
            </p:nvCxnSpPr>
            <p:spPr>
              <a:xfrm>
                <a:off x="221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橢圓 126"/>
              <p:cNvSpPr/>
              <p:nvPr/>
            </p:nvSpPr>
            <p:spPr>
              <a:xfrm>
                <a:off x="278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8" name="橢圓 127"/>
              <p:cNvSpPr/>
              <p:nvPr/>
            </p:nvSpPr>
            <p:spPr>
              <a:xfrm>
                <a:off x="278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29" name="直線接點 128"/>
              <p:cNvCxnSpPr>
                <a:stCxn id="127" idx="4"/>
                <a:endCxn id="128" idx="0"/>
              </p:cNvCxnSpPr>
              <p:nvPr/>
            </p:nvCxnSpPr>
            <p:spPr>
              <a:xfrm>
                <a:off x="293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橢圓 129"/>
              <p:cNvSpPr/>
              <p:nvPr/>
            </p:nvSpPr>
            <p:spPr>
              <a:xfrm>
                <a:off x="350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1" name="橢圓 130"/>
              <p:cNvSpPr/>
              <p:nvPr/>
            </p:nvSpPr>
            <p:spPr>
              <a:xfrm>
                <a:off x="350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32" name="直線接點 131"/>
              <p:cNvCxnSpPr>
                <a:stCxn id="130" idx="4"/>
                <a:endCxn id="131" idx="0"/>
              </p:cNvCxnSpPr>
              <p:nvPr/>
            </p:nvCxnSpPr>
            <p:spPr>
              <a:xfrm>
                <a:off x="365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橢圓 132"/>
              <p:cNvSpPr/>
              <p:nvPr/>
            </p:nvSpPr>
            <p:spPr>
              <a:xfrm>
                <a:off x="422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4" name="橢圓 133"/>
              <p:cNvSpPr/>
              <p:nvPr/>
            </p:nvSpPr>
            <p:spPr>
              <a:xfrm>
                <a:off x="422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35" name="直線接點 134"/>
              <p:cNvCxnSpPr>
                <a:stCxn id="133" idx="4"/>
                <a:endCxn id="134" idx="0"/>
              </p:cNvCxnSpPr>
              <p:nvPr/>
            </p:nvCxnSpPr>
            <p:spPr>
              <a:xfrm>
                <a:off x="437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接點 135"/>
              <p:cNvCxnSpPr>
                <a:stCxn id="121" idx="6"/>
                <a:endCxn id="124" idx="2"/>
              </p:cNvCxnSpPr>
              <p:nvPr/>
            </p:nvCxnSpPr>
            <p:spPr>
              <a:xfrm>
                <a:off x="163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線接點 136"/>
              <p:cNvCxnSpPr>
                <a:stCxn id="122" idx="6"/>
                <a:endCxn id="125" idx="2"/>
              </p:cNvCxnSpPr>
              <p:nvPr/>
            </p:nvCxnSpPr>
            <p:spPr>
              <a:xfrm>
                <a:off x="163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接點 137"/>
              <p:cNvCxnSpPr>
                <a:stCxn id="124" idx="6"/>
                <a:endCxn id="127" idx="2"/>
              </p:cNvCxnSpPr>
              <p:nvPr/>
            </p:nvCxnSpPr>
            <p:spPr>
              <a:xfrm>
                <a:off x="235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接點 138"/>
              <p:cNvCxnSpPr>
                <a:stCxn id="131" idx="6"/>
                <a:endCxn id="134" idx="2"/>
              </p:cNvCxnSpPr>
              <p:nvPr/>
            </p:nvCxnSpPr>
            <p:spPr>
              <a:xfrm>
                <a:off x="379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接點 139"/>
              <p:cNvCxnSpPr>
                <a:stCxn id="130" idx="6"/>
                <a:endCxn id="133" idx="2"/>
              </p:cNvCxnSpPr>
              <p:nvPr/>
            </p:nvCxnSpPr>
            <p:spPr>
              <a:xfrm>
                <a:off x="379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接點 140"/>
              <p:cNvCxnSpPr>
                <a:stCxn id="128" idx="6"/>
                <a:endCxn id="131" idx="2"/>
              </p:cNvCxnSpPr>
              <p:nvPr/>
            </p:nvCxnSpPr>
            <p:spPr>
              <a:xfrm>
                <a:off x="307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接點 141"/>
              <p:cNvCxnSpPr>
                <a:stCxn id="127" idx="6"/>
                <a:endCxn id="130" idx="2"/>
              </p:cNvCxnSpPr>
              <p:nvPr/>
            </p:nvCxnSpPr>
            <p:spPr>
              <a:xfrm>
                <a:off x="307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接點 142"/>
              <p:cNvCxnSpPr>
                <a:stCxn id="125" idx="6"/>
                <a:endCxn id="128" idx="2"/>
              </p:cNvCxnSpPr>
              <p:nvPr/>
            </p:nvCxnSpPr>
            <p:spPr>
              <a:xfrm>
                <a:off x="235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橢圓 143"/>
              <p:cNvSpPr/>
              <p:nvPr/>
            </p:nvSpPr>
            <p:spPr>
              <a:xfrm>
                <a:off x="134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5" name="橢圓 144"/>
              <p:cNvSpPr/>
              <p:nvPr/>
            </p:nvSpPr>
            <p:spPr>
              <a:xfrm>
                <a:off x="206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6" name="橢圓 145"/>
              <p:cNvSpPr/>
              <p:nvPr/>
            </p:nvSpPr>
            <p:spPr>
              <a:xfrm>
                <a:off x="278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7" name="橢圓 146"/>
              <p:cNvSpPr/>
              <p:nvPr/>
            </p:nvSpPr>
            <p:spPr>
              <a:xfrm>
                <a:off x="350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8" name="橢圓 147"/>
              <p:cNvSpPr/>
              <p:nvPr/>
            </p:nvSpPr>
            <p:spPr>
              <a:xfrm>
                <a:off x="4225151" y="422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49" name="直線接點 148"/>
              <p:cNvCxnSpPr>
                <a:stCxn id="128" idx="4"/>
                <a:endCxn id="146" idx="0"/>
              </p:cNvCxnSpPr>
              <p:nvPr/>
            </p:nvCxnSpPr>
            <p:spPr>
              <a:xfrm flipH="1">
                <a:off x="292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接點 149"/>
              <p:cNvCxnSpPr>
                <a:stCxn id="131" idx="4"/>
                <a:endCxn id="147" idx="0"/>
              </p:cNvCxnSpPr>
              <p:nvPr/>
            </p:nvCxnSpPr>
            <p:spPr>
              <a:xfrm flipH="1">
                <a:off x="364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接點 150"/>
              <p:cNvCxnSpPr>
                <a:stCxn id="134" idx="4"/>
                <a:endCxn id="148" idx="0"/>
              </p:cNvCxnSpPr>
              <p:nvPr/>
            </p:nvCxnSpPr>
            <p:spPr>
              <a:xfrm flipH="1">
                <a:off x="4369151" y="3788928"/>
                <a:ext cx="988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接點 151"/>
              <p:cNvCxnSpPr>
                <a:stCxn id="122" idx="4"/>
                <a:endCxn id="144" idx="0"/>
              </p:cNvCxnSpPr>
              <p:nvPr/>
            </p:nvCxnSpPr>
            <p:spPr>
              <a:xfrm flipH="1">
                <a:off x="148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線接點 152"/>
              <p:cNvCxnSpPr>
                <a:stCxn id="125" idx="4"/>
                <a:endCxn id="145" idx="0"/>
              </p:cNvCxnSpPr>
              <p:nvPr/>
            </p:nvCxnSpPr>
            <p:spPr>
              <a:xfrm flipH="1">
                <a:off x="220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接點 153"/>
              <p:cNvCxnSpPr>
                <a:stCxn id="147" idx="6"/>
                <a:endCxn id="148" idx="2"/>
              </p:cNvCxnSpPr>
              <p:nvPr/>
            </p:nvCxnSpPr>
            <p:spPr>
              <a:xfrm flipV="1">
                <a:off x="3793151" y="4364928"/>
                <a:ext cx="432000" cy="1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線接點 154"/>
              <p:cNvCxnSpPr>
                <a:stCxn id="146" idx="6"/>
                <a:endCxn id="147" idx="2"/>
              </p:cNvCxnSpPr>
              <p:nvPr/>
            </p:nvCxnSpPr>
            <p:spPr>
              <a:xfrm>
                <a:off x="307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線接點 155"/>
              <p:cNvCxnSpPr>
                <a:stCxn id="145" idx="6"/>
                <a:endCxn id="146" idx="2"/>
              </p:cNvCxnSpPr>
              <p:nvPr/>
            </p:nvCxnSpPr>
            <p:spPr>
              <a:xfrm>
                <a:off x="235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接點 156"/>
              <p:cNvCxnSpPr>
                <a:stCxn id="144" idx="6"/>
                <a:endCxn id="145" idx="2"/>
              </p:cNvCxnSpPr>
              <p:nvPr/>
            </p:nvCxnSpPr>
            <p:spPr>
              <a:xfrm>
                <a:off x="163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群組 95"/>
            <p:cNvGrpSpPr/>
            <p:nvPr/>
          </p:nvGrpSpPr>
          <p:grpSpPr>
            <a:xfrm>
              <a:off x="521459" y="2520000"/>
              <a:ext cx="2160988" cy="1729856"/>
              <a:chOff x="241758" y="2295576"/>
              <a:chExt cx="2160988" cy="1729856"/>
            </a:xfrm>
          </p:grpSpPr>
          <p:sp>
            <p:nvSpPr>
              <p:cNvPr id="97" name="橢圓 96"/>
              <p:cNvSpPr/>
              <p:nvPr/>
            </p:nvSpPr>
            <p:spPr>
              <a:xfrm>
                <a:off x="242746" y="229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8" name="橢圓 97"/>
              <p:cNvSpPr/>
              <p:nvPr/>
            </p:nvSpPr>
            <p:spPr>
              <a:xfrm>
                <a:off x="242746" y="301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99" name="直線接點 98"/>
              <p:cNvCxnSpPr>
                <a:stCxn id="97" idx="4"/>
                <a:endCxn id="98" idx="0"/>
              </p:cNvCxnSpPr>
              <p:nvPr/>
            </p:nvCxnSpPr>
            <p:spPr>
              <a:xfrm>
                <a:off x="386746" y="2583576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橢圓 99"/>
              <p:cNvSpPr/>
              <p:nvPr/>
            </p:nvSpPr>
            <p:spPr>
              <a:xfrm>
                <a:off x="962746" y="229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1" name="橢圓 100"/>
              <p:cNvSpPr/>
              <p:nvPr/>
            </p:nvSpPr>
            <p:spPr>
              <a:xfrm>
                <a:off x="962746" y="301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02" name="直線接點 101"/>
              <p:cNvCxnSpPr>
                <a:stCxn id="100" idx="4"/>
                <a:endCxn id="101" idx="0"/>
              </p:cNvCxnSpPr>
              <p:nvPr/>
            </p:nvCxnSpPr>
            <p:spPr>
              <a:xfrm>
                <a:off x="1106746" y="2583576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橢圓 102"/>
              <p:cNvSpPr/>
              <p:nvPr/>
            </p:nvSpPr>
            <p:spPr>
              <a:xfrm>
                <a:off x="1682746" y="229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4" name="橢圓 103"/>
              <p:cNvSpPr/>
              <p:nvPr/>
            </p:nvSpPr>
            <p:spPr>
              <a:xfrm>
                <a:off x="1682746" y="301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05" name="直線接點 104"/>
              <p:cNvCxnSpPr>
                <a:stCxn id="103" idx="4"/>
                <a:endCxn id="104" idx="0"/>
              </p:cNvCxnSpPr>
              <p:nvPr/>
            </p:nvCxnSpPr>
            <p:spPr>
              <a:xfrm>
                <a:off x="1826746" y="2583576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接點 105"/>
              <p:cNvCxnSpPr>
                <a:stCxn id="97" idx="6"/>
                <a:endCxn id="100" idx="2"/>
              </p:cNvCxnSpPr>
              <p:nvPr/>
            </p:nvCxnSpPr>
            <p:spPr>
              <a:xfrm>
                <a:off x="530746" y="2439576"/>
                <a:ext cx="43200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接點 106"/>
              <p:cNvCxnSpPr>
                <a:stCxn id="98" idx="6"/>
                <a:endCxn id="101" idx="2"/>
              </p:cNvCxnSpPr>
              <p:nvPr/>
            </p:nvCxnSpPr>
            <p:spPr>
              <a:xfrm>
                <a:off x="530746" y="3159576"/>
                <a:ext cx="43200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接點 107"/>
              <p:cNvCxnSpPr>
                <a:stCxn id="100" idx="6"/>
                <a:endCxn id="103" idx="2"/>
              </p:cNvCxnSpPr>
              <p:nvPr/>
            </p:nvCxnSpPr>
            <p:spPr>
              <a:xfrm>
                <a:off x="1250746" y="243957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接點 108"/>
              <p:cNvCxnSpPr>
                <a:stCxn id="101" idx="6"/>
                <a:endCxn id="104" idx="2"/>
              </p:cNvCxnSpPr>
              <p:nvPr/>
            </p:nvCxnSpPr>
            <p:spPr>
              <a:xfrm>
                <a:off x="1250746" y="315957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接點 109"/>
              <p:cNvCxnSpPr>
                <a:stCxn id="103" idx="6"/>
              </p:cNvCxnSpPr>
              <p:nvPr/>
            </p:nvCxnSpPr>
            <p:spPr>
              <a:xfrm>
                <a:off x="1970746" y="2439576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接點 110"/>
              <p:cNvCxnSpPr>
                <a:stCxn id="104" idx="6"/>
              </p:cNvCxnSpPr>
              <p:nvPr/>
            </p:nvCxnSpPr>
            <p:spPr>
              <a:xfrm>
                <a:off x="1970746" y="3159576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橢圓 111"/>
              <p:cNvSpPr/>
              <p:nvPr/>
            </p:nvSpPr>
            <p:spPr>
              <a:xfrm>
                <a:off x="241758" y="37374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3" name="橢圓 112"/>
              <p:cNvSpPr/>
              <p:nvPr/>
            </p:nvSpPr>
            <p:spPr>
              <a:xfrm>
                <a:off x="961758" y="37374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4" name="橢圓 113"/>
              <p:cNvSpPr/>
              <p:nvPr/>
            </p:nvSpPr>
            <p:spPr>
              <a:xfrm>
                <a:off x="1682746" y="37374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15" name="直線接點 114"/>
              <p:cNvCxnSpPr>
                <a:stCxn id="98" idx="4"/>
                <a:endCxn id="112" idx="0"/>
              </p:cNvCxnSpPr>
              <p:nvPr/>
            </p:nvCxnSpPr>
            <p:spPr>
              <a:xfrm flipH="1">
                <a:off x="385758" y="3303576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接點 115"/>
              <p:cNvCxnSpPr>
                <a:stCxn id="101" idx="4"/>
                <a:endCxn id="113" idx="0"/>
              </p:cNvCxnSpPr>
              <p:nvPr/>
            </p:nvCxnSpPr>
            <p:spPr>
              <a:xfrm flipH="1">
                <a:off x="1105758" y="3303576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接點 116"/>
              <p:cNvCxnSpPr>
                <a:stCxn id="104" idx="4"/>
                <a:endCxn id="114" idx="0"/>
              </p:cNvCxnSpPr>
              <p:nvPr/>
            </p:nvCxnSpPr>
            <p:spPr>
              <a:xfrm>
                <a:off x="1826746" y="3303576"/>
                <a:ext cx="0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接點 117"/>
              <p:cNvCxnSpPr>
                <a:stCxn id="114" idx="6"/>
              </p:cNvCxnSpPr>
              <p:nvPr/>
            </p:nvCxnSpPr>
            <p:spPr>
              <a:xfrm>
                <a:off x="1970746" y="3881432"/>
                <a:ext cx="4310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接點 118"/>
              <p:cNvCxnSpPr>
                <a:stCxn id="113" idx="6"/>
                <a:endCxn id="114" idx="2"/>
              </p:cNvCxnSpPr>
              <p:nvPr/>
            </p:nvCxnSpPr>
            <p:spPr>
              <a:xfrm>
                <a:off x="1249758" y="3881432"/>
                <a:ext cx="4329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接點 119"/>
              <p:cNvCxnSpPr>
                <a:stCxn id="112" idx="6"/>
                <a:endCxn id="113" idx="2"/>
              </p:cNvCxnSpPr>
              <p:nvPr/>
            </p:nvCxnSpPr>
            <p:spPr>
              <a:xfrm>
                <a:off x="529758" y="38814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2" name="橢圓 181"/>
          <p:cNvSpPr/>
          <p:nvPr/>
        </p:nvSpPr>
        <p:spPr>
          <a:xfrm>
            <a:off x="3467100" y="614506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3" name="橢圓 182"/>
          <p:cNvSpPr/>
          <p:nvPr/>
        </p:nvSpPr>
        <p:spPr>
          <a:xfrm>
            <a:off x="4187100" y="624080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4" name="橢圓 183"/>
          <p:cNvSpPr/>
          <p:nvPr/>
        </p:nvSpPr>
        <p:spPr>
          <a:xfrm>
            <a:off x="4187100" y="2063888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6" name="橢圓 185"/>
          <p:cNvSpPr/>
          <p:nvPr/>
        </p:nvSpPr>
        <p:spPr>
          <a:xfrm>
            <a:off x="3482376" y="3554446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7" name="橢圓 186"/>
          <p:cNvSpPr/>
          <p:nvPr/>
        </p:nvSpPr>
        <p:spPr>
          <a:xfrm>
            <a:off x="4201387" y="3554446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8" name="橢圓 187"/>
          <p:cNvSpPr/>
          <p:nvPr/>
        </p:nvSpPr>
        <p:spPr>
          <a:xfrm>
            <a:off x="4185079" y="4274445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9" name="矩形 188"/>
          <p:cNvSpPr/>
          <p:nvPr/>
        </p:nvSpPr>
        <p:spPr>
          <a:xfrm>
            <a:off x="36000" y="4451880"/>
            <a:ext cx="2111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Times New Roman" pitchFamily="18" charset="0"/>
              </a:rPr>
              <a:t>Subcase 4. </a:t>
            </a:r>
            <a:endParaRPr lang="en-US" altLang="zh-TW" sz="3200" dirty="0">
              <a:latin typeface="Times New Roman" pitchFamily="18" charset="0"/>
            </a:endParaRPr>
          </a:p>
        </p:txBody>
      </p:sp>
      <p:grpSp>
        <p:nvGrpSpPr>
          <p:cNvPr id="190" name="群組 189"/>
          <p:cNvGrpSpPr/>
          <p:nvPr/>
        </p:nvGrpSpPr>
        <p:grpSpPr>
          <a:xfrm>
            <a:off x="539552" y="5033195"/>
            <a:ext cx="7485933" cy="1729856"/>
            <a:chOff x="521459" y="2520000"/>
            <a:chExt cx="7485933" cy="1729856"/>
          </a:xfrm>
        </p:grpSpPr>
        <p:grpSp>
          <p:nvGrpSpPr>
            <p:cNvPr id="191" name="群組 190"/>
            <p:cNvGrpSpPr/>
            <p:nvPr/>
          </p:nvGrpSpPr>
          <p:grpSpPr>
            <a:xfrm>
              <a:off x="5846404" y="2520000"/>
              <a:ext cx="2160988" cy="1729856"/>
              <a:chOff x="5851474" y="3717032"/>
              <a:chExt cx="2160988" cy="1729856"/>
            </a:xfrm>
          </p:grpSpPr>
          <p:sp>
            <p:nvSpPr>
              <p:cNvPr id="255" name="橢圓 254"/>
              <p:cNvSpPr/>
              <p:nvPr/>
            </p:nvSpPr>
            <p:spPr>
              <a:xfrm>
                <a:off x="6284462" y="371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6" name="橢圓 255"/>
              <p:cNvSpPr/>
              <p:nvPr/>
            </p:nvSpPr>
            <p:spPr>
              <a:xfrm>
                <a:off x="6284462" y="443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57" name="直線接點 256"/>
              <p:cNvCxnSpPr>
                <a:stCxn id="255" idx="4"/>
                <a:endCxn id="256" idx="0"/>
              </p:cNvCxnSpPr>
              <p:nvPr/>
            </p:nvCxnSpPr>
            <p:spPr>
              <a:xfrm>
                <a:off x="6428462" y="4005032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橢圓 257"/>
              <p:cNvSpPr/>
              <p:nvPr/>
            </p:nvSpPr>
            <p:spPr>
              <a:xfrm>
                <a:off x="7004462" y="371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9" name="橢圓 258"/>
              <p:cNvSpPr/>
              <p:nvPr/>
            </p:nvSpPr>
            <p:spPr>
              <a:xfrm>
                <a:off x="7004462" y="443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60" name="直線接點 259"/>
              <p:cNvCxnSpPr>
                <a:stCxn id="258" idx="4"/>
                <a:endCxn id="259" idx="0"/>
              </p:cNvCxnSpPr>
              <p:nvPr/>
            </p:nvCxnSpPr>
            <p:spPr>
              <a:xfrm>
                <a:off x="7148462" y="4005032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1" name="橢圓 260"/>
              <p:cNvSpPr/>
              <p:nvPr/>
            </p:nvSpPr>
            <p:spPr>
              <a:xfrm>
                <a:off x="7724462" y="371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2" name="橢圓 261"/>
              <p:cNvSpPr/>
              <p:nvPr/>
            </p:nvSpPr>
            <p:spPr>
              <a:xfrm>
                <a:off x="7724462" y="44370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63" name="直線接點 262"/>
              <p:cNvCxnSpPr>
                <a:stCxn id="261" idx="4"/>
                <a:endCxn id="262" idx="0"/>
              </p:cNvCxnSpPr>
              <p:nvPr/>
            </p:nvCxnSpPr>
            <p:spPr>
              <a:xfrm>
                <a:off x="7868462" y="4005032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直線接點 263"/>
              <p:cNvCxnSpPr>
                <a:endCxn id="255" idx="2"/>
              </p:cNvCxnSpPr>
              <p:nvPr/>
            </p:nvCxnSpPr>
            <p:spPr>
              <a:xfrm>
                <a:off x="5852462" y="3861032"/>
                <a:ext cx="43200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直線接點 264"/>
              <p:cNvCxnSpPr>
                <a:endCxn id="256" idx="2"/>
              </p:cNvCxnSpPr>
              <p:nvPr/>
            </p:nvCxnSpPr>
            <p:spPr>
              <a:xfrm>
                <a:off x="5852462" y="4581032"/>
                <a:ext cx="43200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直線接點 265"/>
              <p:cNvCxnSpPr>
                <a:stCxn id="255" idx="6"/>
                <a:endCxn id="258" idx="2"/>
              </p:cNvCxnSpPr>
              <p:nvPr/>
            </p:nvCxnSpPr>
            <p:spPr>
              <a:xfrm>
                <a:off x="6572462" y="386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直線接點 266"/>
              <p:cNvCxnSpPr>
                <a:stCxn id="256" idx="6"/>
                <a:endCxn id="259" idx="2"/>
              </p:cNvCxnSpPr>
              <p:nvPr/>
            </p:nvCxnSpPr>
            <p:spPr>
              <a:xfrm>
                <a:off x="6572462" y="458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直線接點 267"/>
              <p:cNvCxnSpPr>
                <a:stCxn id="258" idx="6"/>
                <a:endCxn id="261" idx="2"/>
              </p:cNvCxnSpPr>
              <p:nvPr/>
            </p:nvCxnSpPr>
            <p:spPr>
              <a:xfrm>
                <a:off x="7292462" y="386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直線接點 268"/>
              <p:cNvCxnSpPr>
                <a:stCxn id="259" idx="6"/>
                <a:endCxn id="262" idx="2"/>
              </p:cNvCxnSpPr>
              <p:nvPr/>
            </p:nvCxnSpPr>
            <p:spPr>
              <a:xfrm>
                <a:off x="7292462" y="45810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0" name="橢圓 269"/>
              <p:cNvSpPr/>
              <p:nvPr/>
            </p:nvSpPr>
            <p:spPr>
              <a:xfrm>
                <a:off x="6283474" y="515888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1" name="橢圓 270"/>
              <p:cNvSpPr/>
              <p:nvPr/>
            </p:nvSpPr>
            <p:spPr>
              <a:xfrm>
                <a:off x="7004462" y="515888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2" name="橢圓 271"/>
              <p:cNvSpPr/>
              <p:nvPr/>
            </p:nvSpPr>
            <p:spPr>
              <a:xfrm>
                <a:off x="7723474" y="515888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73" name="直線接點 272"/>
              <p:cNvCxnSpPr>
                <a:stCxn id="256" idx="4"/>
                <a:endCxn id="270" idx="0"/>
              </p:cNvCxnSpPr>
              <p:nvPr/>
            </p:nvCxnSpPr>
            <p:spPr>
              <a:xfrm flipH="1">
                <a:off x="6427474" y="4725032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直線接點 273"/>
              <p:cNvCxnSpPr>
                <a:stCxn id="259" idx="4"/>
                <a:endCxn id="271" idx="0"/>
              </p:cNvCxnSpPr>
              <p:nvPr/>
            </p:nvCxnSpPr>
            <p:spPr>
              <a:xfrm>
                <a:off x="7148462" y="4725032"/>
                <a:ext cx="0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直線接點 274"/>
              <p:cNvCxnSpPr>
                <a:stCxn id="262" idx="4"/>
                <a:endCxn id="272" idx="0"/>
              </p:cNvCxnSpPr>
              <p:nvPr/>
            </p:nvCxnSpPr>
            <p:spPr>
              <a:xfrm flipH="1">
                <a:off x="7867474" y="4725032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直線接點 275"/>
              <p:cNvCxnSpPr>
                <a:stCxn id="271" idx="6"/>
                <a:endCxn id="272" idx="2"/>
              </p:cNvCxnSpPr>
              <p:nvPr/>
            </p:nvCxnSpPr>
            <p:spPr>
              <a:xfrm>
                <a:off x="7292462" y="5302888"/>
                <a:ext cx="43101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直線接點 276"/>
              <p:cNvCxnSpPr>
                <a:stCxn id="270" idx="6"/>
                <a:endCxn id="271" idx="2"/>
              </p:cNvCxnSpPr>
              <p:nvPr/>
            </p:nvCxnSpPr>
            <p:spPr>
              <a:xfrm>
                <a:off x="6571474" y="5302888"/>
                <a:ext cx="4329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直線接點 277"/>
              <p:cNvCxnSpPr>
                <a:endCxn id="270" idx="2"/>
              </p:cNvCxnSpPr>
              <p:nvPr/>
            </p:nvCxnSpPr>
            <p:spPr>
              <a:xfrm>
                <a:off x="5851474" y="5302888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2" name="群組 191"/>
            <p:cNvGrpSpPr/>
            <p:nvPr/>
          </p:nvGrpSpPr>
          <p:grpSpPr>
            <a:xfrm>
              <a:off x="2677416" y="2520000"/>
              <a:ext cx="3168988" cy="1729856"/>
              <a:chOff x="1345151" y="2780928"/>
              <a:chExt cx="3168988" cy="1729856"/>
            </a:xfrm>
          </p:grpSpPr>
          <p:sp>
            <p:nvSpPr>
              <p:cNvPr id="218" name="橢圓 217"/>
              <p:cNvSpPr/>
              <p:nvPr/>
            </p:nvSpPr>
            <p:spPr>
              <a:xfrm>
                <a:off x="134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9" name="橢圓 218"/>
              <p:cNvSpPr/>
              <p:nvPr/>
            </p:nvSpPr>
            <p:spPr>
              <a:xfrm>
                <a:off x="134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20" name="直線接點 219"/>
              <p:cNvCxnSpPr>
                <a:stCxn id="218" idx="4"/>
                <a:endCxn id="219" idx="0"/>
              </p:cNvCxnSpPr>
              <p:nvPr/>
            </p:nvCxnSpPr>
            <p:spPr>
              <a:xfrm>
                <a:off x="149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橢圓 220"/>
              <p:cNvSpPr/>
              <p:nvPr/>
            </p:nvSpPr>
            <p:spPr>
              <a:xfrm>
                <a:off x="206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2" name="橢圓 221"/>
              <p:cNvSpPr/>
              <p:nvPr/>
            </p:nvSpPr>
            <p:spPr>
              <a:xfrm>
                <a:off x="206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23" name="直線接點 222"/>
              <p:cNvCxnSpPr>
                <a:stCxn id="221" idx="4"/>
                <a:endCxn id="222" idx="0"/>
              </p:cNvCxnSpPr>
              <p:nvPr/>
            </p:nvCxnSpPr>
            <p:spPr>
              <a:xfrm>
                <a:off x="221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橢圓 223"/>
              <p:cNvSpPr/>
              <p:nvPr/>
            </p:nvSpPr>
            <p:spPr>
              <a:xfrm>
                <a:off x="278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5" name="橢圓 224"/>
              <p:cNvSpPr/>
              <p:nvPr/>
            </p:nvSpPr>
            <p:spPr>
              <a:xfrm>
                <a:off x="278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26" name="直線接點 225"/>
              <p:cNvCxnSpPr>
                <a:stCxn id="224" idx="4"/>
                <a:endCxn id="225" idx="0"/>
              </p:cNvCxnSpPr>
              <p:nvPr/>
            </p:nvCxnSpPr>
            <p:spPr>
              <a:xfrm>
                <a:off x="293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橢圓 226"/>
              <p:cNvSpPr/>
              <p:nvPr/>
            </p:nvSpPr>
            <p:spPr>
              <a:xfrm>
                <a:off x="350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8" name="橢圓 227"/>
              <p:cNvSpPr/>
              <p:nvPr/>
            </p:nvSpPr>
            <p:spPr>
              <a:xfrm>
                <a:off x="350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29" name="直線接點 228"/>
              <p:cNvCxnSpPr>
                <a:stCxn id="227" idx="4"/>
                <a:endCxn id="228" idx="0"/>
              </p:cNvCxnSpPr>
              <p:nvPr/>
            </p:nvCxnSpPr>
            <p:spPr>
              <a:xfrm>
                <a:off x="365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橢圓 229"/>
              <p:cNvSpPr/>
              <p:nvPr/>
            </p:nvSpPr>
            <p:spPr>
              <a:xfrm>
                <a:off x="4226139" y="278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31" name="橢圓 230"/>
              <p:cNvSpPr/>
              <p:nvPr/>
            </p:nvSpPr>
            <p:spPr>
              <a:xfrm>
                <a:off x="4226139" y="350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32" name="直線接點 231"/>
              <p:cNvCxnSpPr>
                <a:stCxn id="230" idx="4"/>
                <a:endCxn id="231" idx="0"/>
              </p:cNvCxnSpPr>
              <p:nvPr/>
            </p:nvCxnSpPr>
            <p:spPr>
              <a:xfrm>
                <a:off x="4370139" y="3068928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直線接點 232"/>
              <p:cNvCxnSpPr>
                <a:stCxn id="218" idx="6"/>
                <a:endCxn id="221" idx="2"/>
              </p:cNvCxnSpPr>
              <p:nvPr/>
            </p:nvCxnSpPr>
            <p:spPr>
              <a:xfrm>
                <a:off x="163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直線接點 233"/>
              <p:cNvCxnSpPr>
                <a:stCxn id="219" idx="6"/>
                <a:endCxn id="222" idx="2"/>
              </p:cNvCxnSpPr>
              <p:nvPr/>
            </p:nvCxnSpPr>
            <p:spPr>
              <a:xfrm>
                <a:off x="163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直線接點 234"/>
              <p:cNvCxnSpPr>
                <a:stCxn id="221" idx="6"/>
                <a:endCxn id="224" idx="2"/>
              </p:cNvCxnSpPr>
              <p:nvPr/>
            </p:nvCxnSpPr>
            <p:spPr>
              <a:xfrm>
                <a:off x="235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直線接點 235"/>
              <p:cNvCxnSpPr>
                <a:stCxn id="228" idx="6"/>
                <a:endCxn id="231" idx="2"/>
              </p:cNvCxnSpPr>
              <p:nvPr/>
            </p:nvCxnSpPr>
            <p:spPr>
              <a:xfrm>
                <a:off x="379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直線接點 236"/>
              <p:cNvCxnSpPr>
                <a:stCxn id="227" idx="6"/>
                <a:endCxn id="230" idx="2"/>
              </p:cNvCxnSpPr>
              <p:nvPr/>
            </p:nvCxnSpPr>
            <p:spPr>
              <a:xfrm>
                <a:off x="379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直線接點 237"/>
              <p:cNvCxnSpPr>
                <a:stCxn id="225" idx="6"/>
                <a:endCxn id="228" idx="2"/>
              </p:cNvCxnSpPr>
              <p:nvPr/>
            </p:nvCxnSpPr>
            <p:spPr>
              <a:xfrm>
                <a:off x="307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直線接點 238"/>
              <p:cNvCxnSpPr>
                <a:stCxn id="224" idx="6"/>
                <a:endCxn id="227" idx="2"/>
              </p:cNvCxnSpPr>
              <p:nvPr/>
            </p:nvCxnSpPr>
            <p:spPr>
              <a:xfrm>
                <a:off x="3074139" y="292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直線接點 239"/>
              <p:cNvCxnSpPr>
                <a:stCxn id="222" idx="6"/>
                <a:endCxn id="225" idx="2"/>
              </p:cNvCxnSpPr>
              <p:nvPr/>
            </p:nvCxnSpPr>
            <p:spPr>
              <a:xfrm>
                <a:off x="2354139" y="3644928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1" name="橢圓 240"/>
              <p:cNvSpPr/>
              <p:nvPr/>
            </p:nvSpPr>
            <p:spPr>
              <a:xfrm>
                <a:off x="134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2" name="橢圓 241"/>
              <p:cNvSpPr/>
              <p:nvPr/>
            </p:nvSpPr>
            <p:spPr>
              <a:xfrm>
                <a:off x="206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3" name="橢圓 242"/>
              <p:cNvSpPr/>
              <p:nvPr/>
            </p:nvSpPr>
            <p:spPr>
              <a:xfrm>
                <a:off x="278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4" name="橢圓 243"/>
              <p:cNvSpPr/>
              <p:nvPr/>
            </p:nvSpPr>
            <p:spPr>
              <a:xfrm>
                <a:off x="3505151" y="4222784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5" name="橢圓 244"/>
              <p:cNvSpPr/>
              <p:nvPr/>
            </p:nvSpPr>
            <p:spPr>
              <a:xfrm>
                <a:off x="4225151" y="4220928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46" name="直線接點 245"/>
              <p:cNvCxnSpPr>
                <a:stCxn id="225" idx="4"/>
                <a:endCxn id="243" idx="0"/>
              </p:cNvCxnSpPr>
              <p:nvPr/>
            </p:nvCxnSpPr>
            <p:spPr>
              <a:xfrm flipH="1">
                <a:off x="292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直線接點 246"/>
              <p:cNvCxnSpPr>
                <a:stCxn id="228" idx="4"/>
                <a:endCxn id="244" idx="0"/>
              </p:cNvCxnSpPr>
              <p:nvPr/>
            </p:nvCxnSpPr>
            <p:spPr>
              <a:xfrm flipH="1">
                <a:off x="364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直線接點 247"/>
              <p:cNvCxnSpPr>
                <a:stCxn id="231" idx="4"/>
                <a:endCxn id="245" idx="0"/>
              </p:cNvCxnSpPr>
              <p:nvPr/>
            </p:nvCxnSpPr>
            <p:spPr>
              <a:xfrm flipH="1">
                <a:off x="4369151" y="3788928"/>
                <a:ext cx="988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直線接點 248"/>
              <p:cNvCxnSpPr>
                <a:stCxn id="219" idx="4"/>
                <a:endCxn id="241" idx="0"/>
              </p:cNvCxnSpPr>
              <p:nvPr/>
            </p:nvCxnSpPr>
            <p:spPr>
              <a:xfrm flipH="1">
                <a:off x="148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直線接點 249"/>
              <p:cNvCxnSpPr>
                <a:stCxn id="222" idx="4"/>
                <a:endCxn id="242" idx="0"/>
              </p:cNvCxnSpPr>
              <p:nvPr/>
            </p:nvCxnSpPr>
            <p:spPr>
              <a:xfrm flipH="1">
                <a:off x="2209151" y="3788928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直線接點 250"/>
              <p:cNvCxnSpPr>
                <a:stCxn id="244" idx="6"/>
                <a:endCxn id="245" idx="2"/>
              </p:cNvCxnSpPr>
              <p:nvPr/>
            </p:nvCxnSpPr>
            <p:spPr>
              <a:xfrm flipV="1">
                <a:off x="3793151" y="4364928"/>
                <a:ext cx="432000" cy="1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線接點 251"/>
              <p:cNvCxnSpPr>
                <a:stCxn id="243" idx="6"/>
                <a:endCxn id="244" idx="2"/>
              </p:cNvCxnSpPr>
              <p:nvPr/>
            </p:nvCxnSpPr>
            <p:spPr>
              <a:xfrm>
                <a:off x="307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直線接點 252"/>
              <p:cNvCxnSpPr>
                <a:stCxn id="242" idx="6"/>
                <a:endCxn id="243" idx="2"/>
              </p:cNvCxnSpPr>
              <p:nvPr/>
            </p:nvCxnSpPr>
            <p:spPr>
              <a:xfrm>
                <a:off x="235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直線接點 253"/>
              <p:cNvCxnSpPr>
                <a:stCxn id="241" idx="6"/>
                <a:endCxn id="242" idx="2"/>
              </p:cNvCxnSpPr>
              <p:nvPr/>
            </p:nvCxnSpPr>
            <p:spPr>
              <a:xfrm>
                <a:off x="1633151" y="436678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群組 192"/>
            <p:cNvGrpSpPr/>
            <p:nvPr/>
          </p:nvGrpSpPr>
          <p:grpSpPr>
            <a:xfrm>
              <a:off x="521459" y="2520000"/>
              <a:ext cx="2160988" cy="1729856"/>
              <a:chOff x="241758" y="2295576"/>
              <a:chExt cx="2160988" cy="1729856"/>
            </a:xfrm>
          </p:grpSpPr>
          <p:sp>
            <p:nvSpPr>
              <p:cNvPr id="194" name="橢圓 193"/>
              <p:cNvSpPr/>
              <p:nvPr/>
            </p:nvSpPr>
            <p:spPr>
              <a:xfrm>
                <a:off x="242746" y="229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5" name="橢圓 194"/>
              <p:cNvSpPr/>
              <p:nvPr/>
            </p:nvSpPr>
            <p:spPr>
              <a:xfrm>
                <a:off x="242746" y="301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96" name="直線接點 195"/>
              <p:cNvCxnSpPr>
                <a:stCxn id="194" idx="4"/>
                <a:endCxn id="195" idx="0"/>
              </p:cNvCxnSpPr>
              <p:nvPr/>
            </p:nvCxnSpPr>
            <p:spPr>
              <a:xfrm>
                <a:off x="386746" y="2583576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橢圓 196"/>
              <p:cNvSpPr/>
              <p:nvPr/>
            </p:nvSpPr>
            <p:spPr>
              <a:xfrm>
                <a:off x="962746" y="229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8" name="橢圓 197"/>
              <p:cNvSpPr/>
              <p:nvPr/>
            </p:nvSpPr>
            <p:spPr>
              <a:xfrm>
                <a:off x="962746" y="301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99" name="直線接點 198"/>
              <p:cNvCxnSpPr>
                <a:stCxn id="197" idx="4"/>
                <a:endCxn id="198" idx="0"/>
              </p:cNvCxnSpPr>
              <p:nvPr/>
            </p:nvCxnSpPr>
            <p:spPr>
              <a:xfrm>
                <a:off x="1106746" y="2583576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橢圓 199"/>
              <p:cNvSpPr/>
              <p:nvPr/>
            </p:nvSpPr>
            <p:spPr>
              <a:xfrm>
                <a:off x="1682746" y="229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1" name="橢圓 200"/>
              <p:cNvSpPr/>
              <p:nvPr/>
            </p:nvSpPr>
            <p:spPr>
              <a:xfrm>
                <a:off x="1682746" y="3015576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02" name="直線接點 201"/>
              <p:cNvCxnSpPr>
                <a:stCxn id="200" idx="4"/>
                <a:endCxn id="201" idx="0"/>
              </p:cNvCxnSpPr>
              <p:nvPr/>
            </p:nvCxnSpPr>
            <p:spPr>
              <a:xfrm>
                <a:off x="1826746" y="2583576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線接點 202"/>
              <p:cNvCxnSpPr>
                <a:stCxn id="194" idx="6"/>
                <a:endCxn id="197" idx="2"/>
              </p:cNvCxnSpPr>
              <p:nvPr/>
            </p:nvCxnSpPr>
            <p:spPr>
              <a:xfrm>
                <a:off x="530746" y="2439576"/>
                <a:ext cx="43200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線接點 203"/>
              <p:cNvCxnSpPr>
                <a:stCxn id="195" idx="6"/>
                <a:endCxn id="198" idx="2"/>
              </p:cNvCxnSpPr>
              <p:nvPr/>
            </p:nvCxnSpPr>
            <p:spPr>
              <a:xfrm>
                <a:off x="530746" y="3159576"/>
                <a:ext cx="43200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線接點 204"/>
              <p:cNvCxnSpPr>
                <a:stCxn id="197" idx="6"/>
                <a:endCxn id="200" idx="2"/>
              </p:cNvCxnSpPr>
              <p:nvPr/>
            </p:nvCxnSpPr>
            <p:spPr>
              <a:xfrm>
                <a:off x="1250746" y="243957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線接點 205"/>
              <p:cNvCxnSpPr>
                <a:stCxn id="198" idx="6"/>
                <a:endCxn id="201" idx="2"/>
              </p:cNvCxnSpPr>
              <p:nvPr/>
            </p:nvCxnSpPr>
            <p:spPr>
              <a:xfrm>
                <a:off x="1250746" y="315957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線接點 206"/>
              <p:cNvCxnSpPr>
                <a:stCxn id="200" idx="6"/>
              </p:cNvCxnSpPr>
              <p:nvPr/>
            </p:nvCxnSpPr>
            <p:spPr>
              <a:xfrm>
                <a:off x="1970746" y="2439576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線接點 207"/>
              <p:cNvCxnSpPr>
                <a:stCxn id="201" idx="6"/>
              </p:cNvCxnSpPr>
              <p:nvPr/>
            </p:nvCxnSpPr>
            <p:spPr>
              <a:xfrm>
                <a:off x="1970746" y="3159576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橢圓 208"/>
              <p:cNvSpPr/>
              <p:nvPr/>
            </p:nvSpPr>
            <p:spPr>
              <a:xfrm>
                <a:off x="241758" y="37374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0" name="橢圓 209"/>
              <p:cNvSpPr/>
              <p:nvPr/>
            </p:nvSpPr>
            <p:spPr>
              <a:xfrm>
                <a:off x="961758" y="37374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1" name="橢圓 210"/>
              <p:cNvSpPr/>
              <p:nvPr/>
            </p:nvSpPr>
            <p:spPr>
              <a:xfrm>
                <a:off x="1682746" y="3737432"/>
                <a:ext cx="288000" cy="288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12" name="直線接點 211"/>
              <p:cNvCxnSpPr>
                <a:stCxn id="195" idx="4"/>
                <a:endCxn id="209" idx="0"/>
              </p:cNvCxnSpPr>
              <p:nvPr/>
            </p:nvCxnSpPr>
            <p:spPr>
              <a:xfrm flipH="1">
                <a:off x="385758" y="3303576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線接點 212"/>
              <p:cNvCxnSpPr>
                <a:stCxn id="198" idx="4"/>
                <a:endCxn id="210" idx="0"/>
              </p:cNvCxnSpPr>
              <p:nvPr/>
            </p:nvCxnSpPr>
            <p:spPr>
              <a:xfrm flipH="1">
                <a:off x="1105758" y="3303576"/>
                <a:ext cx="988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直線接點 213"/>
              <p:cNvCxnSpPr>
                <a:stCxn id="201" idx="4"/>
                <a:endCxn id="211" idx="0"/>
              </p:cNvCxnSpPr>
              <p:nvPr/>
            </p:nvCxnSpPr>
            <p:spPr>
              <a:xfrm>
                <a:off x="1826746" y="3303576"/>
                <a:ext cx="0" cy="43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直線接點 214"/>
              <p:cNvCxnSpPr>
                <a:stCxn id="211" idx="6"/>
              </p:cNvCxnSpPr>
              <p:nvPr/>
            </p:nvCxnSpPr>
            <p:spPr>
              <a:xfrm>
                <a:off x="1970746" y="3881432"/>
                <a:ext cx="4310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直線接點 215"/>
              <p:cNvCxnSpPr>
                <a:stCxn id="210" idx="6"/>
                <a:endCxn id="211" idx="2"/>
              </p:cNvCxnSpPr>
              <p:nvPr/>
            </p:nvCxnSpPr>
            <p:spPr>
              <a:xfrm>
                <a:off x="1249758" y="3881432"/>
                <a:ext cx="4329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線接點 216"/>
              <p:cNvCxnSpPr>
                <a:stCxn id="209" idx="6"/>
                <a:endCxn id="210" idx="2"/>
              </p:cNvCxnSpPr>
              <p:nvPr/>
            </p:nvCxnSpPr>
            <p:spPr>
              <a:xfrm>
                <a:off x="529758" y="3881432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0" name="橢圓 279"/>
          <p:cNvSpPr/>
          <p:nvPr/>
        </p:nvSpPr>
        <p:spPr>
          <a:xfrm>
            <a:off x="3425146" y="5753195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1" name="橢圓 280"/>
          <p:cNvSpPr/>
          <p:nvPr/>
        </p:nvSpPr>
        <p:spPr>
          <a:xfrm>
            <a:off x="4126856" y="5031337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2" name="橢圓 281"/>
          <p:cNvSpPr/>
          <p:nvPr/>
        </p:nvSpPr>
        <p:spPr>
          <a:xfrm>
            <a:off x="4127849" y="6473194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3" name="橢圓 282"/>
          <p:cNvSpPr/>
          <p:nvPr/>
        </p:nvSpPr>
        <p:spPr>
          <a:xfrm>
            <a:off x="4854102" y="6473194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4" name="橢圓 283"/>
          <p:cNvSpPr/>
          <p:nvPr/>
        </p:nvSpPr>
        <p:spPr>
          <a:xfrm>
            <a:off x="4913727" y="608835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5" name="直線接點 284"/>
          <p:cNvCxnSpPr/>
          <p:nvPr/>
        </p:nvCxnSpPr>
        <p:spPr>
          <a:xfrm rot="16200000">
            <a:off x="5416739" y="436223"/>
            <a:ext cx="0" cy="432000"/>
          </a:xfrm>
          <a:prstGeom prst="line">
            <a:avLst/>
          </a:pr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線接點 285"/>
          <p:cNvCxnSpPr/>
          <p:nvPr/>
        </p:nvCxnSpPr>
        <p:spPr>
          <a:xfrm rot="16200000">
            <a:off x="5416739" y="1188090"/>
            <a:ext cx="0" cy="432000"/>
          </a:xfrm>
          <a:prstGeom prst="line">
            <a:avLst/>
          </a:pr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直線接點 286"/>
          <p:cNvCxnSpPr/>
          <p:nvPr/>
        </p:nvCxnSpPr>
        <p:spPr>
          <a:xfrm rot="16200000">
            <a:off x="5416739" y="1879991"/>
            <a:ext cx="0" cy="432000"/>
          </a:xfrm>
          <a:prstGeom prst="line">
            <a:avLst/>
          </a:pr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橢圓 287"/>
          <p:cNvSpPr/>
          <p:nvPr/>
        </p:nvSpPr>
        <p:spPr>
          <a:xfrm>
            <a:off x="4911751" y="4281329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9" name="直線接點 288"/>
          <p:cNvCxnSpPr/>
          <p:nvPr/>
        </p:nvCxnSpPr>
        <p:spPr>
          <a:xfrm rot="16200000">
            <a:off x="5416739" y="2663639"/>
            <a:ext cx="0" cy="432000"/>
          </a:xfrm>
          <a:prstGeom prst="line">
            <a:avLst/>
          </a:pr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直線接點 289"/>
          <p:cNvCxnSpPr/>
          <p:nvPr/>
        </p:nvCxnSpPr>
        <p:spPr>
          <a:xfrm rot="16200000">
            <a:off x="5416739" y="3415506"/>
            <a:ext cx="0" cy="432000"/>
          </a:xfrm>
          <a:prstGeom prst="line">
            <a:avLst/>
          </a:pr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直線接點 290"/>
          <p:cNvCxnSpPr/>
          <p:nvPr/>
        </p:nvCxnSpPr>
        <p:spPr>
          <a:xfrm rot="16200000">
            <a:off x="5416739" y="4107407"/>
            <a:ext cx="0" cy="432000"/>
          </a:xfrm>
          <a:prstGeom prst="line">
            <a:avLst/>
          </a:pr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直線接點 291"/>
          <p:cNvCxnSpPr/>
          <p:nvPr/>
        </p:nvCxnSpPr>
        <p:spPr>
          <a:xfrm rot="16200000">
            <a:off x="5362323" y="4895400"/>
            <a:ext cx="0" cy="432000"/>
          </a:xfrm>
          <a:prstGeom prst="line">
            <a:avLst/>
          </a:pr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直線接點 292"/>
          <p:cNvCxnSpPr/>
          <p:nvPr/>
        </p:nvCxnSpPr>
        <p:spPr>
          <a:xfrm rot="16200000">
            <a:off x="5362323" y="5647267"/>
            <a:ext cx="0" cy="432000"/>
          </a:xfrm>
          <a:prstGeom prst="line">
            <a:avLst/>
          </a:pr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直線接點 293"/>
          <p:cNvCxnSpPr/>
          <p:nvPr/>
        </p:nvCxnSpPr>
        <p:spPr>
          <a:xfrm rot="16200000">
            <a:off x="5362323" y="6339168"/>
            <a:ext cx="0" cy="432000"/>
          </a:xfrm>
          <a:prstGeom prst="line">
            <a:avLst/>
          </a:pr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67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07813 2.96296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07864 -2.96296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7778 -4.81481E-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" grpId="0"/>
      <p:bldP spid="182" grpId="0" animBg="1"/>
      <p:bldP spid="183" grpId="0" animBg="1"/>
      <p:bldP spid="183" grpId="1" animBg="1"/>
      <p:bldP spid="183" grpId="3" animBg="1"/>
      <p:bldP spid="184" grpId="0" animBg="1"/>
      <p:bldP spid="186" grpId="0" animBg="1"/>
      <p:bldP spid="187" grpId="0" animBg="1"/>
      <p:bldP spid="188" grpId="0" animBg="1"/>
      <p:bldP spid="188" grpId="1" animBg="1"/>
      <p:bldP spid="188" grpId="3" animBg="1"/>
      <p:bldP spid="189" grpId="0"/>
      <p:bldP spid="280" grpId="0" animBg="1"/>
      <p:bldP spid="281" grpId="0" animBg="1"/>
      <p:bldP spid="282" grpId="0" animBg="1"/>
      <p:bldP spid="282" grpId="1" animBg="1"/>
      <p:bldP spid="282" grpId="2" animBg="1"/>
      <p:bldP spid="283" grpId="0" animBg="1"/>
      <p:bldP spid="284" grpId="0" animBg="1"/>
      <p:bldP spid="28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881" y="148992"/>
            <a:ext cx="2015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b="1" dirty="0">
                <a:latin typeface="Times New Roman" pitchFamily="18" charset="0"/>
              </a:rPr>
              <a:t>Theorem.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332329" y="641730"/>
                <a:ext cx="7183057" cy="670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320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sSup>
                          <m:sSup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sz="32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TW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TW" sz="320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sz="320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e>
                    </m:d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altLang="zh-TW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TW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0,2 (</m:t>
                    </m:r>
                    <m:r>
                      <m:rPr>
                        <m:sty m:val="p"/>
                      </m:rPr>
                      <a:rPr lang="en-US" altLang="zh-TW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altLang="zh-TW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3)</m:t>
                    </m:r>
                    <m:r>
                      <a:rPr lang="en-US" altLang="zh-TW" sz="3200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329" y="641730"/>
                <a:ext cx="7183057" cy="670440"/>
              </a:xfrm>
              <a:prstGeom prst="rect">
                <a:avLst/>
              </a:prstGeom>
              <a:blipFill>
                <a:blip r:embed="rId2"/>
                <a:stretch>
                  <a:fillRect t="-8182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1" name="Rectangle 4"/>
          <p:cNvSpPr>
            <a:spLocks noChangeArrowheads="1"/>
          </p:cNvSpPr>
          <p:nvPr/>
        </p:nvSpPr>
        <p:spPr bwMode="auto">
          <a:xfrm>
            <a:off x="40920" y="1166992"/>
            <a:ext cx="14429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Proof.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文字方塊 261"/>
              <p:cNvSpPr txBox="1"/>
              <p:nvPr/>
            </p:nvSpPr>
            <p:spPr>
              <a:xfrm>
                <a:off x="10881" y="1877825"/>
                <a:ext cx="8667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62" name="文字方塊 2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1" y="1877825"/>
                <a:ext cx="86671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文字方塊 262"/>
              <p:cNvSpPr txBox="1"/>
              <p:nvPr/>
            </p:nvSpPr>
            <p:spPr>
              <a:xfrm>
                <a:off x="614402" y="1884979"/>
                <a:ext cx="39644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32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TW" sz="3200" i="1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32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is Hamiltonian</a:t>
                </a:r>
                <a:endParaRPr lang="zh-TW" altLang="en-US" sz="3200" dirty="0"/>
              </a:p>
            </p:txBody>
          </p:sp>
        </mc:Choice>
        <mc:Fallback xmlns="">
          <p:sp>
            <p:nvSpPr>
              <p:cNvPr id="263" name="文字方塊 2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02" y="1884979"/>
                <a:ext cx="3964419" cy="584775"/>
              </a:xfrm>
              <a:prstGeom prst="rect">
                <a:avLst/>
              </a:prstGeom>
              <a:blipFill>
                <a:blip r:embed="rId4"/>
                <a:stretch>
                  <a:fillRect t="-14583" r="-3385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4" name="AutoShape 9"/>
          <p:cNvSpPr>
            <a:spLocks noChangeArrowheads="1"/>
          </p:cNvSpPr>
          <p:nvPr/>
        </p:nvSpPr>
        <p:spPr bwMode="auto">
          <a:xfrm>
            <a:off x="4556672" y="2074437"/>
            <a:ext cx="603189" cy="271151"/>
          </a:xfrm>
          <a:prstGeom prst="rightArrow">
            <a:avLst>
              <a:gd name="adj1" fmla="val 50000"/>
              <a:gd name="adj2" fmla="val 62707"/>
            </a:avLst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文字方塊 264"/>
              <p:cNvSpPr txBox="1"/>
              <p:nvPr/>
            </p:nvSpPr>
            <p:spPr>
              <a:xfrm>
                <a:off x="5159861" y="1715417"/>
                <a:ext cx="3990323" cy="825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320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sSup>
                          <m:sSup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sz="32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TW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TW" sz="320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sz="3200" i="1" smtClean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4</m:t>
                            </m:r>
                            <m:r>
                              <a:rPr lang="en-US" altLang="zh-TW" sz="32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altLang="zh-TW" sz="3200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en-US" altLang="zh-TW" sz="32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zh-TW" altLang="en-US" sz="3200" dirty="0"/>
              </a:p>
            </p:txBody>
          </p:sp>
        </mc:Choice>
        <mc:Fallback xmlns="">
          <p:sp>
            <p:nvSpPr>
              <p:cNvPr id="265" name="文字方塊 2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861" y="1715417"/>
                <a:ext cx="3990323" cy="825739"/>
              </a:xfrm>
              <a:prstGeom prst="rect">
                <a:avLst/>
              </a:prstGeom>
              <a:blipFill>
                <a:blip r:embed="rId5"/>
                <a:stretch>
                  <a:fillRect r="-3053" b="-80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文字方塊 265"/>
              <p:cNvSpPr txBox="1"/>
              <p:nvPr/>
            </p:nvSpPr>
            <p:spPr>
              <a:xfrm>
                <a:off x="12538" y="2593480"/>
                <a:ext cx="8667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66" name="文字方塊 2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8" y="2593480"/>
                <a:ext cx="86671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0" name="AutoShape 9"/>
          <p:cNvSpPr>
            <a:spLocks noChangeArrowheads="1"/>
          </p:cNvSpPr>
          <p:nvPr/>
        </p:nvSpPr>
        <p:spPr bwMode="auto">
          <a:xfrm>
            <a:off x="614402" y="6251423"/>
            <a:ext cx="669533" cy="288032"/>
          </a:xfrm>
          <a:prstGeom prst="rightArrow">
            <a:avLst>
              <a:gd name="adj1" fmla="val 50000"/>
              <a:gd name="adj2" fmla="val 62707"/>
            </a:avLst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文字方塊 270"/>
              <p:cNvSpPr txBox="1"/>
              <p:nvPr/>
            </p:nvSpPr>
            <p:spPr>
              <a:xfrm>
                <a:off x="1499959" y="5891383"/>
                <a:ext cx="6303842" cy="825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320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sSup>
                          <m:sSup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sz="32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TW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TW" sz="320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sz="3200" i="1" smtClean="0">
                        <a:latin typeface="Cambria Math"/>
                        <a:ea typeface="Cambria Math"/>
                      </a:rPr>
                      <m:t>≥</m:t>
                    </m:r>
                    <m:d>
                      <m:dPr>
                        <m:begChr m:val="⌈"/>
                        <m:endChr m:val="⌉"/>
                        <m:ctrlPr>
                          <a:rPr lang="en-US" altLang="zh-TW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4</m:t>
                            </m:r>
                            <m:r>
                              <a:rPr lang="en-US" altLang="zh-TW" sz="32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altLang="zh-TW" sz="3200" b="0" i="1" smtClean="0">
                                <a:latin typeface="Cambria Math"/>
                                <a:ea typeface="Cambria Math"/>
                              </a:rPr>
                              <m:t>−2</m:t>
                            </m:r>
                          </m:num>
                          <m:den>
                            <m:r>
                              <a:rPr lang="en-US" altLang="zh-TW" sz="3200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altLang="zh-TW" sz="3200" b="0" i="1" smtClean="0">
                        <a:latin typeface="Cambria Math"/>
                        <a:ea typeface="Cambria Math"/>
                      </a:rPr>
                      <m:t>+1=</m:t>
                    </m:r>
                    <m:d>
                      <m:dPr>
                        <m:begChr m:val="⌈"/>
                        <m:endChr m:val="⌉"/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4</m:t>
                            </m:r>
                            <m:r>
                              <a:rPr lang="en-US" altLang="zh-TW" sz="32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altLang="zh-TW" sz="3200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en-US" altLang="zh-TW" sz="32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zh-TW" altLang="en-US" sz="3200" dirty="0"/>
              </a:p>
            </p:txBody>
          </p:sp>
        </mc:Choice>
        <mc:Fallback xmlns="">
          <p:sp>
            <p:nvSpPr>
              <p:cNvPr id="271" name="文字方塊 2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959" y="5891383"/>
                <a:ext cx="6303842" cy="825739"/>
              </a:xfrm>
              <a:prstGeom prst="rect">
                <a:avLst/>
              </a:prstGeom>
              <a:blipFill>
                <a:blip r:embed="rId7"/>
                <a:stretch>
                  <a:fillRect r="-1547" b="-80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2" name="群組 271"/>
          <p:cNvGrpSpPr/>
          <p:nvPr/>
        </p:nvGrpSpPr>
        <p:grpSpPr>
          <a:xfrm>
            <a:off x="867114" y="3339820"/>
            <a:ext cx="7488408" cy="2447999"/>
            <a:chOff x="900000" y="3573016"/>
            <a:chExt cx="7488408" cy="2447999"/>
          </a:xfrm>
        </p:grpSpPr>
        <p:grpSp>
          <p:nvGrpSpPr>
            <p:cNvPr id="273" name="群組 272"/>
            <p:cNvGrpSpPr/>
            <p:nvPr/>
          </p:nvGrpSpPr>
          <p:grpSpPr>
            <a:xfrm>
              <a:off x="900000" y="3573016"/>
              <a:ext cx="7488408" cy="1008000"/>
              <a:chOff x="899592" y="3573016"/>
              <a:chExt cx="7488408" cy="1008000"/>
            </a:xfrm>
          </p:grpSpPr>
          <p:grpSp>
            <p:nvGrpSpPr>
              <p:cNvPr id="350" name="群組 349"/>
              <p:cNvGrpSpPr/>
              <p:nvPr/>
            </p:nvGrpSpPr>
            <p:grpSpPr>
              <a:xfrm>
                <a:off x="899592" y="3573016"/>
                <a:ext cx="288000" cy="1008000"/>
                <a:chOff x="1080000" y="3960000"/>
                <a:chExt cx="288000" cy="1008000"/>
              </a:xfrm>
            </p:grpSpPr>
            <p:sp>
              <p:nvSpPr>
                <p:cNvPr id="411" name="橢圓 410"/>
                <p:cNvSpPr/>
                <p:nvPr/>
              </p:nvSpPr>
              <p:spPr>
                <a:xfrm>
                  <a:off x="1080000" y="396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12" name="橢圓 411"/>
                <p:cNvSpPr/>
                <p:nvPr/>
              </p:nvSpPr>
              <p:spPr>
                <a:xfrm>
                  <a:off x="1080000" y="468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413" name="直線接點 412"/>
                <p:cNvCxnSpPr>
                  <a:stCxn id="411" idx="4"/>
                  <a:endCxn id="412" idx="0"/>
                </p:cNvCxnSpPr>
                <p:nvPr/>
              </p:nvCxnSpPr>
              <p:spPr>
                <a:xfrm>
                  <a:off x="1224000" y="42480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1" name="群組 350"/>
              <p:cNvGrpSpPr/>
              <p:nvPr/>
            </p:nvGrpSpPr>
            <p:grpSpPr>
              <a:xfrm>
                <a:off x="1619592" y="3573016"/>
                <a:ext cx="288000" cy="1008000"/>
                <a:chOff x="1080000" y="3960000"/>
                <a:chExt cx="288000" cy="1008000"/>
              </a:xfrm>
            </p:grpSpPr>
            <p:sp>
              <p:nvSpPr>
                <p:cNvPr id="408" name="橢圓 407"/>
                <p:cNvSpPr/>
                <p:nvPr/>
              </p:nvSpPr>
              <p:spPr>
                <a:xfrm>
                  <a:off x="1080000" y="396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09" name="橢圓 408"/>
                <p:cNvSpPr/>
                <p:nvPr/>
              </p:nvSpPr>
              <p:spPr>
                <a:xfrm>
                  <a:off x="1080000" y="468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410" name="直線接點 409"/>
                <p:cNvCxnSpPr>
                  <a:stCxn id="408" idx="4"/>
                  <a:endCxn id="409" idx="0"/>
                </p:cNvCxnSpPr>
                <p:nvPr/>
              </p:nvCxnSpPr>
              <p:spPr>
                <a:xfrm>
                  <a:off x="1224000" y="42480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2" name="群組 351"/>
              <p:cNvGrpSpPr/>
              <p:nvPr/>
            </p:nvGrpSpPr>
            <p:grpSpPr>
              <a:xfrm>
                <a:off x="2339592" y="3573016"/>
                <a:ext cx="288000" cy="1008000"/>
                <a:chOff x="1080000" y="3960000"/>
                <a:chExt cx="288000" cy="1008000"/>
              </a:xfrm>
            </p:grpSpPr>
            <p:sp>
              <p:nvSpPr>
                <p:cNvPr id="405" name="橢圓 404"/>
                <p:cNvSpPr/>
                <p:nvPr/>
              </p:nvSpPr>
              <p:spPr>
                <a:xfrm>
                  <a:off x="1080000" y="396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06" name="橢圓 405"/>
                <p:cNvSpPr/>
                <p:nvPr/>
              </p:nvSpPr>
              <p:spPr>
                <a:xfrm>
                  <a:off x="1080000" y="468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407" name="直線接點 406"/>
                <p:cNvCxnSpPr>
                  <a:stCxn id="405" idx="4"/>
                  <a:endCxn id="406" idx="0"/>
                </p:cNvCxnSpPr>
                <p:nvPr/>
              </p:nvCxnSpPr>
              <p:spPr>
                <a:xfrm>
                  <a:off x="1224000" y="42480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3" name="群組 352"/>
              <p:cNvGrpSpPr/>
              <p:nvPr/>
            </p:nvGrpSpPr>
            <p:grpSpPr>
              <a:xfrm>
                <a:off x="3059592" y="3573016"/>
                <a:ext cx="288000" cy="1008000"/>
                <a:chOff x="1080000" y="3960000"/>
                <a:chExt cx="288000" cy="1008000"/>
              </a:xfrm>
            </p:grpSpPr>
            <p:sp>
              <p:nvSpPr>
                <p:cNvPr id="402" name="橢圓 401"/>
                <p:cNvSpPr/>
                <p:nvPr/>
              </p:nvSpPr>
              <p:spPr>
                <a:xfrm>
                  <a:off x="1080000" y="396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03" name="橢圓 402"/>
                <p:cNvSpPr/>
                <p:nvPr/>
              </p:nvSpPr>
              <p:spPr>
                <a:xfrm>
                  <a:off x="1080000" y="468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404" name="直線接點 403"/>
                <p:cNvCxnSpPr>
                  <a:stCxn id="402" idx="4"/>
                  <a:endCxn id="403" idx="0"/>
                </p:cNvCxnSpPr>
                <p:nvPr/>
              </p:nvCxnSpPr>
              <p:spPr>
                <a:xfrm>
                  <a:off x="1224000" y="42480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4" name="群組 353"/>
              <p:cNvGrpSpPr/>
              <p:nvPr/>
            </p:nvGrpSpPr>
            <p:grpSpPr>
              <a:xfrm>
                <a:off x="3779592" y="3573016"/>
                <a:ext cx="288000" cy="1008000"/>
                <a:chOff x="1080000" y="3960000"/>
                <a:chExt cx="288000" cy="1008000"/>
              </a:xfrm>
            </p:grpSpPr>
            <p:sp>
              <p:nvSpPr>
                <p:cNvPr id="399" name="橢圓 398"/>
                <p:cNvSpPr/>
                <p:nvPr/>
              </p:nvSpPr>
              <p:spPr>
                <a:xfrm>
                  <a:off x="1080000" y="396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00" name="橢圓 399"/>
                <p:cNvSpPr/>
                <p:nvPr/>
              </p:nvSpPr>
              <p:spPr>
                <a:xfrm>
                  <a:off x="1080000" y="468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401" name="直線接點 400"/>
                <p:cNvCxnSpPr>
                  <a:stCxn id="399" idx="4"/>
                  <a:endCxn id="400" idx="0"/>
                </p:cNvCxnSpPr>
                <p:nvPr/>
              </p:nvCxnSpPr>
              <p:spPr>
                <a:xfrm>
                  <a:off x="1224000" y="42480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5" name="群組 354"/>
              <p:cNvGrpSpPr/>
              <p:nvPr/>
            </p:nvGrpSpPr>
            <p:grpSpPr>
              <a:xfrm>
                <a:off x="4499592" y="3573016"/>
                <a:ext cx="288000" cy="1008000"/>
                <a:chOff x="1080000" y="3960000"/>
                <a:chExt cx="288000" cy="1008000"/>
              </a:xfrm>
            </p:grpSpPr>
            <p:sp>
              <p:nvSpPr>
                <p:cNvPr id="396" name="橢圓 395"/>
                <p:cNvSpPr/>
                <p:nvPr/>
              </p:nvSpPr>
              <p:spPr>
                <a:xfrm>
                  <a:off x="1080000" y="396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97" name="橢圓 396"/>
                <p:cNvSpPr/>
                <p:nvPr/>
              </p:nvSpPr>
              <p:spPr>
                <a:xfrm>
                  <a:off x="1080000" y="468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398" name="直線接點 397"/>
                <p:cNvCxnSpPr>
                  <a:stCxn id="396" idx="4"/>
                  <a:endCxn id="397" idx="0"/>
                </p:cNvCxnSpPr>
                <p:nvPr/>
              </p:nvCxnSpPr>
              <p:spPr>
                <a:xfrm>
                  <a:off x="1224000" y="42480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6" name="群組 355"/>
              <p:cNvGrpSpPr/>
              <p:nvPr/>
            </p:nvGrpSpPr>
            <p:grpSpPr>
              <a:xfrm>
                <a:off x="5219592" y="3573016"/>
                <a:ext cx="288000" cy="1008000"/>
                <a:chOff x="1080000" y="3960000"/>
                <a:chExt cx="288000" cy="1008000"/>
              </a:xfrm>
            </p:grpSpPr>
            <p:sp>
              <p:nvSpPr>
                <p:cNvPr id="393" name="橢圓 392"/>
                <p:cNvSpPr/>
                <p:nvPr/>
              </p:nvSpPr>
              <p:spPr>
                <a:xfrm>
                  <a:off x="1080000" y="396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94" name="橢圓 393"/>
                <p:cNvSpPr/>
                <p:nvPr/>
              </p:nvSpPr>
              <p:spPr>
                <a:xfrm>
                  <a:off x="1080000" y="468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395" name="直線接點 394"/>
                <p:cNvCxnSpPr>
                  <a:stCxn id="393" idx="4"/>
                  <a:endCxn id="394" idx="0"/>
                </p:cNvCxnSpPr>
                <p:nvPr/>
              </p:nvCxnSpPr>
              <p:spPr>
                <a:xfrm>
                  <a:off x="1224000" y="42480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7" name="群組 356"/>
              <p:cNvGrpSpPr/>
              <p:nvPr/>
            </p:nvGrpSpPr>
            <p:grpSpPr>
              <a:xfrm>
                <a:off x="5939592" y="3573016"/>
                <a:ext cx="288000" cy="1008000"/>
                <a:chOff x="1080000" y="3960000"/>
                <a:chExt cx="288000" cy="1008000"/>
              </a:xfrm>
            </p:grpSpPr>
            <p:sp>
              <p:nvSpPr>
                <p:cNvPr id="390" name="橢圓 389"/>
                <p:cNvSpPr/>
                <p:nvPr/>
              </p:nvSpPr>
              <p:spPr>
                <a:xfrm>
                  <a:off x="1080000" y="396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91" name="橢圓 390"/>
                <p:cNvSpPr/>
                <p:nvPr/>
              </p:nvSpPr>
              <p:spPr>
                <a:xfrm>
                  <a:off x="1080000" y="468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392" name="直線接點 391"/>
                <p:cNvCxnSpPr>
                  <a:stCxn id="390" idx="4"/>
                  <a:endCxn id="391" idx="0"/>
                </p:cNvCxnSpPr>
                <p:nvPr/>
              </p:nvCxnSpPr>
              <p:spPr>
                <a:xfrm>
                  <a:off x="1224000" y="42480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8" name="群組 357"/>
              <p:cNvGrpSpPr/>
              <p:nvPr/>
            </p:nvGrpSpPr>
            <p:grpSpPr>
              <a:xfrm>
                <a:off x="6659592" y="3573016"/>
                <a:ext cx="288000" cy="1008000"/>
                <a:chOff x="1080000" y="3960000"/>
                <a:chExt cx="288000" cy="1008000"/>
              </a:xfrm>
            </p:grpSpPr>
            <p:sp>
              <p:nvSpPr>
                <p:cNvPr id="387" name="橢圓 386"/>
                <p:cNvSpPr/>
                <p:nvPr/>
              </p:nvSpPr>
              <p:spPr>
                <a:xfrm>
                  <a:off x="1080000" y="396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88" name="橢圓 387"/>
                <p:cNvSpPr/>
                <p:nvPr/>
              </p:nvSpPr>
              <p:spPr>
                <a:xfrm>
                  <a:off x="1080000" y="468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389" name="直線接點 388"/>
                <p:cNvCxnSpPr>
                  <a:stCxn id="387" idx="4"/>
                  <a:endCxn id="388" idx="0"/>
                </p:cNvCxnSpPr>
                <p:nvPr/>
              </p:nvCxnSpPr>
              <p:spPr>
                <a:xfrm>
                  <a:off x="1224000" y="42480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9" name="群組 358"/>
              <p:cNvGrpSpPr/>
              <p:nvPr/>
            </p:nvGrpSpPr>
            <p:grpSpPr>
              <a:xfrm>
                <a:off x="7379592" y="3573016"/>
                <a:ext cx="288000" cy="1008000"/>
                <a:chOff x="1080000" y="3960000"/>
                <a:chExt cx="288000" cy="1008000"/>
              </a:xfrm>
            </p:grpSpPr>
            <p:sp>
              <p:nvSpPr>
                <p:cNvPr id="384" name="橢圓 383"/>
                <p:cNvSpPr/>
                <p:nvPr/>
              </p:nvSpPr>
              <p:spPr>
                <a:xfrm>
                  <a:off x="1080000" y="396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85" name="橢圓 384"/>
                <p:cNvSpPr/>
                <p:nvPr/>
              </p:nvSpPr>
              <p:spPr>
                <a:xfrm>
                  <a:off x="1080000" y="468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386" name="直線接點 385"/>
                <p:cNvCxnSpPr>
                  <a:stCxn id="384" idx="4"/>
                  <a:endCxn id="385" idx="0"/>
                </p:cNvCxnSpPr>
                <p:nvPr/>
              </p:nvCxnSpPr>
              <p:spPr>
                <a:xfrm>
                  <a:off x="1224000" y="42480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0" name="直線接點 359"/>
              <p:cNvCxnSpPr>
                <a:stCxn id="411" idx="6"/>
                <a:endCxn id="408" idx="2"/>
              </p:cNvCxnSpPr>
              <p:nvPr/>
            </p:nvCxnSpPr>
            <p:spPr>
              <a:xfrm>
                <a:off x="1187592" y="371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直線接點 360"/>
              <p:cNvCxnSpPr>
                <a:stCxn id="412" idx="6"/>
                <a:endCxn id="409" idx="2"/>
              </p:cNvCxnSpPr>
              <p:nvPr/>
            </p:nvCxnSpPr>
            <p:spPr>
              <a:xfrm>
                <a:off x="1187592" y="443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直線接點 361"/>
              <p:cNvCxnSpPr>
                <a:stCxn id="408" idx="6"/>
                <a:endCxn id="405" idx="2"/>
              </p:cNvCxnSpPr>
              <p:nvPr/>
            </p:nvCxnSpPr>
            <p:spPr>
              <a:xfrm>
                <a:off x="1907592" y="371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直線接點 362"/>
              <p:cNvCxnSpPr>
                <a:stCxn id="403" idx="6"/>
                <a:endCxn id="400" idx="2"/>
              </p:cNvCxnSpPr>
              <p:nvPr/>
            </p:nvCxnSpPr>
            <p:spPr>
              <a:xfrm>
                <a:off x="3347592" y="443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直線接點 363"/>
              <p:cNvCxnSpPr>
                <a:stCxn id="402" idx="6"/>
                <a:endCxn id="399" idx="2"/>
              </p:cNvCxnSpPr>
              <p:nvPr/>
            </p:nvCxnSpPr>
            <p:spPr>
              <a:xfrm>
                <a:off x="3347592" y="371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直線接點 364"/>
              <p:cNvCxnSpPr>
                <a:stCxn id="406" idx="6"/>
                <a:endCxn id="403" idx="2"/>
              </p:cNvCxnSpPr>
              <p:nvPr/>
            </p:nvCxnSpPr>
            <p:spPr>
              <a:xfrm>
                <a:off x="2627592" y="443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直線接點 365"/>
              <p:cNvCxnSpPr>
                <a:stCxn id="405" idx="6"/>
                <a:endCxn id="402" idx="2"/>
              </p:cNvCxnSpPr>
              <p:nvPr/>
            </p:nvCxnSpPr>
            <p:spPr>
              <a:xfrm>
                <a:off x="2627592" y="371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直線接點 366"/>
              <p:cNvCxnSpPr>
                <a:stCxn id="409" idx="6"/>
                <a:endCxn id="406" idx="2"/>
              </p:cNvCxnSpPr>
              <p:nvPr/>
            </p:nvCxnSpPr>
            <p:spPr>
              <a:xfrm>
                <a:off x="1907592" y="443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直線接點 367"/>
              <p:cNvCxnSpPr>
                <a:stCxn id="400" idx="6"/>
                <a:endCxn id="397" idx="2"/>
              </p:cNvCxnSpPr>
              <p:nvPr/>
            </p:nvCxnSpPr>
            <p:spPr>
              <a:xfrm>
                <a:off x="4067592" y="443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直線接點 368"/>
              <p:cNvCxnSpPr>
                <a:stCxn id="396" idx="6"/>
                <a:endCxn id="393" idx="2"/>
              </p:cNvCxnSpPr>
              <p:nvPr/>
            </p:nvCxnSpPr>
            <p:spPr>
              <a:xfrm>
                <a:off x="4787592" y="371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直線接點 369"/>
              <p:cNvCxnSpPr>
                <a:stCxn id="397" idx="6"/>
                <a:endCxn id="394" idx="2"/>
              </p:cNvCxnSpPr>
              <p:nvPr/>
            </p:nvCxnSpPr>
            <p:spPr>
              <a:xfrm>
                <a:off x="4787592" y="443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直線接點 370"/>
              <p:cNvCxnSpPr>
                <a:stCxn id="393" idx="6"/>
                <a:endCxn id="390" idx="2"/>
              </p:cNvCxnSpPr>
              <p:nvPr/>
            </p:nvCxnSpPr>
            <p:spPr>
              <a:xfrm>
                <a:off x="5507592" y="371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直線接點 371"/>
              <p:cNvCxnSpPr>
                <a:stCxn id="394" idx="6"/>
                <a:endCxn id="391" idx="2"/>
              </p:cNvCxnSpPr>
              <p:nvPr/>
            </p:nvCxnSpPr>
            <p:spPr>
              <a:xfrm>
                <a:off x="5507592" y="443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直線接點 372"/>
              <p:cNvCxnSpPr>
                <a:stCxn id="399" idx="6"/>
                <a:endCxn id="396" idx="2"/>
              </p:cNvCxnSpPr>
              <p:nvPr/>
            </p:nvCxnSpPr>
            <p:spPr>
              <a:xfrm>
                <a:off x="4067592" y="371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直線接點 373"/>
              <p:cNvCxnSpPr>
                <a:stCxn id="390" idx="6"/>
                <a:endCxn id="387" idx="2"/>
              </p:cNvCxnSpPr>
              <p:nvPr/>
            </p:nvCxnSpPr>
            <p:spPr>
              <a:xfrm>
                <a:off x="6227592" y="371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直線接點 374"/>
              <p:cNvCxnSpPr>
                <a:stCxn id="391" idx="6"/>
                <a:endCxn id="388" idx="2"/>
              </p:cNvCxnSpPr>
              <p:nvPr/>
            </p:nvCxnSpPr>
            <p:spPr>
              <a:xfrm>
                <a:off x="6227592" y="443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直線接點 375"/>
              <p:cNvCxnSpPr>
                <a:stCxn id="387" idx="6"/>
                <a:endCxn id="384" idx="2"/>
              </p:cNvCxnSpPr>
              <p:nvPr/>
            </p:nvCxnSpPr>
            <p:spPr>
              <a:xfrm>
                <a:off x="6947592" y="371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直線接點 376"/>
              <p:cNvCxnSpPr>
                <a:stCxn id="388" idx="6"/>
                <a:endCxn id="385" idx="2"/>
              </p:cNvCxnSpPr>
              <p:nvPr/>
            </p:nvCxnSpPr>
            <p:spPr>
              <a:xfrm>
                <a:off x="6947592" y="443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8" name="群組 377"/>
              <p:cNvGrpSpPr/>
              <p:nvPr/>
            </p:nvGrpSpPr>
            <p:grpSpPr>
              <a:xfrm>
                <a:off x="8100000" y="3573016"/>
                <a:ext cx="288000" cy="1008000"/>
                <a:chOff x="1080000" y="3960000"/>
                <a:chExt cx="288000" cy="1008000"/>
              </a:xfrm>
            </p:grpSpPr>
            <p:sp>
              <p:nvSpPr>
                <p:cNvPr id="381" name="橢圓 380"/>
                <p:cNvSpPr/>
                <p:nvPr/>
              </p:nvSpPr>
              <p:spPr>
                <a:xfrm>
                  <a:off x="1080000" y="396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82" name="橢圓 381"/>
                <p:cNvSpPr/>
                <p:nvPr/>
              </p:nvSpPr>
              <p:spPr>
                <a:xfrm>
                  <a:off x="1080000" y="468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383" name="直線接點 382"/>
                <p:cNvCxnSpPr>
                  <a:stCxn id="381" idx="4"/>
                  <a:endCxn id="382" idx="0"/>
                </p:cNvCxnSpPr>
                <p:nvPr/>
              </p:nvCxnSpPr>
              <p:spPr>
                <a:xfrm>
                  <a:off x="1224000" y="42480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9" name="直線接點 378"/>
              <p:cNvCxnSpPr>
                <a:stCxn id="384" idx="6"/>
                <a:endCxn id="381" idx="2"/>
              </p:cNvCxnSpPr>
              <p:nvPr/>
            </p:nvCxnSpPr>
            <p:spPr>
              <a:xfrm>
                <a:off x="7667592" y="3717016"/>
                <a:ext cx="4324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直線接點 379"/>
              <p:cNvCxnSpPr>
                <a:stCxn id="385" idx="6"/>
                <a:endCxn id="382" idx="2"/>
              </p:cNvCxnSpPr>
              <p:nvPr/>
            </p:nvCxnSpPr>
            <p:spPr>
              <a:xfrm>
                <a:off x="7667592" y="4437016"/>
                <a:ext cx="4324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4" name="群組 273"/>
            <p:cNvGrpSpPr/>
            <p:nvPr/>
          </p:nvGrpSpPr>
          <p:grpSpPr>
            <a:xfrm>
              <a:off x="900000" y="5013015"/>
              <a:ext cx="7488408" cy="1008000"/>
              <a:chOff x="899592" y="3573016"/>
              <a:chExt cx="7488408" cy="1008000"/>
            </a:xfrm>
          </p:grpSpPr>
          <p:grpSp>
            <p:nvGrpSpPr>
              <p:cNvPr id="286" name="群組 285"/>
              <p:cNvGrpSpPr/>
              <p:nvPr/>
            </p:nvGrpSpPr>
            <p:grpSpPr>
              <a:xfrm>
                <a:off x="899592" y="3573016"/>
                <a:ext cx="288000" cy="1008000"/>
                <a:chOff x="1080000" y="3960000"/>
                <a:chExt cx="288000" cy="1008000"/>
              </a:xfrm>
            </p:grpSpPr>
            <p:sp>
              <p:nvSpPr>
                <p:cNvPr id="347" name="橢圓 346"/>
                <p:cNvSpPr/>
                <p:nvPr/>
              </p:nvSpPr>
              <p:spPr>
                <a:xfrm>
                  <a:off x="1080000" y="396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48" name="橢圓 347"/>
                <p:cNvSpPr/>
                <p:nvPr/>
              </p:nvSpPr>
              <p:spPr>
                <a:xfrm>
                  <a:off x="1080000" y="468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349" name="直線接點 348"/>
                <p:cNvCxnSpPr>
                  <a:stCxn id="347" idx="4"/>
                  <a:endCxn id="348" idx="0"/>
                </p:cNvCxnSpPr>
                <p:nvPr/>
              </p:nvCxnSpPr>
              <p:spPr>
                <a:xfrm>
                  <a:off x="1224000" y="42480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7" name="群組 286"/>
              <p:cNvGrpSpPr/>
              <p:nvPr/>
            </p:nvGrpSpPr>
            <p:grpSpPr>
              <a:xfrm>
                <a:off x="1619592" y="3573016"/>
                <a:ext cx="288000" cy="1008000"/>
                <a:chOff x="1080000" y="3960000"/>
                <a:chExt cx="288000" cy="1008000"/>
              </a:xfrm>
            </p:grpSpPr>
            <p:sp>
              <p:nvSpPr>
                <p:cNvPr id="344" name="橢圓 343"/>
                <p:cNvSpPr/>
                <p:nvPr/>
              </p:nvSpPr>
              <p:spPr>
                <a:xfrm>
                  <a:off x="1080000" y="396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45" name="橢圓 344"/>
                <p:cNvSpPr/>
                <p:nvPr/>
              </p:nvSpPr>
              <p:spPr>
                <a:xfrm>
                  <a:off x="1080000" y="468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346" name="直線接點 345"/>
                <p:cNvCxnSpPr>
                  <a:stCxn id="344" idx="4"/>
                  <a:endCxn id="345" idx="0"/>
                </p:cNvCxnSpPr>
                <p:nvPr/>
              </p:nvCxnSpPr>
              <p:spPr>
                <a:xfrm>
                  <a:off x="1224000" y="42480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" name="群組 287"/>
              <p:cNvGrpSpPr/>
              <p:nvPr/>
            </p:nvGrpSpPr>
            <p:grpSpPr>
              <a:xfrm>
                <a:off x="2339592" y="3573016"/>
                <a:ext cx="288000" cy="1008000"/>
                <a:chOff x="1080000" y="3960000"/>
                <a:chExt cx="288000" cy="1008000"/>
              </a:xfrm>
            </p:grpSpPr>
            <p:sp>
              <p:nvSpPr>
                <p:cNvPr id="341" name="橢圓 340"/>
                <p:cNvSpPr/>
                <p:nvPr/>
              </p:nvSpPr>
              <p:spPr>
                <a:xfrm>
                  <a:off x="1080000" y="396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42" name="橢圓 341"/>
                <p:cNvSpPr/>
                <p:nvPr/>
              </p:nvSpPr>
              <p:spPr>
                <a:xfrm>
                  <a:off x="1080000" y="468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343" name="直線接點 342"/>
                <p:cNvCxnSpPr>
                  <a:stCxn id="341" idx="4"/>
                  <a:endCxn id="342" idx="0"/>
                </p:cNvCxnSpPr>
                <p:nvPr/>
              </p:nvCxnSpPr>
              <p:spPr>
                <a:xfrm>
                  <a:off x="1224000" y="42480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9" name="群組 288"/>
              <p:cNvGrpSpPr/>
              <p:nvPr/>
            </p:nvGrpSpPr>
            <p:grpSpPr>
              <a:xfrm>
                <a:off x="3059592" y="3573016"/>
                <a:ext cx="288000" cy="1008000"/>
                <a:chOff x="1080000" y="3960000"/>
                <a:chExt cx="288000" cy="1008000"/>
              </a:xfrm>
            </p:grpSpPr>
            <p:sp>
              <p:nvSpPr>
                <p:cNvPr id="338" name="橢圓 337"/>
                <p:cNvSpPr/>
                <p:nvPr/>
              </p:nvSpPr>
              <p:spPr>
                <a:xfrm>
                  <a:off x="1080000" y="396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39" name="橢圓 338"/>
                <p:cNvSpPr/>
                <p:nvPr/>
              </p:nvSpPr>
              <p:spPr>
                <a:xfrm>
                  <a:off x="1080000" y="468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340" name="直線接點 339"/>
                <p:cNvCxnSpPr>
                  <a:stCxn id="338" idx="4"/>
                  <a:endCxn id="339" idx="0"/>
                </p:cNvCxnSpPr>
                <p:nvPr/>
              </p:nvCxnSpPr>
              <p:spPr>
                <a:xfrm>
                  <a:off x="1224000" y="42480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0" name="群組 289"/>
              <p:cNvGrpSpPr/>
              <p:nvPr/>
            </p:nvGrpSpPr>
            <p:grpSpPr>
              <a:xfrm>
                <a:off x="3779592" y="3573016"/>
                <a:ext cx="288000" cy="1008000"/>
                <a:chOff x="1080000" y="3960000"/>
                <a:chExt cx="288000" cy="1008000"/>
              </a:xfrm>
            </p:grpSpPr>
            <p:sp>
              <p:nvSpPr>
                <p:cNvPr id="335" name="橢圓 334"/>
                <p:cNvSpPr/>
                <p:nvPr/>
              </p:nvSpPr>
              <p:spPr>
                <a:xfrm>
                  <a:off x="1080000" y="396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36" name="橢圓 335"/>
                <p:cNvSpPr/>
                <p:nvPr/>
              </p:nvSpPr>
              <p:spPr>
                <a:xfrm>
                  <a:off x="1080000" y="468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337" name="直線接點 336"/>
                <p:cNvCxnSpPr>
                  <a:stCxn id="335" idx="4"/>
                  <a:endCxn id="336" idx="0"/>
                </p:cNvCxnSpPr>
                <p:nvPr/>
              </p:nvCxnSpPr>
              <p:spPr>
                <a:xfrm>
                  <a:off x="1224000" y="42480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1" name="群組 290"/>
              <p:cNvGrpSpPr/>
              <p:nvPr/>
            </p:nvGrpSpPr>
            <p:grpSpPr>
              <a:xfrm>
                <a:off x="4499592" y="3573016"/>
                <a:ext cx="288000" cy="1008000"/>
                <a:chOff x="1080000" y="3960000"/>
                <a:chExt cx="288000" cy="1008000"/>
              </a:xfrm>
            </p:grpSpPr>
            <p:sp>
              <p:nvSpPr>
                <p:cNvPr id="332" name="橢圓 331"/>
                <p:cNvSpPr/>
                <p:nvPr/>
              </p:nvSpPr>
              <p:spPr>
                <a:xfrm>
                  <a:off x="1080000" y="396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33" name="橢圓 332"/>
                <p:cNvSpPr/>
                <p:nvPr/>
              </p:nvSpPr>
              <p:spPr>
                <a:xfrm>
                  <a:off x="1080000" y="468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334" name="直線接點 333"/>
                <p:cNvCxnSpPr>
                  <a:stCxn id="332" idx="4"/>
                  <a:endCxn id="333" idx="0"/>
                </p:cNvCxnSpPr>
                <p:nvPr/>
              </p:nvCxnSpPr>
              <p:spPr>
                <a:xfrm>
                  <a:off x="1224000" y="42480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2" name="群組 291"/>
              <p:cNvGrpSpPr/>
              <p:nvPr/>
            </p:nvGrpSpPr>
            <p:grpSpPr>
              <a:xfrm>
                <a:off x="5219592" y="3573016"/>
                <a:ext cx="288000" cy="1008000"/>
                <a:chOff x="1080000" y="3960000"/>
                <a:chExt cx="288000" cy="1008000"/>
              </a:xfrm>
            </p:grpSpPr>
            <p:sp>
              <p:nvSpPr>
                <p:cNvPr id="329" name="橢圓 328"/>
                <p:cNvSpPr/>
                <p:nvPr/>
              </p:nvSpPr>
              <p:spPr>
                <a:xfrm>
                  <a:off x="1080000" y="396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30" name="橢圓 329"/>
                <p:cNvSpPr/>
                <p:nvPr/>
              </p:nvSpPr>
              <p:spPr>
                <a:xfrm>
                  <a:off x="1080000" y="468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331" name="直線接點 330"/>
                <p:cNvCxnSpPr>
                  <a:stCxn id="329" idx="4"/>
                  <a:endCxn id="330" idx="0"/>
                </p:cNvCxnSpPr>
                <p:nvPr/>
              </p:nvCxnSpPr>
              <p:spPr>
                <a:xfrm>
                  <a:off x="1224000" y="42480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3" name="群組 292"/>
              <p:cNvGrpSpPr/>
              <p:nvPr/>
            </p:nvGrpSpPr>
            <p:grpSpPr>
              <a:xfrm>
                <a:off x="5939592" y="3573016"/>
                <a:ext cx="288000" cy="1008000"/>
                <a:chOff x="1080000" y="3960000"/>
                <a:chExt cx="288000" cy="1008000"/>
              </a:xfrm>
            </p:grpSpPr>
            <p:sp>
              <p:nvSpPr>
                <p:cNvPr id="326" name="橢圓 325"/>
                <p:cNvSpPr/>
                <p:nvPr/>
              </p:nvSpPr>
              <p:spPr>
                <a:xfrm>
                  <a:off x="1080000" y="396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27" name="橢圓 326"/>
                <p:cNvSpPr/>
                <p:nvPr/>
              </p:nvSpPr>
              <p:spPr>
                <a:xfrm>
                  <a:off x="1080000" y="468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328" name="直線接點 327"/>
                <p:cNvCxnSpPr>
                  <a:stCxn id="326" idx="4"/>
                  <a:endCxn id="327" idx="0"/>
                </p:cNvCxnSpPr>
                <p:nvPr/>
              </p:nvCxnSpPr>
              <p:spPr>
                <a:xfrm>
                  <a:off x="1224000" y="42480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4" name="群組 293"/>
              <p:cNvGrpSpPr/>
              <p:nvPr/>
            </p:nvGrpSpPr>
            <p:grpSpPr>
              <a:xfrm>
                <a:off x="6659592" y="3573016"/>
                <a:ext cx="288000" cy="1008000"/>
                <a:chOff x="1080000" y="3960000"/>
                <a:chExt cx="288000" cy="1008000"/>
              </a:xfrm>
            </p:grpSpPr>
            <p:sp>
              <p:nvSpPr>
                <p:cNvPr id="323" name="橢圓 322"/>
                <p:cNvSpPr/>
                <p:nvPr/>
              </p:nvSpPr>
              <p:spPr>
                <a:xfrm>
                  <a:off x="1080000" y="396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24" name="橢圓 323"/>
                <p:cNvSpPr/>
                <p:nvPr/>
              </p:nvSpPr>
              <p:spPr>
                <a:xfrm>
                  <a:off x="1080000" y="468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325" name="直線接點 324"/>
                <p:cNvCxnSpPr>
                  <a:stCxn id="323" idx="4"/>
                  <a:endCxn id="324" idx="0"/>
                </p:cNvCxnSpPr>
                <p:nvPr/>
              </p:nvCxnSpPr>
              <p:spPr>
                <a:xfrm>
                  <a:off x="1224000" y="42480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" name="群組 294"/>
              <p:cNvGrpSpPr/>
              <p:nvPr/>
            </p:nvGrpSpPr>
            <p:grpSpPr>
              <a:xfrm>
                <a:off x="7379592" y="3573016"/>
                <a:ext cx="288000" cy="1008000"/>
                <a:chOff x="1080000" y="3960000"/>
                <a:chExt cx="288000" cy="1008000"/>
              </a:xfrm>
            </p:grpSpPr>
            <p:sp>
              <p:nvSpPr>
                <p:cNvPr id="320" name="橢圓 319"/>
                <p:cNvSpPr/>
                <p:nvPr/>
              </p:nvSpPr>
              <p:spPr>
                <a:xfrm>
                  <a:off x="1080000" y="396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21" name="橢圓 320"/>
                <p:cNvSpPr/>
                <p:nvPr/>
              </p:nvSpPr>
              <p:spPr>
                <a:xfrm>
                  <a:off x="1080000" y="468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322" name="直線接點 321"/>
                <p:cNvCxnSpPr>
                  <a:stCxn id="320" idx="4"/>
                  <a:endCxn id="321" idx="0"/>
                </p:cNvCxnSpPr>
                <p:nvPr/>
              </p:nvCxnSpPr>
              <p:spPr>
                <a:xfrm>
                  <a:off x="1224000" y="42480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6" name="直線接點 295"/>
              <p:cNvCxnSpPr>
                <a:stCxn id="347" idx="6"/>
                <a:endCxn id="344" idx="2"/>
              </p:cNvCxnSpPr>
              <p:nvPr/>
            </p:nvCxnSpPr>
            <p:spPr>
              <a:xfrm>
                <a:off x="1187592" y="371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直線接點 296"/>
              <p:cNvCxnSpPr>
                <a:stCxn id="348" idx="6"/>
                <a:endCxn id="345" idx="2"/>
              </p:cNvCxnSpPr>
              <p:nvPr/>
            </p:nvCxnSpPr>
            <p:spPr>
              <a:xfrm>
                <a:off x="1187592" y="443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直線接點 297"/>
              <p:cNvCxnSpPr>
                <a:stCxn id="344" idx="6"/>
                <a:endCxn id="341" idx="2"/>
              </p:cNvCxnSpPr>
              <p:nvPr/>
            </p:nvCxnSpPr>
            <p:spPr>
              <a:xfrm>
                <a:off x="1907592" y="371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直線接點 298"/>
              <p:cNvCxnSpPr>
                <a:stCxn id="339" idx="6"/>
                <a:endCxn id="336" idx="2"/>
              </p:cNvCxnSpPr>
              <p:nvPr/>
            </p:nvCxnSpPr>
            <p:spPr>
              <a:xfrm>
                <a:off x="3347592" y="443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直線接點 299"/>
              <p:cNvCxnSpPr>
                <a:stCxn id="338" idx="6"/>
                <a:endCxn id="335" idx="2"/>
              </p:cNvCxnSpPr>
              <p:nvPr/>
            </p:nvCxnSpPr>
            <p:spPr>
              <a:xfrm>
                <a:off x="3347592" y="371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直線接點 300"/>
              <p:cNvCxnSpPr>
                <a:stCxn id="342" idx="6"/>
                <a:endCxn id="339" idx="2"/>
              </p:cNvCxnSpPr>
              <p:nvPr/>
            </p:nvCxnSpPr>
            <p:spPr>
              <a:xfrm>
                <a:off x="2627592" y="443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直線接點 301"/>
              <p:cNvCxnSpPr>
                <a:stCxn id="341" idx="6"/>
                <a:endCxn id="338" idx="2"/>
              </p:cNvCxnSpPr>
              <p:nvPr/>
            </p:nvCxnSpPr>
            <p:spPr>
              <a:xfrm>
                <a:off x="2627592" y="371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直線接點 302"/>
              <p:cNvCxnSpPr>
                <a:stCxn id="345" idx="6"/>
                <a:endCxn id="342" idx="2"/>
              </p:cNvCxnSpPr>
              <p:nvPr/>
            </p:nvCxnSpPr>
            <p:spPr>
              <a:xfrm>
                <a:off x="1907592" y="443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直線接點 303"/>
              <p:cNvCxnSpPr>
                <a:stCxn id="336" idx="6"/>
                <a:endCxn id="333" idx="2"/>
              </p:cNvCxnSpPr>
              <p:nvPr/>
            </p:nvCxnSpPr>
            <p:spPr>
              <a:xfrm>
                <a:off x="4067592" y="443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直線接點 304"/>
              <p:cNvCxnSpPr>
                <a:stCxn id="332" idx="6"/>
                <a:endCxn id="329" idx="2"/>
              </p:cNvCxnSpPr>
              <p:nvPr/>
            </p:nvCxnSpPr>
            <p:spPr>
              <a:xfrm>
                <a:off x="4787592" y="371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直線接點 305"/>
              <p:cNvCxnSpPr>
                <a:stCxn id="333" idx="6"/>
                <a:endCxn id="330" idx="2"/>
              </p:cNvCxnSpPr>
              <p:nvPr/>
            </p:nvCxnSpPr>
            <p:spPr>
              <a:xfrm>
                <a:off x="4787592" y="443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直線接點 306"/>
              <p:cNvCxnSpPr>
                <a:stCxn id="329" idx="6"/>
                <a:endCxn id="326" idx="2"/>
              </p:cNvCxnSpPr>
              <p:nvPr/>
            </p:nvCxnSpPr>
            <p:spPr>
              <a:xfrm>
                <a:off x="5507592" y="371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直線接點 307"/>
              <p:cNvCxnSpPr>
                <a:stCxn id="330" idx="6"/>
                <a:endCxn id="327" idx="2"/>
              </p:cNvCxnSpPr>
              <p:nvPr/>
            </p:nvCxnSpPr>
            <p:spPr>
              <a:xfrm>
                <a:off x="5507592" y="443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直線接點 308"/>
              <p:cNvCxnSpPr>
                <a:stCxn id="335" idx="6"/>
                <a:endCxn id="332" idx="2"/>
              </p:cNvCxnSpPr>
              <p:nvPr/>
            </p:nvCxnSpPr>
            <p:spPr>
              <a:xfrm>
                <a:off x="4067592" y="371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直線接點 309"/>
              <p:cNvCxnSpPr>
                <a:stCxn id="326" idx="6"/>
                <a:endCxn id="323" idx="2"/>
              </p:cNvCxnSpPr>
              <p:nvPr/>
            </p:nvCxnSpPr>
            <p:spPr>
              <a:xfrm>
                <a:off x="6227592" y="371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直線接點 310"/>
              <p:cNvCxnSpPr>
                <a:stCxn id="327" idx="6"/>
                <a:endCxn id="324" idx="2"/>
              </p:cNvCxnSpPr>
              <p:nvPr/>
            </p:nvCxnSpPr>
            <p:spPr>
              <a:xfrm>
                <a:off x="6227592" y="443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直線接點 311"/>
              <p:cNvCxnSpPr>
                <a:stCxn id="323" idx="6"/>
                <a:endCxn id="320" idx="2"/>
              </p:cNvCxnSpPr>
              <p:nvPr/>
            </p:nvCxnSpPr>
            <p:spPr>
              <a:xfrm>
                <a:off x="6947592" y="371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直線接點 312"/>
              <p:cNvCxnSpPr>
                <a:stCxn id="324" idx="6"/>
                <a:endCxn id="321" idx="2"/>
              </p:cNvCxnSpPr>
              <p:nvPr/>
            </p:nvCxnSpPr>
            <p:spPr>
              <a:xfrm>
                <a:off x="6947592" y="4437016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4" name="群組 313"/>
              <p:cNvGrpSpPr/>
              <p:nvPr/>
            </p:nvGrpSpPr>
            <p:grpSpPr>
              <a:xfrm>
                <a:off x="8100000" y="3573016"/>
                <a:ext cx="288000" cy="1008000"/>
                <a:chOff x="1080000" y="3960000"/>
                <a:chExt cx="288000" cy="1008000"/>
              </a:xfrm>
            </p:grpSpPr>
            <p:sp>
              <p:nvSpPr>
                <p:cNvPr id="317" name="橢圓 316"/>
                <p:cNvSpPr/>
                <p:nvPr/>
              </p:nvSpPr>
              <p:spPr>
                <a:xfrm>
                  <a:off x="1080000" y="396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18" name="橢圓 317"/>
                <p:cNvSpPr/>
                <p:nvPr/>
              </p:nvSpPr>
              <p:spPr>
                <a:xfrm>
                  <a:off x="1080000" y="4680000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319" name="直線接點 318"/>
                <p:cNvCxnSpPr>
                  <a:stCxn id="317" idx="4"/>
                  <a:endCxn id="318" idx="0"/>
                </p:cNvCxnSpPr>
                <p:nvPr/>
              </p:nvCxnSpPr>
              <p:spPr>
                <a:xfrm>
                  <a:off x="1224000" y="42480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5" name="直線接點 314"/>
              <p:cNvCxnSpPr>
                <a:stCxn id="320" idx="6"/>
                <a:endCxn id="317" idx="2"/>
              </p:cNvCxnSpPr>
              <p:nvPr/>
            </p:nvCxnSpPr>
            <p:spPr>
              <a:xfrm>
                <a:off x="7667592" y="3717016"/>
                <a:ext cx="4324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直線接點 315"/>
              <p:cNvCxnSpPr>
                <a:stCxn id="321" idx="6"/>
                <a:endCxn id="318" idx="2"/>
              </p:cNvCxnSpPr>
              <p:nvPr/>
            </p:nvCxnSpPr>
            <p:spPr>
              <a:xfrm>
                <a:off x="7667592" y="4437016"/>
                <a:ext cx="4324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5" name="直線接點 274"/>
            <p:cNvCxnSpPr>
              <a:stCxn id="382" idx="4"/>
              <a:endCxn id="317" idx="0"/>
            </p:cNvCxnSpPr>
            <p:nvPr/>
          </p:nvCxnSpPr>
          <p:spPr>
            <a:xfrm>
              <a:off x="8244408" y="4581016"/>
              <a:ext cx="0" cy="4319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線接點 275"/>
            <p:cNvCxnSpPr>
              <a:stCxn id="388" idx="4"/>
              <a:endCxn id="323" idx="0"/>
            </p:cNvCxnSpPr>
            <p:nvPr/>
          </p:nvCxnSpPr>
          <p:spPr>
            <a:xfrm>
              <a:off x="6804000" y="4581016"/>
              <a:ext cx="0" cy="4319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線接點 276"/>
            <p:cNvCxnSpPr>
              <a:stCxn id="385" idx="4"/>
              <a:endCxn id="320" idx="0"/>
            </p:cNvCxnSpPr>
            <p:nvPr/>
          </p:nvCxnSpPr>
          <p:spPr>
            <a:xfrm>
              <a:off x="7524000" y="4581016"/>
              <a:ext cx="0" cy="4319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線接點 277"/>
            <p:cNvCxnSpPr>
              <a:stCxn id="391" idx="4"/>
              <a:endCxn id="326" idx="0"/>
            </p:cNvCxnSpPr>
            <p:nvPr/>
          </p:nvCxnSpPr>
          <p:spPr>
            <a:xfrm>
              <a:off x="6084000" y="4581016"/>
              <a:ext cx="0" cy="4319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線接點 278"/>
            <p:cNvCxnSpPr>
              <a:stCxn id="394" idx="4"/>
              <a:endCxn id="329" idx="0"/>
            </p:cNvCxnSpPr>
            <p:nvPr/>
          </p:nvCxnSpPr>
          <p:spPr>
            <a:xfrm>
              <a:off x="5364000" y="4581016"/>
              <a:ext cx="0" cy="4319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直線接點 279"/>
            <p:cNvCxnSpPr>
              <a:stCxn id="400" idx="4"/>
              <a:endCxn id="335" idx="0"/>
            </p:cNvCxnSpPr>
            <p:nvPr/>
          </p:nvCxnSpPr>
          <p:spPr>
            <a:xfrm>
              <a:off x="3924000" y="4581016"/>
              <a:ext cx="0" cy="4319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直線接點 280"/>
            <p:cNvCxnSpPr>
              <a:stCxn id="397" idx="4"/>
              <a:endCxn id="332" idx="0"/>
            </p:cNvCxnSpPr>
            <p:nvPr/>
          </p:nvCxnSpPr>
          <p:spPr>
            <a:xfrm>
              <a:off x="4644000" y="4581016"/>
              <a:ext cx="0" cy="4319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直線接點 281"/>
            <p:cNvCxnSpPr>
              <a:stCxn id="406" idx="4"/>
              <a:endCxn id="341" idx="0"/>
            </p:cNvCxnSpPr>
            <p:nvPr/>
          </p:nvCxnSpPr>
          <p:spPr>
            <a:xfrm>
              <a:off x="2484000" y="4581016"/>
              <a:ext cx="0" cy="4319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線接點 282"/>
            <p:cNvCxnSpPr>
              <a:stCxn id="403" idx="4"/>
              <a:endCxn id="338" idx="0"/>
            </p:cNvCxnSpPr>
            <p:nvPr/>
          </p:nvCxnSpPr>
          <p:spPr>
            <a:xfrm>
              <a:off x="3204000" y="4581016"/>
              <a:ext cx="0" cy="4319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線接點 283"/>
            <p:cNvCxnSpPr>
              <a:stCxn id="412" idx="4"/>
              <a:endCxn id="347" idx="0"/>
            </p:cNvCxnSpPr>
            <p:nvPr/>
          </p:nvCxnSpPr>
          <p:spPr>
            <a:xfrm>
              <a:off x="1044000" y="4581016"/>
              <a:ext cx="0" cy="4319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線接點 284"/>
            <p:cNvCxnSpPr>
              <a:stCxn id="409" idx="4"/>
              <a:endCxn id="344" idx="0"/>
            </p:cNvCxnSpPr>
            <p:nvPr/>
          </p:nvCxnSpPr>
          <p:spPr>
            <a:xfrm>
              <a:off x="1764000" y="4581016"/>
              <a:ext cx="0" cy="4319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4" name="文字方塊 413"/>
              <p:cNvSpPr txBox="1"/>
              <p:nvPr/>
            </p:nvSpPr>
            <p:spPr>
              <a:xfrm>
                <a:off x="586100" y="2591948"/>
                <a:ext cx="8076506" cy="578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There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exists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unmovable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414" name="文字方塊 4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00" y="2591948"/>
                <a:ext cx="8076506" cy="5783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5" name="橢圓 414"/>
          <p:cNvSpPr/>
          <p:nvPr/>
        </p:nvSpPr>
        <p:spPr>
          <a:xfrm>
            <a:off x="868048" y="4059818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6" name="橢圓 415"/>
          <p:cNvSpPr/>
          <p:nvPr/>
        </p:nvSpPr>
        <p:spPr>
          <a:xfrm>
            <a:off x="868048" y="4788602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7" name="橢圓 416"/>
          <p:cNvSpPr/>
          <p:nvPr/>
        </p:nvSpPr>
        <p:spPr>
          <a:xfrm>
            <a:off x="2306706" y="3346539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8" name="橢圓 417"/>
          <p:cNvSpPr/>
          <p:nvPr/>
        </p:nvSpPr>
        <p:spPr>
          <a:xfrm>
            <a:off x="2306706" y="5499817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9" name="橢圓 418"/>
          <p:cNvSpPr/>
          <p:nvPr/>
        </p:nvSpPr>
        <p:spPr>
          <a:xfrm>
            <a:off x="3746706" y="4061202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0" name="橢圓 419"/>
          <p:cNvSpPr/>
          <p:nvPr/>
        </p:nvSpPr>
        <p:spPr>
          <a:xfrm>
            <a:off x="4465347" y="4061176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1" name="橢圓 420"/>
          <p:cNvSpPr/>
          <p:nvPr/>
        </p:nvSpPr>
        <p:spPr>
          <a:xfrm>
            <a:off x="4462428" y="4783047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2" name="橢圓 421"/>
          <p:cNvSpPr/>
          <p:nvPr/>
        </p:nvSpPr>
        <p:spPr>
          <a:xfrm>
            <a:off x="5906707" y="3339820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3" name="橢圓 422"/>
          <p:cNvSpPr/>
          <p:nvPr/>
        </p:nvSpPr>
        <p:spPr>
          <a:xfrm>
            <a:off x="6626707" y="3346539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4" name="橢圓 423"/>
          <p:cNvSpPr/>
          <p:nvPr/>
        </p:nvSpPr>
        <p:spPr>
          <a:xfrm>
            <a:off x="8067113" y="4062308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5" name="橢圓 424"/>
          <p:cNvSpPr/>
          <p:nvPr/>
        </p:nvSpPr>
        <p:spPr>
          <a:xfrm>
            <a:off x="3746706" y="4779819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7" name="橢圓 426"/>
          <p:cNvSpPr/>
          <p:nvPr/>
        </p:nvSpPr>
        <p:spPr>
          <a:xfrm>
            <a:off x="5906706" y="5499817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8" name="橢圓 427"/>
          <p:cNvSpPr/>
          <p:nvPr/>
        </p:nvSpPr>
        <p:spPr>
          <a:xfrm>
            <a:off x="6626705" y="5499817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9" name="橢圓 428"/>
          <p:cNvSpPr/>
          <p:nvPr/>
        </p:nvSpPr>
        <p:spPr>
          <a:xfrm>
            <a:off x="8067113" y="4788602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078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 tmFilter="0,0; .5, 1; 1, 1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1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6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9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2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5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8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4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/>
      <p:bldP spid="261" grpId="0" autoUpdateAnimBg="0"/>
      <p:bldP spid="262" grpId="0"/>
      <p:bldP spid="263" grpId="0"/>
      <p:bldP spid="264" grpId="0" animBg="1"/>
      <p:bldP spid="265" grpId="0"/>
      <p:bldP spid="266" grpId="0"/>
      <p:bldP spid="270" grpId="0" animBg="1"/>
      <p:bldP spid="271" grpId="0"/>
      <p:bldP spid="414" grpId="0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7" grpId="0" animBg="1"/>
      <p:bldP spid="428" grpId="0" animBg="1"/>
      <p:bldP spid="42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angle 4"/>
          <p:cNvSpPr>
            <a:spLocks noChangeArrowheads="1"/>
          </p:cNvSpPr>
          <p:nvPr/>
        </p:nvSpPr>
        <p:spPr bwMode="auto">
          <a:xfrm>
            <a:off x="107504" y="260648"/>
            <a:ext cx="2015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b="1" dirty="0">
                <a:latin typeface="Times New Roman" pitchFamily="18" charset="0"/>
              </a:rPr>
              <a:t>Theorem.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文字方塊 226"/>
              <p:cNvSpPr txBox="1"/>
              <p:nvPr/>
            </p:nvSpPr>
            <p:spPr>
              <a:xfrm>
                <a:off x="683568" y="1052736"/>
                <a:ext cx="8324971" cy="670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TW" sz="3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3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4</m:t>
                                    </m:r>
                                    <m:r>
                                      <a:rPr lang="en-US" altLang="zh-TW" sz="3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𝑛</m:t>
                                    </m:r>
                                    <m:r>
                                      <a:rPr lang="en-US" altLang="zh-TW" sz="32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−2</m:t>
                                    </m:r>
                                  </m:num>
                                  <m:den>
                                    <m:r>
                                      <a:rPr lang="en-US" altLang="zh-TW" sz="3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  <m:r>
                          <a:rPr lang="en-US" altLang="zh-TW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zh-TW" altLang="en-US" sz="320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sSup>
                          <m:sSup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sz="32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TW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TW" sz="320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e>
                    </m:d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altLang="zh-TW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TW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(</m:t>
                    </m:r>
                    <m:r>
                      <m:rPr>
                        <m:sty m:val="p"/>
                      </m:rPr>
                      <a:rPr lang="en-US" altLang="zh-TW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altLang="zh-TW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3)</m:t>
                    </m:r>
                    <m:r>
                      <a:rPr lang="en-US" altLang="zh-TW" sz="3200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27" name="文字方塊 2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052736"/>
                <a:ext cx="8324971" cy="670440"/>
              </a:xfrm>
              <a:prstGeom prst="rect">
                <a:avLst/>
              </a:prstGeom>
              <a:blipFill>
                <a:blip r:embed="rId2"/>
                <a:stretch>
                  <a:fillRect t="-8182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文字方塊 227"/>
              <p:cNvSpPr txBox="1"/>
              <p:nvPr/>
            </p:nvSpPr>
            <p:spPr>
              <a:xfrm>
                <a:off x="251520" y="2060848"/>
                <a:ext cx="6614888" cy="670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200" b="0" i="0" smtClean="0">
                          <a:latin typeface="Cambria Math" panose="02040503050406030204" pitchFamily="18" charset="0"/>
                        </a:rPr>
                        <m:t>fact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TW" altLang="en-US" sz="3200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2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32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=5=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TW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×4−2</m:t>
                                  </m:r>
                                </m:num>
                                <m:den>
                                  <m: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28" name="文字方塊 2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060848"/>
                <a:ext cx="6614888" cy="6706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594" y="3212976"/>
            <a:ext cx="2015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b="1" dirty="0">
                <a:latin typeface="Times New Roman" pitchFamily="18" charset="0"/>
              </a:rPr>
              <a:t>Theorem.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53658" y="4005064"/>
                <a:ext cx="7621510" cy="670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320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sSup>
                          <m:sSup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sz="32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TW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TW" sz="320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𝑚</m:t>
                                </m:r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e>
                    </m:d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TW" sz="3200" b="0" i="1" smtClean="0">
                        <a:latin typeface="Cambria Math" panose="02040503050406030204" pitchFamily="18" charset="0"/>
                        <a:ea typeface="Cambria Math"/>
                      </a:rPr>
                      <m:t>𝑚𝑛</m:t>
                    </m:r>
                    <m:r>
                      <a:rPr lang="en-US" altLang="zh-TW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TW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(</m:t>
                    </m:r>
                    <m:r>
                      <m:rPr>
                        <m:sty m:val="p"/>
                      </m:rPr>
                      <a:rPr lang="en-US" altLang="zh-TW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altLang="zh-TW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6)</m:t>
                    </m:r>
                    <m:r>
                      <a:rPr lang="en-US" altLang="zh-TW" sz="3200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58" y="4005064"/>
                <a:ext cx="7621510" cy="670440"/>
              </a:xfrm>
              <a:prstGeom prst="rect">
                <a:avLst/>
              </a:prstGeom>
              <a:blipFill>
                <a:blip r:embed="rId4"/>
                <a:stretch>
                  <a:fillRect t="-8182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2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utoUpdateAnimBg="0"/>
      <p:bldP spid="227" grpId="0"/>
      <p:bldP spid="228" grpId="0"/>
      <p:bldP spid="5" grpId="0" autoUpdateAnimBg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4"/>
          <p:cNvSpPr txBox="1">
            <a:spLocks noChangeArrowheads="1"/>
          </p:cNvSpPr>
          <p:nvPr/>
        </p:nvSpPr>
        <p:spPr bwMode="auto">
          <a:xfrm>
            <a:off x="448003" y="2348880"/>
            <a:ext cx="854810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6000" b="1" dirty="0">
                <a:latin typeface="Times New Roman" pitchFamily="18" charset="0"/>
              </a:rPr>
              <a:t>Transferable domination </a:t>
            </a:r>
          </a:p>
          <a:p>
            <a:pPr eaLnBrk="1" hangingPunct="1"/>
            <a:r>
              <a:rPr lang="en-US" altLang="zh-TW" sz="6000" b="1" dirty="0" smtClean="0">
                <a:latin typeface="Times New Roman" pitchFamily="18" charset="0"/>
              </a:rPr>
              <a:t>            number of</a:t>
            </a:r>
          </a:p>
          <a:p>
            <a:pPr eaLnBrk="1" hangingPunct="1"/>
            <a:r>
              <a:rPr lang="en-US" altLang="zh-TW" sz="6000" b="1" dirty="0" smtClean="0">
                <a:latin typeface="Times New Roman" pitchFamily="18" charset="0"/>
              </a:rPr>
              <a:t>       bipartite graphs</a:t>
            </a:r>
            <a:endParaRPr lang="en-US" altLang="zh-TW" sz="6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48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386" y="1027118"/>
            <a:ext cx="526050" cy="126000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902" y="4230950"/>
            <a:ext cx="706047" cy="1440000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735" y="3011032"/>
            <a:ext cx="798217" cy="1440000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436" y="4163947"/>
            <a:ext cx="721314" cy="1620000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1036" y="1551644"/>
            <a:ext cx="543346" cy="1440000"/>
          </a:xfrm>
          <a:prstGeom prst="rect">
            <a:avLst/>
          </a:prstGeom>
        </p:spPr>
      </p:pic>
      <p:sp>
        <p:nvSpPr>
          <p:cNvPr id="29" name="橢圓 28"/>
          <p:cNvSpPr>
            <a:spLocks noChangeAspect="1"/>
          </p:cNvSpPr>
          <p:nvPr/>
        </p:nvSpPr>
        <p:spPr>
          <a:xfrm>
            <a:off x="3509892" y="2796038"/>
            <a:ext cx="1980000" cy="1980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>
            <a:spLocks noChangeAspect="1"/>
          </p:cNvSpPr>
          <p:nvPr/>
        </p:nvSpPr>
        <p:spPr>
          <a:xfrm>
            <a:off x="3045441" y="2308032"/>
            <a:ext cx="2880000" cy="2880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>
            <a:spLocks noChangeAspect="1"/>
          </p:cNvSpPr>
          <p:nvPr/>
        </p:nvSpPr>
        <p:spPr>
          <a:xfrm>
            <a:off x="2587451" y="1841032"/>
            <a:ext cx="3780000" cy="3780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˙</a:t>
            </a:r>
            <a:endParaRPr lang="zh-TW" altLang="en-US" dirty="0"/>
          </a:p>
        </p:txBody>
      </p:sp>
      <p:sp>
        <p:nvSpPr>
          <p:cNvPr id="32" name="橢圓 31"/>
          <p:cNvSpPr>
            <a:spLocks noChangeAspect="1"/>
          </p:cNvSpPr>
          <p:nvPr/>
        </p:nvSpPr>
        <p:spPr>
          <a:xfrm>
            <a:off x="3972350" y="3290286"/>
            <a:ext cx="1080120" cy="1080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>
            <a:spLocks noChangeAspect="1"/>
          </p:cNvSpPr>
          <p:nvPr/>
        </p:nvSpPr>
        <p:spPr>
          <a:xfrm>
            <a:off x="2172410" y="1391032"/>
            <a:ext cx="4680000" cy="4680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>
            <a:spLocks noChangeAspect="1"/>
          </p:cNvSpPr>
          <p:nvPr/>
        </p:nvSpPr>
        <p:spPr>
          <a:xfrm>
            <a:off x="5489952" y="3353947"/>
            <a:ext cx="1980000" cy="1980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>
            <a:spLocks noChangeAspect="1"/>
          </p:cNvSpPr>
          <p:nvPr/>
        </p:nvSpPr>
        <p:spPr>
          <a:xfrm>
            <a:off x="5039952" y="2934307"/>
            <a:ext cx="2880000" cy="2880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>
            <a:spLocks noChangeAspect="1"/>
          </p:cNvSpPr>
          <p:nvPr/>
        </p:nvSpPr>
        <p:spPr>
          <a:xfrm>
            <a:off x="4589952" y="2453947"/>
            <a:ext cx="3780000" cy="3780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˙</a:t>
            </a:r>
            <a:endParaRPr lang="zh-TW" altLang="en-US" dirty="0"/>
          </a:p>
        </p:txBody>
      </p:sp>
      <p:sp>
        <p:nvSpPr>
          <p:cNvPr id="37" name="橢圓 36"/>
          <p:cNvSpPr>
            <a:spLocks noChangeAspect="1"/>
          </p:cNvSpPr>
          <p:nvPr/>
        </p:nvSpPr>
        <p:spPr>
          <a:xfrm>
            <a:off x="5939892" y="3803947"/>
            <a:ext cx="1080120" cy="1080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>
            <a:spLocks noChangeAspect="1"/>
          </p:cNvSpPr>
          <p:nvPr/>
        </p:nvSpPr>
        <p:spPr>
          <a:xfrm>
            <a:off x="4139952" y="1963285"/>
            <a:ext cx="4680000" cy="4680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9" name="Picture 32" descr="MCj0371080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638" y="3670122"/>
            <a:ext cx="775595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6" descr="MCj0371080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9100" y="1924800"/>
            <a:ext cx="79473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文字方塊 43"/>
          <p:cNvSpPr txBox="1"/>
          <p:nvPr/>
        </p:nvSpPr>
        <p:spPr>
          <a:xfrm>
            <a:off x="2561043" y="309995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TW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4261830" y="432664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TW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95536" y="6956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want to move a mobile server(from 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63900" y="590133"/>
            <a:ext cx="8416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we need to guarantee that any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can receive 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63900" y="1174908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service at any time.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83708" y="90555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it possible?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63900" y="611128"/>
            <a:ext cx="5620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so, how to place the mobile server?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0.17622 0.19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5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6" grpId="0"/>
      <p:bldP spid="46" grpId="1"/>
      <p:bldP spid="47" grpId="0"/>
      <p:bldP spid="47" grpId="1"/>
      <p:bldP spid="48" grpId="0"/>
      <p:bldP spid="48" grpId="1"/>
      <p:bldP spid="49" grpId="1"/>
      <p:bldP spid="5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0819" y="188640"/>
            <a:ext cx="2015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b="1" dirty="0">
                <a:latin typeface="Times New Roman" pitchFamily="18" charset="0"/>
              </a:rPr>
              <a:t>Theorem.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95536" y="834971"/>
                <a:ext cx="85689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If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𝐺</m:t>
                      </m:r>
                      <m:r>
                        <m:rPr>
                          <m:nor/>
                        </m:rP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bipartite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graph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with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US" altLang="zh-TW" sz="3600" b="0" i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smtClean="0">
                          <a:latin typeface="Cambria Math"/>
                          <a:cs typeface="Times New Roman" pitchFamily="18" charset="0"/>
                        </a:rPr>
                        <m:t>vertices</m:t>
                      </m:r>
                      <m:r>
                        <m:rPr>
                          <m:nor/>
                        </m:rPr>
                        <a:rPr lang="en-US" altLang="zh-TW" sz="3600" b="0" i="0" smtClean="0">
                          <a:latin typeface="Cambria Math"/>
                          <a:cs typeface="Times New Roman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altLang="zh-TW" sz="3600" b="0" i="0" smtClean="0">
                          <a:latin typeface="Cambria Math"/>
                          <a:cs typeface="Times New Roman" pitchFamily="18" charset="0"/>
                        </a:rPr>
                        <m:t>then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4971"/>
                <a:ext cx="8568952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873785" y="1481302"/>
                <a:ext cx="2851614" cy="741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60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36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altLang="zh-TW" sz="3600" b="0" i="1" dirty="0" smtClean="0">
                          <a:latin typeface="Cambria Math"/>
                          <a:ea typeface="Cambria Math"/>
                        </a:rPr>
                        <m:t>≤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altLang="zh-TW" sz="36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3600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3600" b="0" i="1" dirty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3600" b="0" i="1" dirty="0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TW" sz="3600" b="0" i="1" dirty="0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en-US" altLang="zh-TW" sz="3600" i="1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785" y="1481302"/>
                <a:ext cx="2851614" cy="7419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395536" y="1918573"/>
            <a:ext cx="128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Idea.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15752" y="2564904"/>
                <a:ext cx="8128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Let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𝑋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𝑌</m:t>
                      </m:r>
                      <m:r>
                        <m:rPr>
                          <m:nor/>
                        </m:rP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partite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sets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zh-TW" sz="3600" i="1">
                          <a:latin typeface="Cambria Math"/>
                        </a:rPr>
                        <m:t>𝐺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52" y="2564904"/>
                <a:ext cx="8128520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785546" y="3180150"/>
                <a:ext cx="68504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Consider the dominating set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36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zh-TW" sz="36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3600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sz="36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⊇</m:t>
                    </m:r>
                    <m:r>
                      <a:rPr lang="en-US" altLang="zh-TW" sz="36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sz="3600" dirty="0" smtClean="0"/>
                  <a:t>,</a:t>
                </a:r>
                <a:endParaRPr lang="zh-TW" altLang="en-US" sz="36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46" y="3180150"/>
                <a:ext cx="6850475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758" t="-14151" r="-1779" b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群組 60"/>
          <p:cNvGrpSpPr/>
          <p:nvPr/>
        </p:nvGrpSpPr>
        <p:grpSpPr>
          <a:xfrm>
            <a:off x="258836" y="4529051"/>
            <a:ext cx="3907839" cy="2192359"/>
            <a:chOff x="114242" y="4303821"/>
            <a:chExt cx="3907839" cy="2192359"/>
          </a:xfrm>
        </p:grpSpPr>
        <p:sp>
          <p:nvSpPr>
            <p:cNvPr id="13" name="橢圓 12"/>
            <p:cNvSpPr/>
            <p:nvPr/>
          </p:nvSpPr>
          <p:spPr>
            <a:xfrm>
              <a:off x="736592" y="4303821"/>
              <a:ext cx="2952328" cy="8640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/>
                <p:cNvSpPr/>
                <p:nvPr/>
              </p:nvSpPr>
              <p:spPr>
                <a:xfrm>
                  <a:off x="274268" y="4412700"/>
                  <a:ext cx="62235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3600" i="1">
                            <a:latin typeface="Cambria Math"/>
                          </a:rPr>
                          <m:t>𝑋</m:t>
                        </m:r>
                      </m:oMath>
                    </m:oMathPara>
                  </a14:m>
                  <a:endParaRPr lang="zh-TW" altLang="en-US" sz="3600" dirty="0"/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268" y="4412700"/>
                  <a:ext cx="622350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114242" y="5694837"/>
                  <a:ext cx="62235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3600" b="0" i="1" smtClean="0">
                            <a:latin typeface="Cambria Math"/>
                          </a:rPr>
                          <m:t>𝑌</m:t>
                        </m:r>
                      </m:oMath>
                    </m:oMathPara>
                  </a14:m>
                  <a:endParaRPr lang="zh-TW" altLang="en-US" sz="3600" dirty="0"/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242" y="5694837"/>
                  <a:ext cx="622350" cy="6463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橢圓 17"/>
            <p:cNvSpPr>
              <a:spLocks noChangeAspect="1"/>
            </p:cNvSpPr>
            <p:nvPr/>
          </p:nvSpPr>
          <p:spPr>
            <a:xfrm>
              <a:off x="907943" y="459186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/>
            <p:cNvSpPr>
              <a:spLocks noChangeAspect="1"/>
            </p:cNvSpPr>
            <p:nvPr/>
          </p:nvSpPr>
          <p:spPr>
            <a:xfrm>
              <a:off x="1288324" y="459186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橢圓 20"/>
            <p:cNvSpPr>
              <a:spLocks noChangeAspect="1"/>
            </p:cNvSpPr>
            <p:nvPr/>
          </p:nvSpPr>
          <p:spPr>
            <a:xfrm>
              <a:off x="2406687" y="461572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橢圓 21"/>
            <p:cNvSpPr>
              <a:spLocks noChangeAspect="1"/>
            </p:cNvSpPr>
            <p:nvPr/>
          </p:nvSpPr>
          <p:spPr>
            <a:xfrm>
              <a:off x="2803426" y="460026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/>
            <p:cNvSpPr>
              <a:spLocks noChangeAspect="1"/>
            </p:cNvSpPr>
            <p:nvPr/>
          </p:nvSpPr>
          <p:spPr>
            <a:xfrm>
              <a:off x="3231974" y="460026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529837" y="5632084"/>
              <a:ext cx="3492244" cy="8640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橢圓 24"/>
            <p:cNvSpPr>
              <a:spLocks noChangeAspect="1"/>
            </p:cNvSpPr>
            <p:nvPr/>
          </p:nvSpPr>
          <p:spPr>
            <a:xfrm>
              <a:off x="1170803" y="591022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橢圓 25"/>
            <p:cNvSpPr>
              <a:spLocks noChangeAspect="1"/>
            </p:cNvSpPr>
            <p:nvPr/>
          </p:nvSpPr>
          <p:spPr>
            <a:xfrm>
              <a:off x="2337794" y="5925583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橢圓 26"/>
            <p:cNvSpPr>
              <a:spLocks noChangeAspect="1"/>
            </p:cNvSpPr>
            <p:nvPr/>
          </p:nvSpPr>
          <p:spPr>
            <a:xfrm>
              <a:off x="2729784" y="591862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橢圓 27"/>
            <p:cNvSpPr>
              <a:spLocks noChangeAspect="1"/>
            </p:cNvSpPr>
            <p:nvPr/>
          </p:nvSpPr>
          <p:spPr>
            <a:xfrm>
              <a:off x="3126523" y="590316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橢圓 28"/>
            <p:cNvSpPr>
              <a:spLocks noChangeAspect="1"/>
            </p:cNvSpPr>
            <p:nvPr/>
          </p:nvSpPr>
          <p:spPr>
            <a:xfrm>
              <a:off x="3555071" y="590316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橢圓 29"/>
            <p:cNvSpPr>
              <a:spLocks noChangeAspect="1"/>
            </p:cNvSpPr>
            <p:nvPr/>
          </p:nvSpPr>
          <p:spPr>
            <a:xfrm>
              <a:off x="784058" y="5920132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2" name="直線接點 31"/>
            <p:cNvCxnSpPr/>
            <p:nvPr/>
          </p:nvCxnSpPr>
          <p:spPr>
            <a:xfrm flipV="1">
              <a:off x="1687785" y="4744265"/>
              <a:ext cx="622850" cy="15459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flipV="1">
              <a:off x="1580574" y="6054124"/>
              <a:ext cx="622850" cy="15459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>
              <a:off x="1128298" y="4918877"/>
              <a:ext cx="42505" cy="9122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1395045" y="4953634"/>
              <a:ext cx="903925" cy="877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H="1">
              <a:off x="1695184" y="4988392"/>
              <a:ext cx="1178601" cy="8427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>
              <a:off x="2246661" y="5071277"/>
              <a:ext cx="825287" cy="7598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flipH="1">
              <a:off x="2534661" y="4988392"/>
              <a:ext cx="75734" cy="843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flipH="1">
              <a:off x="928058" y="4953634"/>
              <a:ext cx="767126" cy="877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>
              <a:off x="3126523" y="4953634"/>
              <a:ext cx="42505" cy="9122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>
              <a:off x="1804502" y="4990900"/>
              <a:ext cx="42505" cy="9122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>
              <a:off x="1311621" y="4990900"/>
              <a:ext cx="239563" cy="7682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橢圓 55"/>
          <p:cNvSpPr>
            <a:spLocks noChangeAspect="1"/>
          </p:cNvSpPr>
          <p:nvPr/>
        </p:nvSpPr>
        <p:spPr>
          <a:xfrm>
            <a:off x="1045960" y="4817198"/>
            <a:ext cx="288000" cy="2880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/>
          <p:cNvSpPr>
            <a:spLocks noChangeAspect="1"/>
          </p:cNvSpPr>
          <p:nvPr/>
        </p:nvSpPr>
        <p:spPr>
          <a:xfrm>
            <a:off x="1432918" y="4817099"/>
            <a:ext cx="288000" cy="2880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/>
          <p:cNvSpPr>
            <a:spLocks noChangeAspect="1"/>
          </p:cNvSpPr>
          <p:nvPr/>
        </p:nvSpPr>
        <p:spPr>
          <a:xfrm>
            <a:off x="2551281" y="4840954"/>
            <a:ext cx="288000" cy="2880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橢圓 58"/>
          <p:cNvSpPr>
            <a:spLocks noChangeAspect="1"/>
          </p:cNvSpPr>
          <p:nvPr/>
        </p:nvSpPr>
        <p:spPr>
          <a:xfrm>
            <a:off x="2952534" y="4825495"/>
            <a:ext cx="288000" cy="2880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59"/>
          <p:cNvSpPr>
            <a:spLocks noChangeAspect="1"/>
          </p:cNvSpPr>
          <p:nvPr/>
        </p:nvSpPr>
        <p:spPr>
          <a:xfrm>
            <a:off x="3376568" y="4825495"/>
            <a:ext cx="288000" cy="2880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/>
              <p:cNvSpPr txBox="1"/>
              <p:nvPr/>
            </p:nvSpPr>
            <p:spPr>
              <a:xfrm>
                <a:off x="674431" y="3786880"/>
                <a:ext cx="3245709" cy="740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TW" sz="3600" i="1">
                                  <a:latin typeface="Cambria Math"/>
                                  <a:cs typeface="Times New Roman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sz="36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sz="3600" b="0" i="1" smtClean="0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≥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altLang="zh-TW" sz="36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36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3600" i="1" dirty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3600" i="1" dirty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TW" sz="3600" i="1" dirty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e>
                      </m:d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31" y="3786880"/>
                <a:ext cx="3245709" cy="74001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橢圓 62"/>
          <p:cNvSpPr>
            <a:spLocks noChangeAspect="1"/>
          </p:cNvSpPr>
          <p:nvPr/>
        </p:nvSpPr>
        <p:spPr>
          <a:xfrm>
            <a:off x="931715" y="6161368"/>
            <a:ext cx="288000" cy="2880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橢圓 63"/>
          <p:cNvSpPr>
            <a:spLocks noChangeAspect="1"/>
          </p:cNvSpPr>
          <p:nvPr/>
        </p:nvSpPr>
        <p:spPr>
          <a:xfrm>
            <a:off x="1315397" y="6135354"/>
            <a:ext cx="288000" cy="2880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/>
              <p:cNvSpPr txBox="1"/>
              <p:nvPr/>
            </p:nvSpPr>
            <p:spPr>
              <a:xfrm>
                <a:off x="4166675" y="4458867"/>
                <a:ext cx="42819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We show that if </a:t>
                </a:r>
                <a14:m>
                  <m:oMath xmlns:m="http://schemas.openxmlformats.org/officeDocument/2006/math">
                    <m:r>
                      <a:rPr lang="en-US" altLang="zh-TW" sz="36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 is a </a:t>
                </a:r>
                <a:endParaRPr lang="zh-TW" altLang="en-US" sz="3600" dirty="0"/>
              </a:p>
            </p:txBody>
          </p:sp>
        </mc:Choice>
        <mc:Fallback xmlns="">
          <p:sp>
            <p:nvSpPr>
              <p:cNvPr id="65" name="文字方塊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675" y="4458867"/>
                <a:ext cx="4281955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4416" t="-14151" r="-5840" b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/>
              <p:cNvSpPr txBox="1"/>
              <p:nvPr/>
            </p:nvSpPr>
            <p:spPr>
              <a:xfrm>
                <a:off x="4210783" y="5025931"/>
                <a:ext cx="38685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dominating set of </a:t>
                </a:r>
                <a14:m>
                  <m:oMath xmlns:m="http://schemas.openxmlformats.org/officeDocument/2006/math">
                    <m:r>
                      <a:rPr lang="en-US" altLang="zh-TW" sz="36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sz="3600" dirty="0" smtClean="0"/>
                  <a:t>,</a:t>
                </a:r>
                <a:endParaRPr lang="zh-TW" altLang="en-US" sz="3600" dirty="0"/>
              </a:p>
            </p:txBody>
          </p:sp>
        </mc:Choice>
        <mc:Fallback xmlns="">
          <p:sp>
            <p:nvSpPr>
              <p:cNvPr id="66" name="文字方塊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783" y="5025931"/>
                <a:ext cx="3868526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4890" t="-14151" r="-8044" b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4165259" y="5680599"/>
                <a:ext cx="27940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3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dirty="0" smtClean="0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en-US" altLang="zh-TW" sz="3600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TW" sz="3600" b="0" i="1" dirty="0" smtClean="0">
                          <a:latin typeface="Cambria Math"/>
                        </a:rPr>
                        <m:t>𝑘</m:t>
                      </m:r>
                      <m:r>
                        <a:rPr lang="en-US" altLang="zh-TW" sz="3600" b="0" i="1" dirty="0" smtClean="0">
                          <a:latin typeface="Cambria Math"/>
                        </a:rPr>
                        <m:t>,</m:t>
                      </m:r>
                      <m:r>
                        <a:rPr lang="en-US" altLang="zh-TW" sz="3600" b="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dirty="0" smtClean="0">
                          <a:latin typeface="Cambria Math"/>
                        </a:rPr>
                        <m:t>then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259" y="5680599"/>
                <a:ext cx="2794020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6933038" y="5593519"/>
                <a:ext cx="1656184" cy="781689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36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zh-TW" sz="3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3600" b="0" i="1" smtClean="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e>
                    </m:groupChr>
                  </m:oMath>
                </a14:m>
                <a:r>
                  <a:rPr lang="en-US" altLang="zh-TW" sz="36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36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3600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038" y="5593519"/>
                <a:ext cx="1656184" cy="78168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07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75"/>
                            </p:stCondLst>
                            <p:childTnLst>
                              <p:par>
                                <p:cTn id="20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25"/>
                            </p:stCondLst>
                            <p:childTnLst>
                              <p:par>
                                <p:cTn id="6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25"/>
                            </p:stCondLst>
                            <p:childTnLst>
                              <p:par>
                                <p:cTn id="7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"/>
                            </p:stCondLst>
                            <p:childTnLst>
                              <p:par>
                                <p:cTn id="10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75"/>
                            </p:stCondLst>
                            <p:childTnLst>
                              <p:par>
                                <p:cTn id="1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/>
      <p:bldP spid="4" grpId="1"/>
      <p:bldP spid="9" grpId="0"/>
      <p:bldP spid="12" grpId="0"/>
      <p:bldP spid="15" grpId="0"/>
      <p:bldP spid="56" grpId="0" animBg="1"/>
      <p:bldP spid="57" grpId="0" animBg="1"/>
      <p:bldP spid="58" grpId="0" animBg="1"/>
      <p:bldP spid="59" grpId="0" animBg="1"/>
      <p:bldP spid="60" grpId="0" animBg="1"/>
      <p:bldP spid="62" grpId="0"/>
      <p:bldP spid="63" grpId="0" animBg="1"/>
      <p:bldP spid="64" grpId="0" animBg="1"/>
      <p:bldP spid="65" grpId="0"/>
      <p:bldP spid="66" grpId="0"/>
      <p:bldP spid="67" grpId="0"/>
      <p:bldP spid="6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1059" y="33861"/>
            <a:ext cx="14429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Proof.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416060" y="64638"/>
                <a:ext cx="66569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Let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𝐷</m:t>
                      </m:r>
                      <m:r>
                        <m:rPr>
                          <m:nor/>
                        </m:rPr>
                        <a:rPr lang="en-US" altLang="zh-TW" sz="3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dominating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set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zh-TW" sz="3200" i="1">
                          <a:latin typeface="Cambria Math"/>
                        </a:rPr>
                        <m:t>𝐺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060" y="64638"/>
                <a:ext cx="6656969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群組 39"/>
          <p:cNvGrpSpPr/>
          <p:nvPr/>
        </p:nvGrpSpPr>
        <p:grpSpPr>
          <a:xfrm>
            <a:off x="154342" y="923282"/>
            <a:ext cx="5243311" cy="2208982"/>
            <a:chOff x="177541" y="1050590"/>
            <a:chExt cx="5243311" cy="2208982"/>
          </a:xfrm>
        </p:grpSpPr>
        <p:sp>
          <p:nvSpPr>
            <p:cNvPr id="8" name="橢圓 7"/>
            <p:cNvSpPr/>
            <p:nvPr/>
          </p:nvSpPr>
          <p:spPr>
            <a:xfrm>
              <a:off x="911377" y="1050590"/>
              <a:ext cx="4103846" cy="8640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449053" y="1159469"/>
                  <a:ext cx="62235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3600" i="1">
                            <a:latin typeface="Cambria Math"/>
                          </a:rPr>
                          <m:t>𝑋</m:t>
                        </m:r>
                      </m:oMath>
                    </m:oMathPara>
                  </a14:m>
                  <a:endParaRPr lang="zh-TW" altLang="en-US" sz="3600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053" y="1159469"/>
                  <a:ext cx="622350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177541" y="2458229"/>
                  <a:ext cx="62235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3600" b="0" i="1" smtClean="0">
                            <a:latin typeface="Cambria Math"/>
                          </a:rPr>
                          <m:t>𝑌</m:t>
                        </m:r>
                      </m:oMath>
                    </m:oMathPara>
                  </a14:m>
                  <a:endParaRPr lang="zh-TW" altLang="en-US" sz="3600" dirty="0"/>
                </a:p>
              </p:txBody>
            </p:sp>
          </mc:Choice>
          <mc:Fallback xmlns=""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541" y="2458229"/>
                  <a:ext cx="622350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橢圓 10"/>
            <p:cNvSpPr>
              <a:spLocks noChangeAspect="1"/>
            </p:cNvSpPr>
            <p:nvPr/>
          </p:nvSpPr>
          <p:spPr>
            <a:xfrm>
              <a:off x="1082728" y="133863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>
              <a:spLocks noChangeAspect="1"/>
            </p:cNvSpPr>
            <p:nvPr/>
          </p:nvSpPr>
          <p:spPr>
            <a:xfrm>
              <a:off x="1463109" y="133863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>
              <a:spLocks noChangeAspect="1"/>
            </p:cNvSpPr>
            <p:nvPr/>
          </p:nvSpPr>
          <p:spPr>
            <a:xfrm>
              <a:off x="2581472" y="1362493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>
              <a:spLocks noChangeAspect="1"/>
            </p:cNvSpPr>
            <p:nvPr/>
          </p:nvSpPr>
          <p:spPr>
            <a:xfrm>
              <a:off x="2978211" y="134703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593135" y="2395476"/>
              <a:ext cx="4827717" cy="8640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>
              <a:spLocks noChangeAspect="1"/>
            </p:cNvSpPr>
            <p:nvPr/>
          </p:nvSpPr>
          <p:spPr>
            <a:xfrm>
              <a:off x="1174505" y="2673616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>
              <a:spLocks noChangeAspect="1"/>
            </p:cNvSpPr>
            <p:nvPr/>
          </p:nvSpPr>
          <p:spPr>
            <a:xfrm>
              <a:off x="2231292" y="2668703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/>
            <p:cNvSpPr>
              <a:spLocks noChangeAspect="1"/>
            </p:cNvSpPr>
            <p:nvPr/>
          </p:nvSpPr>
          <p:spPr>
            <a:xfrm>
              <a:off x="4099217" y="269670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/>
            <p:cNvSpPr>
              <a:spLocks noChangeAspect="1"/>
            </p:cNvSpPr>
            <p:nvPr/>
          </p:nvSpPr>
          <p:spPr>
            <a:xfrm>
              <a:off x="4495956" y="268124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橢圓 20"/>
            <p:cNvSpPr>
              <a:spLocks noChangeAspect="1"/>
            </p:cNvSpPr>
            <p:nvPr/>
          </p:nvSpPr>
          <p:spPr>
            <a:xfrm>
              <a:off x="4924504" y="268124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橢圓 21"/>
            <p:cNvSpPr>
              <a:spLocks noChangeAspect="1"/>
            </p:cNvSpPr>
            <p:nvPr/>
          </p:nvSpPr>
          <p:spPr>
            <a:xfrm>
              <a:off x="799891" y="268352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3" name="直線接點 22"/>
            <p:cNvCxnSpPr/>
            <p:nvPr/>
          </p:nvCxnSpPr>
          <p:spPr>
            <a:xfrm flipV="1">
              <a:off x="1862570" y="1491034"/>
              <a:ext cx="622850" cy="15459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 flipV="1">
              <a:off x="1550406" y="2838489"/>
              <a:ext cx="622850" cy="15459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橢圓 33"/>
            <p:cNvSpPr>
              <a:spLocks noChangeAspect="1"/>
            </p:cNvSpPr>
            <p:nvPr/>
          </p:nvSpPr>
          <p:spPr>
            <a:xfrm>
              <a:off x="3006993" y="2688560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5" name="直線接點 34"/>
            <p:cNvCxnSpPr/>
            <p:nvPr/>
          </p:nvCxnSpPr>
          <p:spPr>
            <a:xfrm flipV="1">
              <a:off x="3385992" y="2832975"/>
              <a:ext cx="622850" cy="15459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橢圓 35"/>
            <p:cNvSpPr>
              <a:spLocks noChangeAspect="1"/>
            </p:cNvSpPr>
            <p:nvPr/>
          </p:nvSpPr>
          <p:spPr>
            <a:xfrm>
              <a:off x="4096200" y="133863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橢圓 36"/>
            <p:cNvSpPr>
              <a:spLocks noChangeAspect="1"/>
            </p:cNvSpPr>
            <p:nvPr/>
          </p:nvSpPr>
          <p:spPr>
            <a:xfrm>
              <a:off x="4476581" y="133863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8" name="直線接點 37"/>
            <p:cNvCxnSpPr/>
            <p:nvPr/>
          </p:nvCxnSpPr>
          <p:spPr>
            <a:xfrm flipV="1">
              <a:off x="3370937" y="1482492"/>
              <a:ext cx="622850" cy="15459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橢圓 38"/>
            <p:cNvSpPr>
              <a:spLocks noChangeAspect="1"/>
            </p:cNvSpPr>
            <p:nvPr/>
          </p:nvSpPr>
          <p:spPr>
            <a:xfrm>
              <a:off x="2608752" y="268352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5279521" y="663041"/>
                <a:ext cx="32997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Let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𝐷</m:t>
                      </m:r>
                      <m:r>
                        <a:rPr lang="en-US" altLang="zh-TW" sz="3200" b="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altLang="zh-TW" sz="3200" b="0" i="1" smtClean="0"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en-US" altLang="zh-TW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200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521" y="663041"/>
                <a:ext cx="329978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5469414" y="1298335"/>
                <a:ext cx="23042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/>
                        </a:rPr>
                        <m:t>𝐷</m:t>
                      </m:r>
                      <m:r>
                        <a:rPr lang="en-US" altLang="zh-TW" sz="3200" b="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altLang="zh-TW" sz="32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TW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200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414" y="1298335"/>
                <a:ext cx="2304257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5469414" y="1865039"/>
                <a:ext cx="25091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en-US" altLang="zh-TW" sz="32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200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414" y="1865039"/>
                <a:ext cx="250919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5513804" y="2479486"/>
                <a:ext cx="24648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TW" sz="32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200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04" y="2479486"/>
                <a:ext cx="2464801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接點 61"/>
          <p:cNvCxnSpPr/>
          <p:nvPr/>
        </p:nvCxnSpPr>
        <p:spPr>
          <a:xfrm>
            <a:off x="2940101" y="2258308"/>
            <a:ext cx="0" cy="864000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>
            <a:off x="2899249" y="923184"/>
            <a:ext cx="0" cy="864000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/>
              <p:cNvSpPr/>
              <p:nvPr/>
            </p:nvSpPr>
            <p:spPr>
              <a:xfrm>
                <a:off x="1479573" y="2907880"/>
                <a:ext cx="7388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4" name="矩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573" y="2907880"/>
                <a:ext cx="738857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/>
              <p:cNvSpPr/>
              <p:nvPr/>
            </p:nvSpPr>
            <p:spPr>
              <a:xfrm>
                <a:off x="1443707" y="469939"/>
                <a:ext cx="7388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5" name="矩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707" y="469939"/>
                <a:ext cx="738857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/>
              <p:cNvSpPr/>
              <p:nvPr/>
            </p:nvSpPr>
            <p:spPr>
              <a:xfrm>
                <a:off x="3659163" y="2907880"/>
                <a:ext cx="7483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6" name="矩形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163" y="2907880"/>
                <a:ext cx="748345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/>
              <p:cNvSpPr/>
              <p:nvPr/>
            </p:nvSpPr>
            <p:spPr>
              <a:xfrm>
                <a:off x="3616214" y="481032"/>
                <a:ext cx="7388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7" name="矩形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214" y="481032"/>
                <a:ext cx="738857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橢圓 67"/>
          <p:cNvSpPr>
            <a:spLocks noChangeAspect="1"/>
          </p:cNvSpPr>
          <p:nvPr/>
        </p:nvSpPr>
        <p:spPr>
          <a:xfrm>
            <a:off x="784310" y="2553937"/>
            <a:ext cx="288000" cy="2880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/>
          <p:cNvSpPr>
            <a:spLocks noChangeAspect="1"/>
          </p:cNvSpPr>
          <p:nvPr/>
        </p:nvSpPr>
        <p:spPr>
          <a:xfrm>
            <a:off x="1151306" y="2546308"/>
            <a:ext cx="288000" cy="2880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橢圓 69"/>
          <p:cNvSpPr>
            <a:spLocks noChangeAspect="1"/>
          </p:cNvSpPr>
          <p:nvPr/>
        </p:nvSpPr>
        <p:spPr>
          <a:xfrm>
            <a:off x="2207738" y="2555260"/>
            <a:ext cx="288000" cy="2880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/>
          <p:cNvSpPr>
            <a:spLocks noChangeAspect="1"/>
          </p:cNvSpPr>
          <p:nvPr/>
        </p:nvSpPr>
        <p:spPr>
          <a:xfrm>
            <a:off x="2585553" y="2546308"/>
            <a:ext cx="288000" cy="2880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/>
          <p:cNvSpPr>
            <a:spLocks noChangeAspect="1"/>
          </p:cNvSpPr>
          <p:nvPr/>
        </p:nvSpPr>
        <p:spPr>
          <a:xfrm>
            <a:off x="2955012" y="1211184"/>
            <a:ext cx="288000" cy="2880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/>
          <p:cNvSpPr>
            <a:spLocks noChangeAspect="1"/>
          </p:cNvSpPr>
          <p:nvPr/>
        </p:nvSpPr>
        <p:spPr>
          <a:xfrm>
            <a:off x="4076703" y="1211184"/>
            <a:ext cx="288000" cy="2880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橢圓 73"/>
          <p:cNvSpPr>
            <a:spLocks noChangeAspect="1"/>
          </p:cNvSpPr>
          <p:nvPr/>
        </p:nvSpPr>
        <p:spPr>
          <a:xfrm>
            <a:off x="4457819" y="1211184"/>
            <a:ext cx="288000" cy="2880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/>
        </p:nvSpPr>
        <p:spPr>
          <a:xfrm>
            <a:off x="372135" y="3436748"/>
            <a:ext cx="15109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Times New Roman" pitchFamily="18" charset="0"/>
              </a:rPr>
              <a:t>Claim. </a:t>
            </a:r>
            <a:endParaRPr lang="en-US" altLang="zh-TW" sz="32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/>
              <p:cNvSpPr txBox="1"/>
              <p:nvPr/>
            </p:nvSpPr>
            <p:spPr>
              <a:xfrm>
                <a:off x="1659086" y="3405041"/>
                <a:ext cx="5874032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There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exists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𝑣</m:t>
                      </m:r>
                      <m:r>
                        <m:rPr>
                          <m:nor/>
                        </m:rPr>
                        <a:rPr lang="en-US" altLang="zh-TW" sz="3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smtClean="0">
                          <a:latin typeface="Cambria Math"/>
                        </a:rPr>
                        <m:t>in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200" b="0" i="1" smtClean="0">
                          <a:latin typeface="Cambria Math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32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US" altLang="zh-TW" sz="3200" b="0" i="1" smtClean="0">
                                  <a:latin typeface="Cambria Math"/>
                                </a:rPr>
                                <m:t>𝑝</m:t>
                              </m:r>
                            </m:sup>
                          </m:sSubSup>
                          <m:r>
                            <a:rPr lang="en-US" altLang="zh-TW" sz="3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32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altLang="zh-TW" sz="32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/>
                          <a:ea typeface="Cambria Math"/>
                        </a:rPr>
                        <m:t>≤1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6" name="文字方塊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086" y="3405041"/>
                <a:ext cx="5874032" cy="64819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矩形 76"/>
          <p:cNvSpPr/>
          <p:nvPr/>
        </p:nvSpPr>
        <p:spPr>
          <a:xfrm>
            <a:off x="357582" y="3973210"/>
            <a:ext cx="3700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Proof of the </a:t>
            </a:r>
            <a:r>
              <a:rPr lang="en-US" altLang="zh-TW" sz="3200" b="1" dirty="0" smtClean="0">
                <a:latin typeface="Times New Roman" pitchFamily="18" charset="0"/>
              </a:rPr>
              <a:t>Claim</a:t>
            </a:r>
            <a:r>
              <a:rPr lang="en-US" altLang="zh-TW" sz="3600" b="1" dirty="0" smtClean="0">
                <a:latin typeface="Times New Roman" pitchFamily="18" charset="0"/>
              </a:rPr>
              <a:t>.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3555246" y="4556351"/>
                <a:ext cx="5010449" cy="631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/>
                        </a:rPr>
                        <m:t>𝑣</m:t>
                      </m:r>
                      <m:r>
                        <a:rPr lang="en-US" altLang="zh-TW" sz="3200" b="0" i="1" smtClean="0"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2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smtClean="0">
                          <a:latin typeface="Cambria Math"/>
                        </a:rPr>
                        <m:t>implies</m:t>
                      </m:r>
                      <m:r>
                        <a:rPr lang="en-US" altLang="zh-TW" sz="3200" b="0" i="1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𝐷</m:t>
                          </m:r>
                        </m:sub>
                        <m:sup>
                          <m:r>
                            <a:rPr lang="en-US" altLang="zh-TW" sz="3200" i="1">
                              <a:latin typeface="Cambria Math"/>
                            </a:rPr>
                            <m:t>𝑝</m:t>
                          </m:r>
                        </m:sup>
                      </m:sSubSup>
                      <m:r>
                        <a:rPr lang="en-US" altLang="zh-TW" sz="3200" i="1">
                          <a:latin typeface="Cambria Math"/>
                        </a:rPr>
                        <m:t>(</m:t>
                      </m:r>
                      <m:r>
                        <a:rPr lang="en-US" altLang="zh-TW" sz="3200" i="1">
                          <a:latin typeface="Cambria Math"/>
                        </a:rPr>
                        <m:t>𝑣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)</m:t>
                      </m:r>
                      <m:r>
                        <a:rPr lang="en-US" altLang="zh-TW" sz="3200" b="0" i="1" smtClean="0">
                          <a:latin typeface="Cambria Math"/>
                          <a:ea typeface="Cambria Math"/>
                        </a:rPr>
                        <m:t>⊆</m:t>
                      </m:r>
                      <m:sSub>
                        <m:sSub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246" y="4556351"/>
                <a:ext cx="5010449" cy="6319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377448" y="4588547"/>
                <a:ext cx="24635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/>
                        </a:rPr>
                        <m:t>𝐺</m:t>
                      </m:r>
                      <m:r>
                        <m:rPr>
                          <m:nor/>
                        </m:rPr>
                        <a:rPr lang="en-US" altLang="zh-TW" sz="3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smtClean="0">
                          <a:latin typeface="Cambria Math"/>
                        </a:rPr>
                        <m:t>is</m:t>
                      </m:r>
                      <m:r>
                        <m:rPr>
                          <m:nor/>
                        </m:rPr>
                        <a:rPr lang="en-US" altLang="zh-TW" sz="3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smtClean="0">
                          <a:latin typeface="Cambria Math"/>
                        </a:rPr>
                        <m:t>bipartite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48" y="4588547"/>
                <a:ext cx="2463551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utoShape 30"/>
          <p:cNvSpPr>
            <a:spLocks noChangeArrowheads="1"/>
          </p:cNvSpPr>
          <p:nvPr/>
        </p:nvSpPr>
        <p:spPr bwMode="auto">
          <a:xfrm>
            <a:off x="2955570" y="4749270"/>
            <a:ext cx="612146" cy="313522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425936" y="5260962"/>
                <a:ext cx="4619369" cy="631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altLang="zh-TW" sz="3200" b="0" i="0" smtClean="0">
                              <a:latin typeface="Cambria Math"/>
                            </a:rPr>
                            <m:t>Since</m:t>
                          </m:r>
                          <m:r>
                            <a:rPr lang="en-US" altLang="zh-TW" sz="3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𝐷</m:t>
                          </m:r>
                        </m:sub>
                        <m:sup>
                          <m:r>
                            <a:rPr lang="en-US" altLang="zh-TW" sz="3200" i="1">
                              <a:latin typeface="Cambria Math"/>
                            </a:rPr>
                            <m:t>𝑝</m:t>
                          </m:r>
                        </m:sup>
                      </m:sSubSup>
                      <m:r>
                        <a:rPr lang="en-US" altLang="zh-TW" sz="3200" i="1">
                          <a:latin typeface="Cambria Math"/>
                        </a:rPr>
                        <m:t>(</m:t>
                      </m:r>
                      <m:r>
                        <a:rPr lang="en-US" altLang="zh-TW" sz="3200" i="1">
                          <a:latin typeface="Cambria Math"/>
                        </a:rPr>
                        <m:t>𝑣</m:t>
                      </m:r>
                      <m:r>
                        <a:rPr lang="en-US" altLang="zh-TW" sz="3200" i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zh-TW" sz="3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smtClean="0">
                          <a:latin typeface="Cambria Math"/>
                        </a:rPr>
                        <m:t>are</m:t>
                      </m:r>
                      <m:r>
                        <m:rPr>
                          <m:nor/>
                        </m:rPr>
                        <a:rPr lang="en-US" altLang="zh-TW" sz="3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smtClean="0">
                          <a:latin typeface="Cambria Math"/>
                        </a:rPr>
                        <m:t>disjoint</m:t>
                      </m:r>
                      <m:r>
                        <m:rPr>
                          <m:nor/>
                        </m:rPr>
                        <a:rPr lang="en-US" altLang="zh-TW" sz="3200" b="0" i="0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36" y="5260962"/>
                <a:ext cx="4619369" cy="63190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utoShape 30"/>
          <p:cNvSpPr>
            <a:spLocks noChangeArrowheads="1"/>
          </p:cNvSpPr>
          <p:nvPr/>
        </p:nvSpPr>
        <p:spPr bwMode="auto">
          <a:xfrm>
            <a:off x="517468" y="6248373"/>
            <a:ext cx="612146" cy="313522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1167885" y="6069337"/>
                <a:ext cx="6750823" cy="671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200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3200" b="0" i="1" dirty="0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sz="3200" i="1" dirty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3200" i="1" dirty="0" smtClean="0">
                        <a:latin typeface="Cambria Math"/>
                        <a:ea typeface="Cambria Math"/>
                      </a:rPr>
                      <m:t>≥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3200" i="1" dirty="0">
                            <a:latin typeface="Cambria Math"/>
                          </a:rPr>
                          <m:t>𝑣</m:t>
                        </m:r>
                        <m:r>
                          <a:rPr lang="en-US" altLang="zh-TW" sz="3200" i="1" dirty="0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TW" sz="3200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3200" i="1" dirty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3200" i="1" dirty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32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TW" sz="3200" i="1">
                                    <a:latin typeface="Cambria Math"/>
                                  </a:rPr>
                                  <m:t>𝐷</m:t>
                                </m:r>
                              </m:sub>
                              <m:sup>
                                <m:r>
                                  <a:rPr lang="en-US" altLang="zh-TW" sz="3200" i="1">
                                    <a:latin typeface="Cambria Math"/>
                                  </a:rPr>
                                  <m:t>𝑝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3200" i="1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altLang="zh-TW" sz="3200" i="1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TW" sz="3200" i="1" smtClean="0">
                        <a:latin typeface="Cambria Math"/>
                        <a:ea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200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3200" i="1" dirty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3200" i="1" dirty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3200" b="0" i="1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TW" sz="3200" i="1">
                        <a:latin typeface="Cambria Math"/>
                        <a:ea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200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3200" b="0" i="1" dirty="0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sz="3200" i="1" dirty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3200" dirty="0" smtClean="0"/>
                  <a:t> </a:t>
                </a:r>
                <a:endParaRPr lang="zh-TW" altLang="en-US" sz="3200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885" y="6069337"/>
                <a:ext cx="6750823" cy="67159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7901252" y="6405134"/>
            <a:ext cx="699525" cy="1"/>
            <a:chOff x="6746204" y="6453335"/>
            <a:chExt cx="699525" cy="1"/>
          </a:xfrm>
        </p:grpSpPr>
        <p:cxnSp>
          <p:nvCxnSpPr>
            <p:cNvPr id="55" name="直線接點 54"/>
            <p:cNvCxnSpPr/>
            <p:nvPr/>
          </p:nvCxnSpPr>
          <p:spPr>
            <a:xfrm rot="5400000">
              <a:off x="7265729" y="6273335"/>
              <a:ext cx="0" cy="360000"/>
            </a:xfrm>
            <a:prstGeom prst="line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rot="16200000">
              <a:off x="6926204" y="6273336"/>
              <a:ext cx="0" cy="360000"/>
            </a:xfrm>
            <a:prstGeom prst="line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4933788" y="5237122"/>
                <a:ext cx="3908639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32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TW" sz="3200" i="1">
                                <a:latin typeface="Cambria Math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zh-TW" sz="3200" i="1">
                                <a:latin typeface="Cambria Math"/>
                              </a:rPr>
                              <m:t>𝑝</m:t>
                            </m:r>
                          </m:sup>
                        </m:sSubSup>
                        <m:r>
                          <a:rPr lang="en-US" altLang="zh-TW" sz="3200" i="1">
                            <a:latin typeface="Cambria Math"/>
                          </a:rPr>
                          <m:t>(</m:t>
                        </m:r>
                        <m:r>
                          <a:rPr lang="en-US" altLang="zh-TW" sz="3200" i="1">
                            <a:latin typeface="Cambria Math"/>
                          </a:rPr>
                          <m:t>𝑣</m:t>
                        </m:r>
                        <m:r>
                          <a:rPr lang="en-US" altLang="zh-TW" sz="3200" i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altLang="zh-TW" sz="3200" i="1" dirty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TW" sz="3200" i="1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zh-TW" altLang="en-US" sz="3600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sz="3200" i="1" dirty="0" smtClean="0">
                        <a:latin typeface="Cambria Math"/>
                      </a:rPr>
                      <m:t>∀</m:t>
                    </m:r>
                    <m:r>
                      <a:rPr lang="en-US" altLang="zh-TW" sz="3200" b="0" i="1" dirty="0" smtClean="0">
                        <a:latin typeface="Cambria Math"/>
                      </a:rPr>
                      <m:t>𝑣</m:t>
                    </m:r>
                    <m:r>
                      <a:rPr lang="en-US" altLang="zh-TW" sz="3200" b="0" i="1" dirty="0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altLang="zh-TW" sz="32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3200" b="0" i="1" dirty="0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sz="3200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788" y="5237122"/>
                <a:ext cx="3908639" cy="64819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02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64" grpId="0"/>
      <p:bldP spid="65" grpId="0"/>
      <p:bldP spid="66" grpId="0"/>
      <p:bldP spid="67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76" grpId="0"/>
      <p:bldP spid="77" grpId="0"/>
      <p:bldP spid="47" grpId="0"/>
      <p:bldP spid="48" grpId="0"/>
      <p:bldP spid="49" grpId="0" animBg="1"/>
      <p:bldP spid="50" grpId="0"/>
      <p:bldP spid="52" grpId="0" animBg="1"/>
      <p:bldP spid="54" grpId="0"/>
      <p:bldP spid="6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橢圓 89"/>
          <p:cNvSpPr>
            <a:spLocks noChangeAspect="1"/>
          </p:cNvSpPr>
          <p:nvPr/>
        </p:nvSpPr>
        <p:spPr>
          <a:xfrm>
            <a:off x="1430443" y="1211001"/>
            <a:ext cx="288000" cy="2880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>
            <a:spLocks noChangeAspect="1"/>
          </p:cNvSpPr>
          <p:nvPr/>
        </p:nvSpPr>
        <p:spPr>
          <a:xfrm>
            <a:off x="784310" y="2553937"/>
            <a:ext cx="288000" cy="2880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橢圓 50"/>
          <p:cNvSpPr>
            <a:spLocks noChangeAspect="1"/>
          </p:cNvSpPr>
          <p:nvPr/>
        </p:nvSpPr>
        <p:spPr>
          <a:xfrm>
            <a:off x="784310" y="2553937"/>
            <a:ext cx="288000" cy="2880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橢圓 52"/>
          <p:cNvSpPr>
            <a:spLocks noChangeAspect="1"/>
          </p:cNvSpPr>
          <p:nvPr/>
        </p:nvSpPr>
        <p:spPr>
          <a:xfrm>
            <a:off x="1059529" y="1200417"/>
            <a:ext cx="288000" cy="2880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1059" y="33861"/>
            <a:ext cx="14429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Proof. </a:t>
            </a:r>
            <a:endParaRPr lang="en-US" altLang="zh-TW" sz="3600" dirty="0">
              <a:latin typeface="Times New Roman" pitchFamily="18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54342" y="923282"/>
            <a:ext cx="5243311" cy="2208982"/>
            <a:chOff x="177541" y="1050590"/>
            <a:chExt cx="5243311" cy="2208982"/>
          </a:xfrm>
        </p:grpSpPr>
        <p:sp>
          <p:nvSpPr>
            <p:cNvPr id="4" name="橢圓 3"/>
            <p:cNvSpPr/>
            <p:nvPr/>
          </p:nvSpPr>
          <p:spPr>
            <a:xfrm>
              <a:off x="911377" y="1050590"/>
              <a:ext cx="4103846" cy="8640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449053" y="1159469"/>
                  <a:ext cx="62235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3600" i="1">
                            <a:latin typeface="Cambria Math"/>
                          </a:rPr>
                          <m:t>𝑋</m:t>
                        </m:r>
                      </m:oMath>
                    </m:oMathPara>
                  </a14:m>
                  <a:endParaRPr lang="zh-TW" altLang="en-US" sz="3600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053" y="1159469"/>
                  <a:ext cx="622350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177541" y="2458229"/>
                  <a:ext cx="62235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3600" b="0" i="1" smtClean="0">
                            <a:latin typeface="Cambria Math"/>
                          </a:rPr>
                          <m:t>𝑌</m:t>
                        </m:r>
                      </m:oMath>
                    </m:oMathPara>
                  </a14:m>
                  <a:endParaRPr lang="zh-TW" altLang="en-US" sz="3600" dirty="0"/>
                </a:p>
              </p:txBody>
            </p:sp>
          </mc:Choice>
          <mc:Fallback xmlns=""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541" y="2458229"/>
                  <a:ext cx="622350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橢圓 6"/>
            <p:cNvSpPr>
              <a:spLocks noChangeAspect="1"/>
            </p:cNvSpPr>
            <p:nvPr/>
          </p:nvSpPr>
          <p:spPr>
            <a:xfrm>
              <a:off x="1082728" y="133863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>
              <a:spLocks noChangeAspect="1"/>
            </p:cNvSpPr>
            <p:nvPr/>
          </p:nvSpPr>
          <p:spPr>
            <a:xfrm>
              <a:off x="1463109" y="133863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>
              <a:spLocks noChangeAspect="1"/>
            </p:cNvSpPr>
            <p:nvPr/>
          </p:nvSpPr>
          <p:spPr>
            <a:xfrm>
              <a:off x="2581472" y="1362493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>
              <a:spLocks noChangeAspect="1"/>
            </p:cNvSpPr>
            <p:nvPr/>
          </p:nvSpPr>
          <p:spPr>
            <a:xfrm>
              <a:off x="2978211" y="134703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593135" y="2395476"/>
              <a:ext cx="4827717" cy="8640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>
              <a:spLocks noChangeAspect="1"/>
            </p:cNvSpPr>
            <p:nvPr/>
          </p:nvSpPr>
          <p:spPr>
            <a:xfrm>
              <a:off x="1174505" y="2673616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>
              <a:spLocks noChangeAspect="1"/>
            </p:cNvSpPr>
            <p:nvPr/>
          </p:nvSpPr>
          <p:spPr>
            <a:xfrm>
              <a:off x="2231292" y="2668703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>
              <a:spLocks noChangeAspect="1"/>
            </p:cNvSpPr>
            <p:nvPr/>
          </p:nvSpPr>
          <p:spPr>
            <a:xfrm>
              <a:off x="4099217" y="269670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>
              <a:spLocks noChangeAspect="1"/>
            </p:cNvSpPr>
            <p:nvPr/>
          </p:nvSpPr>
          <p:spPr>
            <a:xfrm>
              <a:off x="4495956" y="268124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/>
            <p:cNvSpPr>
              <a:spLocks noChangeAspect="1"/>
            </p:cNvSpPr>
            <p:nvPr/>
          </p:nvSpPr>
          <p:spPr>
            <a:xfrm>
              <a:off x="4924504" y="2681245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>
              <a:spLocks noChangeAspect="1"/>
            </p:cNvSpPr>
            <p:nvPr/>
          </p:nvSpPr>
          <p:spPr>
            <a:xfrm>
              <a:off x="799891" y="268352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8" name="直線接點 17"/>
            <p:cNvCxnSpPr/>
            <p:nvPr/>
          </p:nvCxnSpPr>
          <p:spPr>
            <a:xfrm flipV="1">
              <a:off x="1862570" y="1491034"/>
              <a:ext cx="622850" cy="15459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 flipV="1">
              <a:off x="1550406" y="2838489"/>
              <a:ext cx="622850" cy="15459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橢圓 19"/>
            <p:cNvSpPr>
              <a:spLocks noChangeAspect="1"/>
            </p:cNvSpPr>
            <p:nvPr/>
          </p:nvSpPr>
          <p:spPr>
            <a:xfrm>
              <a:off x="3006993" y="2688560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1" name="直線接點 20"/>
            <p:cNvCxnSpPr/>
            <p:nvPr/>
          </p:nvCxnSpPr>
          <p:spPr>
            <a:xfrm flipV="1">
              <a:off x="3385992" y="2832975"/>
              <a:ext cx="622850" cy="15459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橢圓 21"/>
            <p:cNvSpPr>
              <a:spLocks noChangeAspect="1"/>
            </p:cNvSpPr>
            <p:nvPr/>
          </p:nvSpPr>
          <p:spPr>
            <a:xfrm>
              <a:off x="4096200" y="133863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/>
            <p:cNvSpPr>
              <a:spLocks noChangeAspect="1"/>
            </p:cNvSpPr>
            <p:nvPr/>
          </p:nvSpPr>
          <p:spPr>
            <a:xfrm>
              <a:off x="4476581" y="133863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4" name="直線接點 23"/>
            <p:cNvCxnSpPr/>
            <p:nvPr/>
          </p:nvCxnSpPr>
          <p:spPr>
            <a:xfrm flipV="1">
              <a:off x="3370937" y="1482492"/>
              <a:ext cx="622850" cy="15459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橢圓 24"/>
            <p:cNvSpPr>
              <a:spLocks noChangeAspect="1"/>
            </p:cNvSpPr>
            <p:nvPr/>
          </p:nvSpPr>
          <p:spPr>
            <a:xfrm>
              <a:off x="2608752" y="2683524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26" name="直線接點 25"/>
          <p:cNvCxnSpPr/>
          <p:nvPr/>
        </p:nvCxnSpPr>
        <p:spPr>
          <a:xfrm>
            <a:off x="2940101" y="2258308"/>
            <a:ext cx="0" cy="864000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2899249" y="923184"/>
            <a:ext cx="0" cy="864000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1479573" y="2907880"/>
                <a:ext cx="7388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573" y="2907880"/>
                <a:ext cx="73885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1443707" y="469939"/>
                <a:ext cx="7388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707" y="469939"/>
                <a:ext cx="738857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3659163" y="2907880"/>
                <a:ext cx="7483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163" y="2907880"/>
                <a:ext cx="748345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3616214" y="481032"/>
                <a:ext cx="7388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214" y="481032"/>
                <a:ext cx="738857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橢圓 32"/>
          <p:cNvSpPr>
            <a:spLocks noChangeAspect="1"/>
          </p:cNvSpPr>
          <p:nvPr/>
        </p:nvSpPr>
        <p:spPr>
          <a:xfrm>
            <a:off x="1151306" y="2546308"/>
            <a:ext cx="288000" cy="2880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>
            <a:spLocks noChangeAspect="1"/>
          </p:cNvSpPr>
          <p:nvPr/>
        </p:nvSpPr>
        <p:spPr>
          <a:xfrm>
            <a:off x="2207738" y="2555260"/>
            <a:ext cx="288000" cy="2880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>
            <a:spLocks noChangeAspect="1"/>
          </p:cNvSpPr>
          <p:nvPr/>
        </p:nvSpPr>
        <p:spPr>
          <a:xfrm>
            <a:off x="2585553" y="2546308"/>
            <a:ext cx="288000" cy="2880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>
            <a:spLocks noChangeAspect="1"/>
          </p:cNvSpPr>
          <p:nvPr/>
        </p:nvSpPr>
        <p:spPr>
          <a:xfrm>
            <a:off x="2955012" y="1211184"/>
            <a:ext cx="288000" cy="2880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>
            <a:spLocks noChangeAspect="1"/>
          </p:cNvSpPr>
          <p:nvPr/>
        </p:nvSpPr>
        <p:spPr>
          <a:xfrm>
            <a:off x="4076703" y="1211184"/>
            <a:ext cx="288000" cy="2880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>
            <a:spLocks noChangeAspect="1"/>
          </p:cNvSpPr>
          <p:nvPr/>
        </p:nvSpPr>
        <p:spPr>
          <a:xfrm>
            <a:off x="4457819" y="1211184"/>
            <a:ext cx="288000" cy="2880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207870" y="3582297"/>
            <a:ext cx="15109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Times New Roman" pitchFamily="18" charset="0"/>
              </a:rPr>
              <a:t>Case 1. </a:t>
            </a:r>
            <a:endParaRPr lang="en-US" altLang="zh-TW" sz="32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1638108" y="3558732"/>
                <a:ext cx="2477744" cy="631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3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𝐷</m:t>
                          </m:r>
                        </m:sub>
                        <m:sup>
                          <m:r>
                            <a:rPr lang="en-US" altLang="zh-TW" sz="3200" i="1">
                              <a:latin typeface="Cambria Math"/>
                            </a:rPr>
                            <m:t>𝑝</m:t>
                          </m:r>
                        </m:sup>
                      </m:sSubSup>
                      <m:r>
                        <a:rPr lang="en-US" altLang="zh-TW" sz="3200" i="1">
                          <a:latin typeface="Cambria Math"/>
                        </a:rPr>
                        <m:t>(</m:t>
                      </m:r>
                      <m:r>
                        <a:rPr lang="en-US" altLang="zh-TW" sz="3200" i="1">
                          <a:latin typeface="Cambria Math"/>
                        </a:rPr>
                        <m:t>𝑣</m:t>
                      </m:r>
                      <m:r>
                        <m:rPr>
                          <m:nor/>
                        </m:rPr>
                        <a:rPr lang="en-US" altLang="zh-TW" sz="3200" b="0" i="0" smtClean="0">
                          <a:latin typeface="Cambria Math"/>
                        </a:rPr>
                        <m:t>)</m:t>
                      </m:r>
                      <m:r>
                        <a:rPr lang="en-US" altLang="zh-TW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108" y="3558732"/>
                <a:ext cx="2477744" cy="63190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4992024" y="3558732"/>
                <a:ext cx="22536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move</m:t>
                      </m:r>
                      <m:r>
                        <a:rPr lang="en-US" altLang="zh-TW" sz="3200" i="1" smtClean="0">
                          <a:latin typeface="Cambria Math"/>
                        </a:rPr>
                        <m:t> </m:t>
                      </m:r>
                      <m:r>
                        <a:rPr lang="en-US" altLang="zh-TW" sz="3200" i="1">
                          <a:latin typeface="Cambria Math"/>
                        </a:rPr>
                        <m:t>𝑣</m:t>
                      </m:r>
                      <m:r>
                        <m:rPr>
                          <m:nor/>
                        </m:rPr>
                        <a:rPr lang="en-US" altLang="zh-TW" sz="3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zh-TW" sz="3200" dirty="0">
                          <a:latin typeface="Cambria Math"/>
                          <a:cs typeface="Times New Roman" pitchFamily="18" charset="0"/>
                        </a:rPr>
                        <m:t>o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024" y="3558732"/>
                <a:ext cx="2253642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utoShape 30"/>
          <p:cNvSpPr>
            <a:spLocks noChangeArrowheads="1"/>
          </p:cNvSpPr>
          <p:nvPr/>
        </p:nvSpPr>
        <p:spPr bwMode="auto">
          <a:xfrm>
            <a:off x="4253537" y="3726956"/>
            <a:ext cx="612146" cy="313522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cxnSp>
        <p:nvCxnSpPr>
          <p:cNvPr id="47" name="直線接點 46"/>
          <p:cNvCxnSpPr/>
          <p:nvPr/>
        </p:nvCxnSpPr>
        <p:spPr>
          <a:xfrm flipH="1">
            <a:off x="963351" y="1478076"/>
            <a:ext cx="214387" cy="1077184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928310" y="1056027"/>
                <a:ext cx="5164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310" y="1056027"/>
                <a:ext cx="516488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矩形 53"/>
          <p:cNvSpPr/>
          <p:nvPr/>
        </p:nvSpPr>
        <p:spPr>
          <a:xfrm>
            <a:off x="203293" y="4255151"/>
            <a:ext cx="15109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Times New Roman" pitchFamily="18" charset="0"/>
              </a:rPr>
              <a:t>Case 2. </a:t>
            </a:r>
            <a:endParaRPr lang="en-US" altLang="zh-TW" sz="32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1684115" y="4223442"/>
                <a:ext cx="2448398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32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US" altLang="zh-TW" sz="3200" b="0" i="1" smtClean="0">
                                  <a:latin typeface="Cambria Math"/>
                                </a:rPr>
                                <m:t>𝑝</m:t>
                              </m:r>
                            </m:sup>
                          </m:sSubSup>
                          <m:r>
                            <a:rPr lang="en-US" altLang="zh-TW" sz="3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32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altLang="zh-TW" sz="32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115" y="4223442"/>
                <a:ext cx="2448398" cy="64819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1638108" y="33000"/>
                <a:ext cx="5165189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Choose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𝑣</m:t>
                      </m:r>
                      <m:r>
                        <a:rPr lang="en-US" altLang="zh-TW" sz="3200" b="0" i="1" smtClean="0"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200" b="0" i="1" smtClean="0">
                          <a:latin typeface="Cambria Math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32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US" altLang="zh-TW" sz="3200" b="0" i="1" smtClean="0">
                                  <a:latin typeface="Cambria Math"/>
                                </a:rPr>
                                <m:t>𝑝</m:t>
                              </m:r>
                            </m:sup>
                          </m:sSubSup>
                          <m:r>
                            <a:rPr lang="en-US" altLang="zh-TW" sz="3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32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altLang="zh-TW" sz="32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/>
                          <a:ea typeface="Cambria Math"/>
                        </a:rPr>
                        <m:t>≤1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108" y="33000"/>
                <a:ext cx="5165189" cy="64819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/>
              <p:cNvSpPr txBox="1"/>
              <p:nvPr/>
            </p:nvSpPr>
            <p:spPr>
              <a:xfrm>
                <a:off x="739750" y="4879583"/>
                <a:ext cx="64616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Choose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𝑤</m:t>
                      </m:r>
                      <m:r>
                        <a:rPr lang="en-US" altLang="zh-TW" sz="3200" b="0" i="1" smtClean="0"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200" b="0" i="1" smtClean="0">
                          <a:latin typeface="Cambria Math"/>
                        </a:rPr>
                        <m:t>, 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𝑑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𝑤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𝑣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zh-TW" sz="3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3200" dirty="0">
                          <a:latin typeface="Cambria Math"/>
                          <a:cs typeface="Times New Roman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minimum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57" name="文字方塊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50" y="4879583"/>
                <a:ext cx="6461675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1306535" y="1057438"/>
                <a:ext cx="5677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latin typeface="Cambria Math"/>
                        </a:rPr>
                        <m:t>𝒘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535" y="1057438"/>
                <a:ext cx="567783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704411" y="5471278"/>
                <a:ext cx="83225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dirty="0" smtClean="0">
                          <a:latin typeface="Cambria Math"/>
                          <a:cs typeface="Times New Roman" pitchFamily="18" charset="0"/>
                        </a:rPr>
                        <m:t>𝑃</m:t>
                      </m:r>
                      <m:r>
                        <a:rPr lang="en-US" altLang="zh-TW" sz="3200" b="0" i="1" dirty="0" smtClean="0">
                          <a:latin typeface="Cambria Math"/>
                          <a:cs typeface="Times New Roman" pitchFamily="18" charset="0"/>
                        </a:rPr>
                        <m:t>:</m:t>
                      </m:r>
                      <m:r>
                        <a:rPr lang="en-US" altLang="zh-TW" sz="3200" b="0" i="1" dirty="0" smtClean="0">
                          <a:latin typeface="Cambria Math"/>
                          <a:cs typeface="Times New Roman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altLang="zh-TW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dirty="0" smtClean="0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3200" b="0" i="1" dirty="0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 dirty="0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3200" b="0" i="1" dirty="0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3200" b="0" i="1" dirty="0" smtClean="0">
                          <a:latin typeface="Cambria Math"/>
                          <a:cs typeface="Times New Roman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altLang="zh-TW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dirty="0" smtClean="0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3200" b="0" i="1" dirty="0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3200" b="0" i="1" smtClean="0">
                          <a:latin typeface="Cambria Math"/>
                        </a:rPr>
                        <m:t>𝑤</m:t>
                      </m:r>
                      <m:r>
                        <m:rPr>
                          <m:nor/>
                        </m:rPr>
                        <a:rPr lang="en-US" altLang="zh-TW" sz="3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shortest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path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from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𝑣</m:t>
                      </m:r>
                      <m:r>
                        <m:rPr>
                          <m:nor/>
                        </m:rPr>
                        <a:rPr lang="en-US" altLang="zh-TW" sz="3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11" y="5471278"/>
                <a:ext cx="8322544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線接點 60"/>
          <p:cNvCxnSpPr/>
          <p:nvPr/>
        </p:nvCxnSpPr>
        <p:spPr>
          <a:xfrm flipH="1">
            <a:off x="3271794" y="1524698"/>
            <a:ext cx="524440" cy="1036554"/>
          </a:xfrm>
          <a:prstGeom prst="line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 flipH="1" flipV="1">
            <a:off x="3090483" y="1538873"/>
            <a:ext cx="152529" cy="1002522"/>
          </a:xfrm>
          <a:prstGeom prst="line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/>
          <p:nvPr/>
        </p:nvCxnSpPr>
        <p:spPr>
          <a:xfrm flipH="1">
            <a:off x="2405299" y="1523185"/>
            <a:ext cx="646745" cy="1083028"/>
          </a:xfrm>
          <a:prstGeom prst="line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 flipV="1">
            <a:off x="1030686" y="1523185"/>
            <a:ext cx="2749226" cy="1056660"/>
          </a:xfrm>
          <a:prstGeom prst="line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>
            <a:endCxn id="22" idx="4"/>
          </p:cNvCxnSpPr>
          <p:nvPr/>
        </p:nvCxnSpPr>
        <p:spPr>
          <a:xfrm flipV="1">
            <a:off x="2490456" y="1499326"/>
            <a:ext cx="1726545" cy="1046983"/>
          </a:xfrm>
          <a:prstGeom prst="line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/>
          <p:cNvCxnSpPr/>
          <p:nvPr/>
        </p:nvCxnSpPr>
        <p:spPr>
          <a:xfrm flipH="1">
            <a:off x="4033335" y="1517394"/>
            <a:ext cx="187369" cy="1052002"/>
          </a:xfrm>
          <a:prstGeom prst="line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78"/>
          <p:cNvCxnSpPr/>
          <p:nvPr/>
        </p:nvCxnSpPr>
        <p:spPr>
          <a:xfrm flipH="1" flipV="1">
            <a:off x="1714256" y="1506596"/>
            <a:ext cx="2319079" cy="1034799"/>
          </a:xfrm>
          <a:prstGeom prst="line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群組 83"/>
          <p:cNvGrpSpPr/>
          <p:nvPr/>
        </p:nvGrpSpPr>
        <p:grpSpPr>
          <a:xfrm>
            <a:off x="4202267" y="1847391"/>
            <a:ext cx="996025" cy="338554"/>
            <a:chOff x="3945171" y="2437876"/>
            <a:chExt cx="1078230" cy="338554"/>
          </a:xfrm>
        </p:grpSpPr>
        <p:cxnSp>
          <p:nvCxnSpPr>
            <p:cNvPr id="85" name="直線接點 84"/>
            <p:cNvCxnSpPr/>
            <p:nvPr/>
          </p:nvCxnSpPr>
          <p:spPr>
            <a:xfrm rot="16200000">
              <a:off x="4089171" y="2463153"/>
              <a:ext cx="0" cy="288000"/>
            </a:xfrm>
            <a:prstGeom prst="line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文字方塊 85"/>
            <p:cNvSpPr txBox="1"/>
            <p:nvPr/>
          </p:nvSpPr>
          <p:spPr>
            <a:xfrm>
              <a:off x="4211960" y="2437876"/>
              <a:ext cx="811441" cy="338554"/>
            </a:xfrm>
            <a:prstGeom prst="rect">
              <a:avLst/>
            </a:prstGeom>
            <a:solidFill>
              <a:srgbClr val="FF64C8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600" b="1" dirty="0" smtClean="0">
                  <a:latin typeface="Times New Roman" pitchFamily="18" charset="0"/>
                  <a:cs typeface="Times New Roman" pitchFamily="18" charset="0"/>
                </a:rPr>
                <a:t>path </a:t>
              </a:r>
              <a:r>
                <a:rPr lang="en-US" altLang="zh-TW" sz="1600" b="1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TW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TW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/>
              <p:cNvSpPr txBox="1"/>
              <p:nvPr/>
            </p:nvSpPr>
            <p:spPr>
              <a:xfrm>
                <a:off x="1479572" y="6041031"/>
                <a:ext cx="37097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move</m:t>
                      </m:r>
                      <m:r>
                        <a:rPr lang="en-US" altLang="zh-TW" sz="3200" i="1" smtClean="0">
                          <a:latin typeface="Cambria Math"/>
                        </a:rPr>
                        <m:t> </m:t>
                      </m:r>
                      <m:r>
                        <a:rPr lang="en-US" altLang="zh-TW" sz="3200" i="1">
                          <a:latin typeface="Cambria Math"/>
                        </a:rPr>
                        <m:t>𝑣</m:t>
                      </m:r>
                      <m:r>
                        <m:rPr>
                          <m:nor/>
                        </m:rPr>
                        <a:rPr lang="en-US" altLang="zh-TW" sz="3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zh-TW" sz="3200" dirty="0">
                          <a:latin typeface="Cambria Math"/>
                          <a:cs typeface="Times New Roman" pitchFamily="18" charset="0"/>
                        </a:rPr>
                        <m:t>o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𝑤</m:t>
                      </m:r>
                      <m:r>
                        <m:rPr>
                          <m:nor/>
                        </m:rPr>
                        <a:rPr lang="en-US" altLang="zh-TW" sz="3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along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zh-TW" sz="3200" i="1" dirty="0">
                          <a:latin typeface="Cambria Math"/>
                          <a:cs typeface="Times New Roman" pitchFamily="18" charset="0"/>
                        </a:rPr>
                        <m:t>𝑃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88" name="文字方塊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572" y="6041031"/>
                <a:ext cx="3709733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AutoShape 30"/>
          <p:cNvSpPr>
            <a:spLocks noChangeArrowheads="1"/>
          </p:cNvSpPr>
          <p:nvPr/>
        </p:nvSpPr>
        <p:spPr bwMode="auto">
          <a:xfrm>
            <a:off x="838144" y="6191679"/>
            <a:ext cx="612146" cy="313522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1" name="橢圓 90"/>
          <p:cNvSpPr>
            <a:spLocks noChangeAspect="1"/>
          </p:cNvSpPr>
          <p:nvPr/>
        </p:nvSpPr>
        <p:spPr>
          <a:xfrm>
            <a:off x="784310" y="2561252"/>
            <a:ext cx="288000" cy="2880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/>
              <p:cNvSpPr/>
              <p:nvPr/>
            </p:nvSpPr>
            <p:spPr>
              <a:xfrm>
                <a:off x="652451" y="2423785"/>
                <a:ext cx="4988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>
                          <a:latin typeface="Cambria Math"/>
                        </a:rPr>
                        <m:t>𝒗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51" y="2423785"/>
                <a:ext cx="498855" cy="5232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字方塊 92"/>
              <p:cNvSpPr txBox="1"/>
              <p:nvPr/>
            </p:nvSpPr>
            <p:spPr>
              <a:xfrm>
                <a:off x="4463321" y="1573393"/>
                <a:ext cx="464695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we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can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move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vertices</m:t>
                      </m:r>
                    </m:oMath>
                  </m:oMathPara>
                </a14:m>
                <a:endParaRPr lang="en-US" altLang="zh-TW" sz="3200" b="0" i="0" dirty="0" smtClean="0">
                  <a:latin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zh-TW" sz="320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TW" sz="3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zh-TW" sz="3200" dirty="0">
                          <a:latin typeface="Cambria Math"/>
                          <a:cs typeface="Times New Roman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93" name="文字方塊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321" y="1573393"/>
                <a:ext cx="4646955" cy="1077218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字方塊 93"/>
              <p:cNvSpPr txBox="1"/>
              <p:nvPr/>
            </p:nvSpPr>
            <p:spPr>
              <a:xfrm>
                <a:off x="6372200" y="2648831"/>
                <a:ext cx="1502463" cy="705129"/>
              </a:xfrm>
              <a:prstGeom prst="rect">
                <a:avLst/>
              </a:prstGeom>
              <a:solidFill>
                <a:srgbClr val="00FFFF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32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3200" b="0" i="1" smtClean="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e>
                    </m:groupChr>
                  </m:oMath>
                </a14:m>
                <a:r>
                  <a:rPr lang="en-US" altLang="zh-TW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3200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TW" altLang="en-US" sz="3200" dirty="0" smtClean="0"/>
                  <a:t> </a:t>
                </a:r>
                <a:endParaRPr lang="zh-TW" alt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4" name="文字方塊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648831"/>
                <a:ext cx="1502463" cy="70512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AutoShape 30"/>
          <p:cNvSpPr>
            <a:spLocks noChangeArrowheads="1"/>
          </p:cNvSpPr>
          <p:nvPr/>
        </p:nvSpPr>
        <p:spPr bwMode="auto">
          <a:xfrm>
            <a:off x="5580112" y="2912267"/>
            <a:ext cx="648072" cy="288000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649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7037E-7 L 0.02847 -0.1872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  <p:bldP spid="32" grpId="0" animBg="1"/>
      <p:bldP spid="32" grpId="1" animBg="1"/>
      <p:bldP spid="51" grpId="0" animBg="1"/>
      <p:bldP spid="51" grpId="1" animBg="1"/>
      <p:bldP spid="53" grpId="0" animBg="1"/>
      <p:bldP spid="53" grpId="1" animBg="1"/>
      <p:bldP spid="39" grpId="0"/>
      <p:bldP spid="41" grpId="0"/>
      <p:bldP spid="42" grpId="0"/>
      <p:bldP spid="43" grpId="0" animBg="1"/>
      <p:bldP spid="45" grpId="0"/>
      <p:bldP spid="45" grpId="1"/>
      <p:bldP spid="54" grpId="0"/>
      <p:bldP spid="55" grpId="0"/>
      <p:bldP spid="56" grpId="0"/>
      <p:bldP spid="57" grpId="0"/>
      <p:bldP spid="58" grpId="0"/>
      <p:bldP spid="59" grpId="0"/>
      <p:bldP spid="88" grpId="0"/>
      <p:bldP spid="89" grpId="0" animBg="1"/>
      <p:bldP spid="91" grpId="0" animBg="1"/>
      <p:bldP spid="44" grpId="0"/>
      <p:bldP spid="93" grpId="0"/>
      <p:bldP spid="94" grpId="0" animBg="1"/>
      <p:bldP spid="9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0155" y="260649"/>
            <a:ext cx="12705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Note. </a:t>
            </a:r>
            <a:endParaRPr lang="en-US" altLang="zh-TW" sz="3600" dirty="0">
              <a:latin typeface="Times New Roman" pitchFamily="18" charset="0"/>
            </a:endParaRPr>
          </a:p>
        </p:txBody>
      </p:sp>
      <p:grpSp>
        <p:nvGrpSpPr>
          <p:cNvPr id="91" name="群組 90"/>
          <p:cNvGrpSpPr/>
          <p:nvPr/>
        </p:nvGrpSpPr>
        <p:grpSpPr>
          <a:xfrm>
            <a:off x="1040060" y="2104014"/>
            <a:ext cx="6392935" cy="1844083"/>
            <a:chOff x="1174105" y="1600957"/>
            <a:chExt cx="6392935" cy="1844083"/>
          </a:xfrm>
        </p:grpSpPr>
        <p:grpSp>
          <p:nvGrpSpPr>
            <p:cNvPr id="8" name="群組 7"/>
            <p:cNvGrpSpPr>
              <a:grpSpLocks noChangeAspect="1"/>
            </p:cNvGrpSpPr>
            <p:nvPr/>
          </p:nvGrpSpPr>
          <p:grpSpPr>
            <a:xfrm rot="5400000">
              <a:off x="1289305" y="1485757"/>
              <a:ext cx="1843040" cy="2073440"/>
              <a:chOff x="720000" y="1260000"/>
              <a:chExt cx="2303800" cy="2591800"/>
            </a:xfrm>
          </p:grpSpPr>
          <p:sp>
            <p:nvSpPr>
              <p:cNvPr id="10" name="Oval 75"/>
              <p:cNvSpPr>
                <a:spLocks noChangeArrowheads="1"/>
              </p:cNvSpPr>
              <p:nvPr/>
            </p:nvSpPr>
            <p:spPr bwMode="auto">
              <a:xfrm>
                <a:off x="720000" y="180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Oval 75"/>
              <p:cNvSpPr>
                <a:spLocks noChangeArrowheads="1"/>
              </p:cNvSpPr>
              <p:nvPr/>
            </p:nvSpPr>
            <p:spPr bwMode="auto">
              <a:xfrm>
                <a:off x="2592000" y="288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Oval 75"/>
              <p:cNvSpPr>
                <a:spLocks noChangeArrowheads="1"/>
              </p:cNvSpPr>
              <p:nvPr/>
            </p:nvSpPr>
            <p:spPr bwMode="auto">
              <a:xfrm>
                <a:off x="1656000" y="342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Oval 75"/>
              <p:cNvSpPr>
                <a:spLocks noChangeArrowheads="1"/>
              </p:cNvSpPr>
              <p:nvPr/>
            </p:nvSpPr>
            <p:spPr bwMode="auto">
              <a:xfrm>
                <a:off x="720000" y="288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Oval 75"/>
              <p:cNvSpPr>
                <a:spLocks noChangeArrowheads="1"/>
              </p:cNvSpPr>
              <p:nvPr/>
            </p:nvSpPr>
            <p:spPr bwMode="auto">
              <a:xfrm>
                <a:off x="2592000" y="180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Oval 75"/>
              <p:cNvSpPr>
                <a:spLocks noChangeArrowheads="1"/>
              </p:cNvSpPr>
              <p:nvPr/>
            </p:nvSpPr>
            <p:spPr bwMode="auto">
              <a:xfrm>
                <a:off x="1630810" y="126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cxnSp>
            <p:nvCxnSpPr>
              <p:cNvPr id="16" name="直線接點 15"/>
              <p:cNvCxnSpPr>
                <a:stCxn id="14" idx="4"/>
                <a:endCxn id="11" idx="0"/>
              </p:cNvCxnSpPr>
              <p:nvPr/>
            </p:nvCxnSpPr>
            <p:spPr>
              <a:xfrm>
                <a:off x="2807900" y="2231800"/>
                <a:ext cx="0" cy="64820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>
                <a:stCxn id="15" idx="6"/>
                <a:endCxn id="14" idx="1"/>
              </p:cNvCxnSpPr>
              <p:nvPr/>
            </p:nvCxnSpPr>
            <p:spPr>
              <a:xfrm>
                <a:off x="2062610" y="1475900"/>
                <a:ext cx="592626" cy="3873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>
                <a:stCxn id="15" idx="2"/>
                <a:endCxn id="10" idx="7"/>
              </p:cNvCxnSpPr>
              <p:nvPr/>
            </p:nvCxnSpPr>
            <p:spPr>
              <a:xfrm flipH="1">
                <a:off x="1088564" y="1475900"/>
                <a:ext cx="542246" cy="3873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>
                <a:stCxn id="10" idx="4"/>
                <a:endCxn id="13" idx="0"/>
              </p:cNvCxnSpPr>
              <p:nvPr/>
            </p:nvCxnSpPr>
            <p:spPr>
              <a:xfrm>
                <a:off x="935900" y="2231800"/>
                <a:ext cx="0" cy="64820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>
                <a:stCxn id="12" idx="6"/>
                <a:endCxn id="11" idx="3"/>
              </p:cNvCxnSpPr>
              <p:nvPr/>
            </p:nvCxnSpPr>
            <p:spPr>
              <a:xfrm flipV="1">
                <a:off x="2087800" y="3248564"/>
                <a:ext cx="567436" cy="3873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>
                <a:endCxn id="13" idx="5"/>
              </p:cNvCxnSpPr>
              <p:nvPr/>
            </p:nvCxnSpPr>
            <p:spPr>
              <a:xfrm flipH="1" flipV="1">
                <a:off x="1088564" y="3248564"/>
                <a:ext cx="567436" cy="3873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1899169" y="2199311"/>
                  <a:ext cx="62331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3600" i="1">
                            <a:latin typeface="Cambria Math"/>
                          </a:rPr>
                          <m:t>𝐺</m:t>
                        </m:r>
                      </m:oMath>
                    </m:oMathPara>
                  </a14:m>
                  <a:endParaRPr lang="zh-TW" altLang="en-US" sz="3600" i="1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9169" y="2199311"/>
                  <a:ext cx="623312" cy="6463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6" name="群組 35"/>
            <p:cNvGrpSpPr/>
            <p:nvPr/>
          </p:nvGrpSpPr>
          <p:grpSpPr>
            <a:xfrm>
              <a:off x="3621600" y="2329200"/>
              <a:ext cx="3945440" cy="345440"/>
              <a:chOff x="3621600" y="2329200"/>
              <a:chExt cx="3945440" cy="345440"/>
            </a:xfrm>
          </p:grpSpPr>
          <p:sp>
            <p:nvSpPr>
              <p:cNvPr id="22" name="Oval 75"/>
              <p:cNvSpPr>
                <a:spLocks noChangeArrowheads="1"/>
              </p:cNvSpPr>
              <p:nvPr/>
            </p:nvSpPr>
            <p:spPr bwMode="auto">
              <a:xfrm rot="5400000">
                <a:off x="3621600" y="2329200"/>
                <a:ext cx="345440" cy="3454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" name="Oval 75"/>
              <p:cNvSpPr>
                <a:spLocks noChangeArrowheads="1"/>
              </p:cNvSpPr>
              <p:nvPr/>
            </p:nvSpPr>
            <p:spPr bwMode="auto">
              <a:xfrm rot="5400000">
                <a:off x="7221600" y="2329200"/>
                <a:ext cx="345440" cy="3454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" name="Oval 75"/>
              <p:cNvSpPr>
                <a:spLocks noChangeArrowheads="1"/>
              </p:cNvSpPr>
              <p:nvPr/>
            </p:nvSpPr>
            <p:spPr bwMode="auto">
              <a:xfrm rot="5400000">
                <a:off x="4341600" y="2329200"/>
                <a:ext cx="345440" cy="3454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" name="Oval 75"/>
              <p:cNvSpPr>
                <a:spLocks noChangeArrowheads="1"/>
              </p:cNvSpPr>
              <p:nvPr/>
            </p:nvSpPr>
            <p:spPr bwMode="auto">
              <a:xfrm rot="5400000">
                <a:off x="5061600" y="2329200"/>
                <a:ext cx="345440" cy="3454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" name="Oval 75"/>
              <p:cNvSpPr>
                <a:spLocks noChangeArrowheads="1"/>
              </p:cNvSpPr>
              <p:nvPr/>
            </p:nvSpPr>
            <p:spPr bwMode="auto">
              <a:xfrm rot="5400000">
                <a:off x="5781600" y="2329200"/>
                <a:ext cx="345440" cy="3454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" name="Oval 75"/>
              <p:cNvSpPr>
                <a:spLocks noChangeArrowheads="1"/>
              </p:cNvSpPr>
              <p:nvPr/>
            </p:nvSpPr>
            <p:spPr bwMode="auto">
              <a:xfrm rot="5400000">
                <a:off x="6502330" y="2329200"/>
                <a:ext cx="345440" cy="3454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8" name="Oval 75"/>
            <p:cNvSpPr>
              <a:spLocks noChangeArrowheads="1"/>
            </p:cNvSpPr>
            <p:nvPr/>
          </p:nvSpPr>
          <p:spPr bwMode="auto">
            <a:xfrm rot="5400000">
              <a:off x="3621600" y="3099600"/>
              <a:ext cx="345440" cy="3454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" name="Oval 75"/>
            <p:cNvSpPr>
              <a:spLocks noChangeArrowheads="1"/>
            </p:cNvSpPr>
            <p:nvPr/>
          </p:nvSpPr>
          <p:spPr bwMode="auto">
            <a:xfrm rot="5400000">
              <a:off x="7221600" y="3099600"/>
              <a:ext cx="345440" cy="3454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" name="Oval 75"/>
            <p:cNvSpPr>
              <a:spLocks noChangeArrowheads="1"/>
            </p:cNvSpPr>
            <p:nvPr/>
          </p:nvSpPr>
          <p:spPr bwMode="auto">
            <a:xfrm rot="5400000">
              <a:off x="4341600" y="3099600"/>
              <a:ext cx="345440" cy="3454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" name="Oval 75"/>
            <p:cNvSpPr>
              <a:spLocks noChangeArrowheads="1"/>
            </p:cNvSpPr>
            <p:nvPr/>
          </p:nvSpPr>
          <p:spPr bwMode="auto">
            <a:xfrm rot="5400000">
              <a:off x="5061600" y="3099600"/>
              <a:ext cx="345440" cy="3454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2" name="Oval 75"/>
            <p:cNvSpPr>
              <a:spLocks noChangeArrowheads="1"/>
            </p:cNvSpPr>
            <p:nvPr/>
          </p:nvSpPr>
          <p:spPr bwMode="auto">
            <a:xfrm rot="5400000">
              <a:off x="5781600" y="3099600"/>
              <a:ext cx="345440" cy="3454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" name="Oval 75"/>
            <p:cNvSpPr>
              <a:spLocks noChangeArrowheads="1"/>
            </p:cNvSpPr>
            <p:nvPr/>
          </p:nvSpPr>
          <p:spPr bwMode="auto">
            <a:xfrm rot="5400000">
              <a:off x="6502330" y="3099600"/>
              <a:ext cx="345440" cy="3454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44" name="直線接點 43"/>
            <p:cNvCxnSpPr>
              <a:stCxn id="24" idx="4"/>
              <a:endCxn id="22" idx="0"/>
            </p:cNvCxnSpPr>
            <p:nvPr/>
          </p:nvCxnSpPr>
          <p:spPr>
            <a:xfrm flipH="1">
              <a:off x="3967040" y="2501920"/>
              <a:ext cx="37456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>
              <a:stCxn id="26" idx="4"/>
              <a:endCxn id="25" idx="0"/>
            </p:cNvCxnSpPr>
            <p:nvPr/>
          </p:nvCxnSpPr>
          <p:spPr>
            <a:xfrm flipH="1">
              <a:off x="5407040" y="2501920"/>
              <a:ext cx="37456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>
              <a:stCxn id="25" idx="4"/>
              <a:endCxn id="24" idx="0"/>
            </p:cNvCxnSpPr>
            <p:nvPr/>
          </p:nvCxnSpPr>
          <p:spPr>
            <a:xfrm flipH="1">
              <a:off x="4687040" y="2501920"/>
              <a:ext cx="37456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>
              <a:stCxn id="23" idx="4"/>
              <a:endCxn id="27" idx="0"/>
            </p:cNvCxnSpPr>
            <p:nvPr/>
          </p:nvCxnSpPr>
          <p:spPr>
            <a:xfrm flipH="1">
              <a:off x="6847770" y="2501920"/>
              <a:ext cx="37383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>
              <a:stCxn id="27" idx="4"/>
              <a:endCxn id="26" idx="0"/>
            </p:cNvCxnSpPr>
            <p:nvPr/>
          </p:nvCxnSpPr>
          <p:spPr>
            <a:xfrm flipH="1">
              <a:off x="6127040" y="2501920"/>
              <a:ext cx="3752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>
              <a:stCxn id="22" idx="4"/>
            </p:cNvCxnSpPr>
            <p:nvPr/>
          </p:nvCxnSpPr>
          <p:spPr>
            <a:xfrm flipH="1" flipV="1">
              <a:off x="3247546" y="2497210"/>
              <a:ext cx="374054" cy="471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>
              <a:stCxn id="38" idx="2"/>
              <a:endCxn id="22" idx="6"/>
            </p:cNvCxnSpPr>
            <p:nvPr/>
          </p:nvCxnSpPr>
          <p:spPr>
            <a:xfrm flipV="1">
              <a:off x="3794320" y="2674640"/>
              <a:ext cx="0" cy="42496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>
              <a:stCxn id="42" idx="2"/>
              <a:endCxn id="26" idx="6"/>
            </p:cNvCxnSpPr>
            <p:nvPr/>
          </p:nvCxnSpPr>
          <p:spPr>
            <a:xfrm flipV="1">
              <a:off x="5954320" y="2674640"/>
              <a:ext cx="0" cy="42496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>
              <a:stCxn id="41" idx="2"/>
              <a:endCxn id="25" idx="6"/>
            </p:cNvCxnSpPr>
            <p:nvPr/>
          </p:nvCxnSpPr>
          <p:spPr>
            <a:xfrm flipV="1">
              <a:off x="5234320" y="2674640"/>
              <a:ext cx="0" cy="42496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>
              <a:stCxn id="40" idx="2"/>
              <a:endCxn id="24" idx="6"/>
            </p:cNvCxnSpPr>
            <p:nvPr/>
          </p:nvCxnSpPr>
          <p:spPr>
            <a:xfrm flipV="1">
              <a:off x="4514320" y="2674640"/>
              <a:ext cx="0" cy="42496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>
              <a:stCxn id="43" idx="2"/>
              <a:endCxn id="27" idx="6"/>
            </p:cNvCxnSpPr>
            <p:nvPr/>
          </p:nvCxnSpPr>
          <p:spPr>
            <a:xfrm flipV="1">
              <a:off x="6675050" y="2674640"/>
              <a:ext cx="0" cy="42496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>
              <a:stCxn id="39" idx="2"/>
              <a:endCxn id="23" idx="6"/>
            </p:cNvCxnSpPr>
            <p:nvPr/>
          </p:nvCxnSpPr>
          <p:spPr>
            <a:xfrm flipV="1">
              <a:off x="7394320" y="2674640"/>
              <a:ext cx="0" cy="42496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字方塊 91"/>
              <p:cNvSpPr txBox="1"/>
              <p:nvPr/>
            </p:nvSpPr>
            <p:spPr>
              <a:xfrm>
                <a:off x="1363011" y="260650"/>
                <a:ext cx="5357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bound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best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possible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92" name="文字方塊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011" y="260650"/>
                <a:ext cx="5357091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字方塊 92"/>
              <p:cNvSpPr txBox="1"/>
              <p:nvPr/>
            </p:nvSpPr>
            <p:spPr>
              <a:xfrm>
                <a:off x="1525573" y="260648"/>
                <a:ext cx="52703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following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graph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93" name="文字方塊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73" y="260648"/>
                <a:ext cx="5270323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群組 94"/>
          <p:cNvGrpSpPr/>
          <p:nvPr/>
        </p:nvGrpSpPr>
        <p:grpSpPr>
          <a:xfrm>
            <a:off x="1040060" y="4462519"/>
            <a:ext cx="6392935" cy="1844083"/>
            <a:chOff x="1174105" y="1600957"/>
            <a:chExt cx="6392935" cy="1844083"/>
          </a:xfrm>
        </p:grpSpPr>
        <p:grpSp>
          <p:nvGrpSpPr>
            <p:cNvPr id="96" name="群組 95"/>
            <p:cNvGrpSpPr>
              <a:grpSpLocks noChangeAspect="1"/>
            </p:cNvGrpSpPr>
            <p:nvPr/>
          </p:nvGrpSpPr>
          <p:grpSpPr>
            <a:xfrm rot="5400000">
              <a:off x="1289305" y="1485757"/>
              <a:ext cx="1843040" cy="2073440"/>
              <a:chOff x="720000" y="1260000"/>
              <a:chExt cx="2303800" cy="2591800"/>
            </a:xfrm>
          </p:grpSpPr>
          <p:sp>
            <p:nvSpPr>
              <p:cNvPr id="123" name="Oval 75"/>
              <p:cNvSpPr>
                <a:spLocks noChangeArrowheads="1"/>
              </p:cNvSpPr>
              <p:nvPr/>
            </p:nvSpPr>
            <p:spPr bwMode="auto">
              <a:xfrm>
                <a:off x="720000" y="180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4" name="Oval 75"/>
              <p:cNvSpPr>
                <a:spLocks noChangeArrowheads="1"/>
              </p:cNvSpPr>
              <p:nvPr/>
            </p:nvSpPr>
            <p:spPr bwMode="auto">
              <a:xfrm>
                <a:off x="2592000" y="288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5" name="Oval 75"/>
              <p:cNvSpPr>
                <a:spLocks noChangeArrowheads="1"/>
              </p:cNvSpPr>
              <p:nvPr/>
            </p:nvSpPr>
            <p:spPr bwMode="auto">
              <a:xfrm>
                <a:off x="1656000" y="342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6" name="Oval 75"/>
              <p:cNvSpPr>
                <a:spLocks noChangeArrowheads="1"/>
              </p:cNvSpPr>
              <p:nvPr/>
            </p:nvSpPr>
            <p:spPr bwMode="auto">
              <a:xfrm>
                <a:off x="720000" y="288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7" name="Oval 75"/>
              <p:cNvSpPr>
                <a:spLocks noChangeArrowheads="1"/>
              </p:cNvSpPr>
              <p:nvPr/>
            </p:nvSpPr>
            <p:spPr bwMode="auto">
              <a:xfrm>
                <a:off x="2592000" y="180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8" name="Oval 75"/>
              <p:cNvSpPr>
                <a:spLocks noChangeArrowheads="1"/>
              </p:cNvSpPr>
              <p:nvPr/>
            </p:nvSpPr>
            <p:spPr bwMode="auto">
              <a:xfrm>
                <a:off x="1630810" y="126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cxnSp>
            <p:nvCxnSpPr>
              <p:cNvPr id="129" name="直線接點 128"/>
              <p:cNvCxnSpPr>
                <a:stCxn id="127" idx="4"/>
                <a:endCxn id="124" idx="0"/>
              </p:cNvCxnSpPr>
              <p:nvPr/>
            </p:nvCxnSpPr>
            <p:spPr>
              <a:xfrm>
                <a:off x="2807900" y="2231800"/>
                <a:ext cx="0" cy="64820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接點 129"/>
              <p:cNvCxnSpPr>
                <a:stCxn id="128" idx="6"/>
                <a:endCxn id="127" idx="1"/>
              </p:cNvCxnSpPr>
              <p:nvPr/>
            </p:nvCxnSpPr>
            <p:spPr>
              <a:xfrm>
                <a:off x="2062610" y="1475900"/>
                <a:ext cx="592626" cy="3873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接點 130"/>
              <p:cNvCxnSpPr>
                <a:stCxn id="128" idx="2"/>
                <a:endCxn id="123" idx="7"/>
              </p:cNvCxnSpPr>
              <p:nvPr/>
            </p:nvCxnSpPr>
            <p:spPr>
              <a:xfrm flipH="1">
                <a:off x="1088564" y="1475900"/>
                <a:ext cx="542246" cy="3873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接點 131"/>
              <p:cNvCxnSpPr>
                <a:stCxn id="123" idx="4"/>
                <a:endCxn id="126" idx="0"/>
              </p:cNvCxnSpPr>
              <p:nvPr/>
            </p:nvCxnSpPr>
            <p:spPr>
              <a:xfrm>
                <a:off x="935900" y="2231800"/>
                <a:ext cx="0" cy="64820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接點 132"/>
              <p:cNvCxnSpPr>
                <a:stCxn id="125" idx="6"/>
                <a:endCxn id="124" idx="3"/>
              </p:cNvCxnSpPr>
              <p:nvPr/>
            </p:nvCxnSpPr>
            <p:spPr>
              <a:xfrm flipV="1">
                <a:off x="2087800" y="3248564"/>
                <a:ext cx="567436" cy="3873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接點 133"/>
              <p:cNvCxnSpPr>
                <a:endCxn id="126" idx="5"/>
              </p:cNvCxnSpPr>
              <p:nvPr/>
            </p:nvCxnSpPr>
            <p:spPr>
              <a:xfrm flipH="1" flipV="1">
                <a:off x="1088564" y="3248564"/>
                <a:ext cx="567436" cy="3873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文字方塊 96"/>
                <p:cNvSpPr txBox="1"/>
                <p:nvPr/>
              </p:nvSpPr>
              <p:spPr>
                <a:xfrm>
                  <a:off x="1899169" y="2199311"/>
                  <a:ext cx="62331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3600" i="1">
                            <a:latin typeface="Cambria Math"/>
                          </a:rPr>
                          <m:t>𝐺</m:t>
                        </m:r>
                      </m:oMath>
                    </m:oMathPara>
                  </a14:m>
                  <a:endParaRPr lang="zh-TW" altLang="en-US" sz="3600" i="1" dirty="0"/>
                </a:p>
              </p:txBody>
            </p:sp>
          </mc:Choice>
          <mc:Fallback xmlns="">
            <p:sp>
              <p:nvSpPr>
                <p:cNvPr id="97" name="文字方塊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9169" y="2199311"/>
                  <a:ext cx="623312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8" name="群組 97"/>
            <p:cNvGrpSpPr/>
            <p:nvPr/>
          </p:nvGrpSpPr>
          <p:grpSpPr>
            <a:xfrm>
              <a:off x="3621600" y="2329200"/>
              <a:ext cx="3945440" cy="345440"/>
              <a:chOff x="3621600" y="2329200"/>
              <a:chExt cx="3945440" cy="345440"/>
            </a:xfrm>
          </p:grpSpPr>
          <p:sp>
            <p:nvSpPr>
              <p:cNvPr id="117" name="Oval 75"/>
              <p:cNvSpPr>
                <a:spLocks noChangeArrowheads="1"/>
              </p:cNvSpPr>
              <p:nvPr/>
            </p:nvSpPr>
            <p:spPr bwMode="auto">
              <a:xfrm rot="5400000">
                <a:off x="3621600" y="2329200"/>
                <a:ext cx="345440" cy="3454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8" name="Oval 75"/>
              <p:cNvSpPr>
                <a:spLocks noChangeArrowheads="1"/>
              </p:cNvSpPr>
              <p:nvPr/>
            </p:nvSpPr>
            <p:spPr bwMode="auto">
              <a:xfrm rot="5400000">
                <a:off x="7221600" y="2329200"/>
                <a:ext cx="345440" cy="3454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9" name="Oval 75"/>
              <p:cNvSpPr>
                <a:spLocks noChangeArrowheads="1"/>
              </p:cNvSpPr>
              <p:nvPr/>
            </p:nvSpPr>
            <p:spPr bwMode="auto">
              <a:xfrm rot="5400000">
                <a:off x="4341600" y="2329200"/>
                <a:ext cx="345440" cy="3454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0" name="Oval 75"/>
              <p:cNvSpPr>
                <a:spLocks noChangeArrowheads="1"/>
              </p:cNvSpPr>
              <p:nvPr/>
            </p:nvSpPr>
            <p:spPr bwMode="auto">
              <a:xfrm rot="5400000">
                <a:off x="5061600" y="2329200"/>
                <a:ext cx="345440" cy="3454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" name="Oval 75"/>
              <p:cNvSpPr>
                <a:spLocks noChangeArrowheads="1"/>
              </p:cNvSpPr>
              <p:nvPr/>
            </p:nvSpPr>
            <p:spPr bwMode="auto">
              <a:xfrm rot="5400000">
                <a:off x="5781600" y="2329200"/>
                <a:ext cx="345440" cy="3454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" name="Oval 75"/>
              <p:cNvSpPr>
                <a:spLocks noChangeArrowheads="1"/>
              </p:cNvSpPr>
              <p:nvPr/>
            </p:nvSpPr>
            <p:spPr bwMode="auto">
              <a:xfrm rot="5400000">
                <a:off x="6502330" y="2329200"/>
                <a:ext cx="345440" cy="3454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99" name="Oval 75"/>
            <p:cNvSpPr>
              <a:spLocks noChangeArrowheads="1"/>
            </p:cNvSpPr>
            <p:nvPr/>
          </p:nvSpPr>
          <p:spPr bwMode="auto">
            <a:xfrm rot="5400000">
              <a:off x="3621600" y="3099600"/>
              <a:ext cx="345440" cy="3454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0" name="Oval 75"/>
            <p:cNvSpPr>
              <a:spLocks noChangeArrowheads="1"/>
            </p:cNvSpPr>
            <p:nvPr/>
          </p:nvSpPr>
          <p:spPr bwMode="auto">
            <a:xfrm rot="5400000">
              <a:off x="7221600" y="3099600"/>
              <a:ext cx="345440" cy="3454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1" name="Oval 75"/>
            <p:cNvSpPr>
              <a:spLocks noChangeArrowheads="1"/>
            </p:cNvSpPr>
            <p:nvPr/>
          </p:nvSpPr>
          <p:spPr bwMode="auto">
            <a:xfrm rot="5400000">
              <a:off x="4341600" y="3099600"/>
              <a:ext cx="345440" cy="3454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2" name="Oval 75"/>
            <p:cNvSpPr>
              <a:spLocks noChangeArrowheads="1"/>
            </p:cNvSpPr>
            <p:nvPr/>
          </p:nvSpPr>
          <p:spPr bwMode="auto">
            <a:xfrm rot="5400000">
              <a:off x="5061600" y="3099600"/>
              <a:ext cx="345440" cy="3454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" name="Oval 75"/>
            <p:cNvSpPr>
              <a:spLocks noChangeArrowheads="1"/>
            </p:cNvSpPr>
            <p:nvPr/>
          </p:nvSpPr>
          <p:spPr bwMode="auto">
            <a:xfrm rot="5400000">
              <a:off x="5781600" y="3099600"/>
              <a:ext cx="345440" cy="3454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" name="Oval 75"/>
            <p:cNvSpPr>
              <a:spLocks noChangeArrowheads="1"/>
            </p:cNvSpPr>
            <p:nvPr/>
          </p:nvSpPr>
          <p:spPr bwMode="auto">
            <a:xfrm rot="5400000">
              <a:off x="6502330" y="3099600"/>
              <a:ext cx="345440" cy="3454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105" name="直線接點 104"/>
            <p:cNvCxnSpPr>
              <a:stCxn id="119" idx="4"/>
              <a:endCxn id="117" idx="0"/>
            </p:cNvCxnSpPr>
            <p:nvPr/>
          </p:nvCxnSpPr>
          <p:spPr>
            <a:xfrm flipH="1">
              <a:off x="3967040" y="2501920"/>
              <a:ext cx="37456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接點 105"/>
            <p:cNvCxnSpPr>
              <a:stCxn id="121" idx="4"/>
              <a:endCxn id="120" idx="0"/>
            </p:cNvCxnSpPr>
            <p:nvPr/>
          </p:nvCxnSpPr>
          <p:spPr>
            <a:xfrm flipH="1">
              <a:off x="5407040" y="2501920"/>
              <a:ext cx="37456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>
              <a:stCxn id="120" idx="4"/>
              <a:endCxn id="119" idx="0"/>
            </p:cNvCxnSpPr>
            <p:nvPr/>
          </p:nvCxnSpPr>
          <p:spPr>
            <a:xfrm flipH="1">
              <a:off x="4687040" y="2501920"/>
              <a:ext cx="37456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接點 107"/>
            <p:cNvCxnSpPr>
              <a:stCxn id="118" idx="4"/>
              <a:endCxn id="122" idx="0"/>
            </p:cNvCxnSpPr>
            <p:nvPr/>
          </p:nvCxnSpPr>
          <p:spPr>
            <a:xfrm flipH="1">
              <a:off x="6847770" y="2501920"/>
              <a:ext cx="37383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>
              <a:stCxn id="122" idx="4"/>
              <a:endCxn id="121" idx="0"/>
            </p:cNvCxnSpPr>
            <p:nvPr/>
          </p:nvCxnSpPr>
          <p:spPr>
            <a:xfrm flipH="1">
              <a:off x="6127040" y="2501920"/>
              <a:ext cx="3752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接點 109"/>
            <p:cNvCxnSpPr>
              <a:stCxn id="117" idx="4"/>
            </p:cNvCxnSpPr>
            <p:nvPr/>
          </p:nvCxnSpPr>
          <p:spPr>
            <a:xfrm flipH="1" flipV="1">
              <a:off x="3247546" y="2497210"/>
              <a:ext cx="374054" cy="471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接點 110"/>
            <p:cNvCxnSpPr>
              <a:stCxn id="99" idx="2"/>
              <a:endCxn id="117" idx="6"/>
            </p:cNvCxnSpPr>
            <p:nvPr/>
          </p:nvCxnSpPr>
          <p:spPr>
            <a:xfrm flipV="1">
              <a:off x="3794320" y="2674640"/>
              <a:ext cx="0" cy="42496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接點 111"/>
            <p:cNvCxnSpPr>
              <a:stCxn id="103" idx="2"/>
              <a:endCxn id="121" idx="6"/>
            </p:cNvCxnSpPr>
            <p:nvPr/>
          </p:nvCxnSpPr>
          <p:spPr>
            <a:xfrm flipV="1">
              <a:off x="5954320" y="2674640"/>
              <a:ext cx="0" cy="42496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接點 112"/>
            <p:cNvCxnSpPr>
              <a:stCxn id="102" idx="2"/>
              <a:endCxn id="120" idx="6"/>
            </p:cNvCxnSpPr>
            <p:nvPr/>
          </p:nvCxnSpPr>
          <p:spPr>
            <a:xfrm flipV="1">
              <a:off x="5234320" y="2674640"/>
              <a:ext cx="0" cy="42496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接點 113"/>
            <p:cNvCxnSpPr>
              <a:stCxn id="101" idx="2"/>
              <a:endCxn id="119" idx="6"/>
            </p:cNvCxnSpPr>
            <p:nvPr/>
          </p:nvCxnSpPr>
          <p:spPr>
            <a:xfrm flipV="1">
              <a:off x="4514320" y="2674640"/>
              <a:ext cx="0" cy="42496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接點 114"/>
            <p:cNvCxnSpPr>
              <a:stCxn id="104" idx="2"/>
              <a:endCxn id="122" idx="6"/>
            </p:cNvCxnSpPr>
            <p:nvPr/>
          </p:nvCxnSpPr>
          <p:spPr>
            <a:xfrm flipV="1">
              <a:off x="6675050" y="2674640"/>
              <a:ext cx="0" cy="42496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接點 115"/>
            <p:cNvCxnSpPr>
              <a:stCxn id="100" idx="2"/>
              <a:endCxn id="118" idx="6"/>
            </p:cNvCxnSpPr>
            <p:nvPr/>
          </p:nvCxnSpPr>
          <p:spPr>
            <a:xfrm flipV="1">
              <a:off x="7394320" y="2674640"/>
              <a:ext cx="0" cy="42496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Oval 75"/>
          <p:cNvSpPr>
            <a:spLocks noChangeArrowheads="1"/>
          </p:cNvSpPr>
          <p:nvPr/>
        </p:nvSpPr>
        <p:spPr bwMode="auto">
          <a:xfrm rot="5400000">
            <a:off x="1040059" y="2852815"/>
            <a:ext cx="345441" cy="345440"/>
          </a:xfrm>
          <a:prstGeom prst="ellipse">
            <a:avLst/>
          </a:prstGeom>
          <a:solidFill>
            <a:srgbClr val="FF64C8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8" name="Oval 75"/>
          <p:cNvSpPr>
            <a:spLocks noChangeArrowheads="1"/>
          </p:cNvSpPr>
          <p:nvPr/>
        </p:nvSpPr>
        <p:spPr bwMode="auto">
          <a:xfrm rot="5400000">
            <a:off x="2775086" y="2827547"/>
            <a:ext cx="345441" cy="345440"/>
          </a:xfrm>
          <a:prstGeom prst="ellipse">
            <a:avLst/>
          </a:prstGeom>
          <a:solidFill>
            <a:srgbClr val="FF64C8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" name="Oval 75"/>
          <p:cNvSpPr>
            <a:spLocks noChangeArrowheads="1"/>
          </p:cNvSpPr>
          <p:nvPr/>
        </p:nvSpPr>
        <p:spPr bwMode="auto">
          <a:xfrm rot="5400000">
            <a:off x="3487553" y="2827548"/>
            <a:ext cx="345441" cy="345440"/>
          </a:xfrm>
          <a:prstGeom prst="ellipse">
            <a:avLst/>
          </a:prstGeom>
          <a:solidFill>
            <a:srgbClr val="FF64C8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0" name="Oval 75"/>
          <p:cNvSpPr>
            <a:spLocks noChangeArrowheads="1"/>
          </p:cNvSpPr>
          <p:nvPr/>
        </p:nvSpPr>
        <p:spPr bwMode="auto">
          <a:xfrm rot="5400000">
            <a:off x="4207554" y="3601615"/>
            <a:ext cx="345441" cy="345440"/>
          </a:xfrm>
          <a:prstGeom prst="ellipse">
            <a:avLst/>
          </a:prstGeom>
          <a:solidFill>
            <a:srgbClr val="FF64C8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1" name="Oval 75"/>
          <p:cNvSpPr>
            <a:spLocks noChangeArrowheads="1"/>
          </p:cNvSpPr>
          <p:nvPr/>
        </p:nvSpPr>
        <p:spPr bwMode="auto">
          <a:xfrm rot="5400000">
            <a:off x="4924004" y="2827547"/>
            <a:ext cx="345441" cy="345440"/>
          </a:xfrm>
          <a:prstGeom prst="ellipse">
            <a:avLst/>
          </a:prstGeom>
          <a:solidFill>
            <a:srgbClr val="FF64C8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" name="Oval 75"/>
          <p:cNvSpPr>
            <a:spLocks noChangeArrowheads="1"/>
          </p:cNvSpPr>
          <p:nvPr/>
        </p:nvSpPr>
        <p:spPr bwMode="auto">
          <a:xfrm rot="5400000">
            <a:off x="5647554" y="2827547"/>
            <a:ext cx="345441" cy="345440"/>
          </a:xfrm>
          <a:prstGeom prst="ellipse">
            <a:avLst/>
          </a:prstGeom>
          <a:solidFill>
            <a:srgbClr val="FF64C8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" name="Oval 75"/>
          <p:cNvSpPr>
            <a:spLocks noChangeArrowheads="1"/>
          </p:cNvSpPr>
          <p:nvPr/>
        </p:nvSpPr>
        <p:spPr bwMode="auto">
          <a:xfrm rot="5400000">
            <a:off x="6368284" y="3601614"/>
            <a:ext cx="345441" cy="345440"/>
          </a:xfrm>
          <a:prstGeom prst="ellipse">
            <a:avLst/>
          </a:prstGeom>
          <a:solidFill>
            <a:srgbClr val="FF64C8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4" name="Oval 75"/>
          <p:cNvSpPr>
            <a:spLocks noChangeArrowheads="1"/>
          </p:cNvSpPr>
          <p:nvPr/>
        </p:nvSpPr>
        <p:spPr bwMode="auto">
          <a:xfrm rot="5400000">
            <a:off x="7087554" y="3602658"/>
            <a:ext cx="345441" cy="345440"/>
          </a:xfrm>
          <a:prstGeom prst="ellipse">
            <a:avLst/>
          </a:prstGeom>
          <a:solidFill>
            <a:srgbClr val="FF64C8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6" name="Oval 75"/>
          <p:cNvSpPr>
            <a:spLocks noChangeArrowheads="1"/>
          </p:cNvSpPr>
          <p:nvPr/>
        </p:nvSpPr>
        <p:spPr bwMode="auto">
          <a:xfrm rot="5400000">
            <a:off x="1472691" y="4474305"/>
            <a:ext cx="345441" cy="345440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7" name="Oval 75"/>
          <p:cNvSpPr>
            <a:spLocks noChangeArrowheads="1"/>
          </p:cNvSpPr>
          <p:nvPr/>
        </p:nvSpPr>
        <p:spPr bwMode="auto">
          <a:xfrm rot="5400000">
            <a:off x="2336058" y="5978432"/>
            <a:ext cx="345441" cy="345440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8" name="Oval 75"/>
          <p:cNvSpPr>
            <a:spLocks noChangeArrowheads="1"/>
          </p:cNvSpPr>
          <p:nvPr/>
        </p:nvSpPr>
        <p:spPr bwMode="auto">
          <a:xfrm rot="5400000">
            <a:off x="3487554" y="5191168"/>
            <a:ext cx="345441" cy="345440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9" name="Oval 75"/>
          <p:cNvSpPr>
            <a:spLocks noChangeArrowheads="1"/>
          </p:cNvSpPr>
          <p:nvPr/>
        </p:nvSpPr>
        <p:spPr bwMode="auto">
          <a:xfrm rot="5400000">
            <a:off x="4207553" y="5191169"/>
            <a:ext cx="345441" cy="345440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0" name="Oval 75"/>
          <p:cNvSpPr>
            <a:spLocks noChangeArrowheads="1"/>
          </p:cNvSpPr>
          <p:nvPr/>
        </p:nvSpPr>
        <p:spPr bwMode="auto">
          <a:xfrm rot="5400000">
            <a:off x="4927554" y="5959712"/>
            <a:ext cx="345441" cy="345440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" name="Oval 75"/>
          <p:cNvSpPr>
            <a:spLocks noChangeArrowheads="1"/>
          </p:cNvSpPr>
          <p:nvPr/>
        </p:nvSpPr>
        <p:spPr bwMode="auto">
          <a:xfrm rot="5400000">
            <a:off x="5647553" y="5974687"/>
            <a:ext cx="345441" cy="345440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2" name="Oval 75"/>
          <p:cNvSpPr>
            <a:spLocks noChangeArrowheads="1"/>
          </p:cNvSpPr>
          <p:nvPr/>
        </p:nvSpPr>
        <p:spPr bwMode="auto">
          <a:xfrm rot="5400000">
            <a:off x="6368283" y="5960120"/>
            <a:ext cx="345441" cy="345440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" name="Oval 75"/>
          <p:cNvSpPr>
            <a:spLocks noChangeArrowheads="1"/>
          </p:cNvSpPr>
          <p:nvPr/>
        </p:nvSpPr>
        <p:spPr bwMode="auto">
          <a:xfrm rot="5400000">
            <a:off x="7087553" y="5191170"/>
            <a:ext cx="345441" cy="345440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文字方塊 159"/>
              <p:cNvSpPr txBox="1"/>
              <p:nvPr/>
            </p:nvSpPr>
            <p:spPr>
              <a:xfrm>
                <a:off x="4011404" y="1052736"/>
                <a:ext cx="47525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are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dominatig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sets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1" dirty="0" smtClean="0">
                          <a:latin typeface="Cambria Math"/>
                          <a:cs typeface="Times New Roman" pitchFamily="18" charset="0"/>
                        </a:rPr>
                        <m:t>G</m:t>
                      </m:r>
                    </m:oMath>
                  </m:oMathPara>
                </a14:m>
                <a:endParaRPr lang="zh-TW" altLang="en-US" sz="3600" i="1" dirty="0"/>
              </a:p>
            </p:txBody>
          </p:sp>
        </mc:Choice>
        <mc:Fallback xmlns="">
          <p:sp>
            <p:nvSpPr>
              <p:cNvPr id="160" name="文字方塊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404" y="1052736"/>
                <a:ext cx="4752528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文字方塊 160"/>
              <p:cNvSpPr txBox="1"/>
              <p:nvPr/>
            </p:nvSpPr>
            <p:spPr>
              <a:xfrm>
                <a:off x="841887" y="1016763"/>
                <a:ext cx="10794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both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61" name="文字方塊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87" y="1016763"/>
                <a:ext cx="1079495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文字方塊 161"/>
              <p:cNvSpPr txBox="1"/>
              <p:nvPr/>
            </p:nvSpPr>
            <p:spPr>
              <a:xfrm>
                <a:off x="1911103" y="1034808"/>
                <a:ext cx="592357" cy="646331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62" name="文字方塊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103" y="1034808"/>
                <a:ext cx="592357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文字方塊 162"/>
              <p:cNvSpPr txBox="1"/>
              <p:nvPr/>
            </p:nvSpPr>
            <p:spPr>
              <a:xfrm>
                <a:off x="3419047" y="1052737"/>
                <a:ext cx="592357" cy="646331"/>
              </a:xfrm>
              <a:prstGeom prst="rect">
                <a:avLst/>
              </a:prstGeom>
              <a:solidFill>
                <a:srgbClr val="00FFFF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63" name="文字方塊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047" y="1052737"/>
                <a:ext cx="592357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文字方塊 163"/>
              <p:cNvSpPr txBox="1"/>
              <p:nvPr/>
            </p:nvSpPr>
            <p:spPr>
              <a:xfrm>
                <a:off x="2503459" y="1069166"/>
                <a:ext cx="9173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and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64" name="文字方塊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459" y="1069166"/>
                <a:ext cx="917379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1" name="群組 170"/>
          <p:cNvGrpSpPr/>
          <p:nvPr/>
        </p:nvGrpSpPr>
        <p:grpSpPr>
          <a:xfrm>
            <a:off x="1212779" y="125738"/>
            <a:ext cx="4693804" cy="781689"/>
            <a:chOff x="1631250" y="492025"/>
            <a:chExt cx="4693804" cy="7816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文字方塊 171"/>
                <p:cNvSpPr txBox="1"/>
                <p:nvPr/>
              </p:nvSpPr>
              <p:spPr>
                <a:xfrm>
                  <a:off x="1631250" y="492025"/>
                  <a:ext cx="4693804" cy="7816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Note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altLang="zh-TW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3600" i="1">
                              <a:latin typeface="Cambria Math"/>
                              <a:cs typeface="Times New Roman" pitchFamily="18" charset="0"/>
                            </a:rPr>
                            <m:t>∗</m:t>
                          </m:r>
                        </m:e>
                      </m:groupChr>
                      <m:sSub>
                        <m:sSubPr>
                          <m:ctrlPr>
                            <a:rPr lang="en-US" altLang="zh-TW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i="1">
                              <a:latin typeface="Cambria Math"/>
                              <a:cs typeface="Times New Roman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sz="3600" i="1" dirty="0" smtClean="0"/>
                    <a:t>,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and</m:t>
                      </m:r>
                    </m:oMath>
                  </a14:m>
                  <a:endParaRPr lang="zh-TW" altLang="en-US" sz="3600" i="1" dirty="0"/>
                </a:p>
              </p:txBody>
            </p:sp>
          </mc:Choice>
          <mc:Fallback xmlns="">
            <p:sp>
              <p:nvSpPr>
                <p:cNvPr id="172" name="文字方塊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1250" y="492025"/>
                  <a:ext cx="4693804" cy="78168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2890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3" name="群組 172"/>
            <p:cNvGrpSpPr/>
            <p:nvPr/>
          </p:nvGrpSpPr>
          <p:grpSpPr>
            <a:xfrm>
              <a:off x="4201305" y="730206"/>
              <a:ext cx="463261" cy="526387"/>
              <a:chOff x="3442274" y="2628264"/>
              <a:chExt cx="463261" cy="526387"/>
            </a:xfrm>
          </p:grpSpPr>
          <p:cxnSp>
            <p:nvCxnSpPr>
              <p:cNvPr id="174" name="直線接點 173"/>
              <p:cNvCxnSpPr/>
              <p:nvPr/>
            </p:nvCxnSpPr>
            <p:spPr>
              <a:xfrm flipH="1" flipV="1">
                <a:off x="3442274" y="2645384"/>
                <a:ext cx="463261" cy="509267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線接點 174"/>
              <p:cNvCxnSpPr/>
              <p:nvPr/>
            </p:nvCxnSpPr>
            <p:spPr>
              <a:xfrm flipV="1">
                <a:off x="3447414" y="2628264"/>
                <a:ext cx="417940" cy="509267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文字方塊 175"/>
              <p:cNvSpPr txBox="1"/>
              <p:nvPr/>
            </p:nvSpPr>
            <p:spPr>
              <a:xfrm>
                <a:off x="1145542" y="965789"/>
                <a:ext cx="6050181" cy="781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3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3600" b="0" i="1" smtClean="0">
                          <a:latin typeface="Cambria Math"/>
                        </a:rPr>
                        <m:t>=8=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3600" b="0" i="1" smtClean="0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altLang="zh-TW" sz="3600" b="0" i="1" smtClean="0">
                                      <a:latin typeface="Cambria Math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altLang="zh-TW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3600" b="0" i="1" smtClean="0">
                                          <a:latin typeface="Cambria Math"/>
                                        </a:rPr>
                                        <m:t>𝐺</m:t>
                                      </m:r>
                                    </m:e>
                                  </m:d>
                                  <m:r>
                                    <a:rPr lang="en-US" altLang="zh-TW" sz="36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num>
                                <m:den>
                                  <m:r>
                                    <a:rPr lang="en-US" altLang="zh-TW" sz="36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en-US" altLang="zh-TW" sz="36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76" name="文字方塊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542" y="965789"/>
                <a:ext cx="6050181" cy="7811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49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 tmFilter="0,0; .5, 1; 1, 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 tmFilter="0,0; .5, 1; 1, 1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 tmFilter="0,0; .5, 1; 1, 1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50" tmFilter="0,0; .5, 1; 1, 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2" grpId="0"/>
      <p:bldP spid="92" grpId="1"/>
      <p:bldP spid="93" grpId="0"/>
      <p:bldP spid="93" grpId="1"/>
      <p:bldP spid="135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60" grpId="0"/>
      <p:bldP spid="160" grpId="1"/>
      <p:bldP spid="161" grpId="0"/>
      <p:bldP spid="161" grpId="1"/>
      <p:bldP spid="162" grpId="0" animBg="1"/>
      <p:bldP spid="162" grpId="1" animBg="1"/>
      <p:bldP spid="163" grpId="0" animBg="1"/>
      <p:bldP spid="163" grpId="1" animBg="1"/>
      <p:bldP spid="164" grpId="0"/>
      <p:bldP spid="164" grpId="1"/>
      <p:bldP spid="17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50819" y="188640"/>
            <a:ext cx="24049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Conjecture </a:t>
            </a:r>
            <a:endParaRPr lang="en-US" altLang="zh-TW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827584" y="834971"/>
                <a:ext cx="69127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If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𝐺</m:t>
                      </m:r>
                      <m:r>
                        <m:rPr>
                          <m:nor/>
                        </m:rP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graph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with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US" altLang="zh-TW" sz="3600" b="0" i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smtClean="0">
                          <a:latin typeface="Cambria Math"/>
                          <a:cs typeface="Times New Roman" pitchFamily="18" charset="0"/>
                        </a:rPr>
                        <m:t>vertices</m:t>
                      </m:r>
                      <m:r>
                        <m:rPr>
                          <m:nor/>
                        </m:rPr>
                        <a:rPr lang="en-US" altLang="zh-TW" sz="3600" b="0" i="0" smtClean="0">
                          <a:latin typeface="Cambria Math"/>
                          <a:cs typeface="Times New Roman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altLang="zh-TW" sz="3600" b="0" i="0" smtClean="0">
                          <a:latin typeface="Cambria Math"/>
                          <a:cs typeface="Times New Roman" pitchFamily="18" charset="0"/>
                        </a:rPr>
                        <m:t>then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834971"/>
                <a:ext cx="6912768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2771800" y="1556792"/>
                <a:ext cx="2740366" cy="7400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60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36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altLang="zh-TW" sz="3600" b="0" i="1" dirty="0" smtClean="0">
                          <a:latin typeface="Cambria Math"/>
                          <a:ea typeface="Cambria Math"/>
                        </a:rPr>
                        <m:t>≤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altLang="zh-TW" sz="36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3600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3600" b="0" i="1" dirty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3600" b="0" i="1" dirty="0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TW" sz="3600" b="0" i="1" dirty="0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e>
                      </m:d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556792"/>
                <a:ext cx="2740366" cy="7400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92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5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28" grpId="0"/>
      <p:bldP spid="2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0779" y="180794"/>
            <a:ext cx="24049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latin typeface="Times New Roman" pitchFamily="18" charset="0"/>
              </a:rPr>
              <a:t>References</a:t>
            </a:r>
            <a:endParaRPr lang="en-US" altLang="zh-TW" sz="3600" dirty="0">
              <a:latin typeface="Times New Roman" pitchFamily="18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80283" y="981128"/>
            <a:ext cx="8703402" cy="1603220"/>
            <a:chOff x="107504" y="900000"/>
            <a:chExt cx="8703402" cy="1603220"/>
          </a:xfrm>
        </p:grpSpPr>
        <p:sp>
          <p:nvSpPr>
            <p:cNvPr id="3" name="矩形 2"/>
            <p:cNvSpPr/>
            <p:nvPr/>
          </p:nvSpPr>
          <p:spPr>
            <a:xfrm>
              <a:off x="107504" y="900000"/>
              <a:ext cx="84421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smtClean="0">
                  <a:latin typeface="Times New Roman" pitchFamily="18" charset="0"/>
                  <a:cs typeface="Times New Roman" pitchFamily="18" charset="0"/>
                </a:rPr>
                <a:t>[1]  K. T. Chu</a:t>
              </a:r>
              <a:r>
                <a:rPr lang="en-US" altLang="zh-TW" sz="2800" dirty="0">
                  <a:latin typeface="Times New Roman" pitchFamily="18" charset="0"/>
                  <a:cs typeface="Times New Roman" pitchFamily="18" charset="0"/>
                </a:rPr>
                <a:t>, W. H. Lin, C. Chen, Mutual </a:t>
              </a:r>
              <a:r>
                <a:rPr lang="en-US" altLang="zh-TW" sz="2800" dirty="0" smtClean="0">
                  <a:latin typeface="Times New Roman" pitchFamily="18" charset="0"/>
                  <a:cs typeface="Times New Roman" pitchFamily="18" charset="0"/>
                </a:rPr>
                <a:t>transferability</a:t>
              </a:r>
              <a:endParaRPr lang="zh-TW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74002" y="1440000"/>
              <a:ext cx="81369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smtClean="0">
                  <a:latin typeface="Times New Roman" pitchFamily="18" charset="0"/>
                  <a:cs typeface="Times New Roman" pitchFamily="18" charset="0"/>
                </a:rPr>
                <a:t>for (</a:t>
              </a:r>
              <a:r>
                <a:rPr lang="en-US" altLang="zh-TW" sz="28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TW" sz="28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altLang="zh-TW" sz="2800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zh-TW" sz="28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altLang="zh-TW" sz="28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zh-TW" sz="2800" dirty="0" smtClean="0">
                  <a:latin typeface="Times New Roman" pitchFamily="18" charset="0"/>
                  <a:cs typeface="Times New Roman" pitchFamily="18" charset="0"/>
                </a:rPr>
                <a:t>)-domination </a:t>
              </a:r>
              <a:r>
                <a:rPr lang="en-US" altLang="zh-TW" sz="2800" dirty="0">
                  <a:latin typeface="Times New Roman" pitchFamily="18" charset="0"/>
                  <a:cs typeface="Times New Roman" pitchFamily="18" charset="0"/>
                </a:rPr>
                <a:t>on strongly </a:t>
              </a:r>
              <a:r>
                <a:rPr lang="en-US" altLang="zh-TW" sz="2800" dirty="0" err="1">
                  <a:latin typeface="Times New Roman" pitchFamily="18" charset="0"/>
                  <a:cs typeface="Times New Roman" pitchFamily="18" charset="0"/>
                </a:rPr>
                <a:t>chordal</a:t>
              </a:r>
              <a:r>
                <a:rPr lang="en-US" altLang="zh-TW" sz="2800" dirty="0">
                  <a:latin typeface="Times New Roman" pitchFamily="18" charset="0"/>
                  <a:cs typeface="Times New Roman" pitchFamily="18" charset="0"/>
                </a:rPr>
                <a:t> graphs </a:t>
              </a:r>
              <a:r>
                <a:rPr lang="en-US" altLang="zh-TW" sz="2800" dirty="0" smtClean="0">
                  <a:latin typeface="Times New Roman" pitchFamily="18" charset="0"/>
                  <a:cs typeface="Times New Roman" pitchFamily="18" charset="0"/>
                </a:rPr>
                <a:t>and</a:t>
              </a:r>
              <a:endParaRPr lang="zh-TW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01223" y="1980000"/>
              <a:ext cx="79208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smtClean="0">
                  <a:latin typeface="Times New Roman" pitchFamily="18" charset="0"/>
                  <a:cs typeface="Times New Roman" pitchFamily="18" charset="0"/>
                </a:rPr>
                <a:t>cactus </a:t>
              </a:r>
              <a:r>
                <a:rPr lang="en-US" altLang="zh-TW" sz="2800" dirty="0">
                  <a:latin typeface="Times New Roman" pitchFamily="18" charset="0"/>
                  <a:cs typeface="Times New Roman" pitchFamily="18" charset="0"/>
                </a:rPr>
                <a:t>graphs, Discrete </a:t>
              </a:r>
              <a:r>
                <a:rPr lang="en-US" altLang="zh-TW" sz="2800" dirty="0" smtClean="0">
                  <a:latin typeface="Times New Roman" pitchFamily="18" charset="0"/>
                  <a:cs typeface="Times New Roman" pitchFamily="18" charset="0"/>
                </a:rPr>
                <a:t>Appl. Math</a:t>
              </a:r>
              <a:r>
                <a:rPr lang="en-US" altLang="zh-TW" sz="2800" dirty="0">
                  <a:latin typeface="Times New Roman" pitchFamily="18" charset="0"/>
                  <a:cs typeface="Times New Roman" pitchFamily="18" charset="0"/>
                </a:rPr>
                <a:t>. 259 (2019) </a:t>
              </a:r>
              <a:r>
                <a:rPr lang="en-US" altLang="zh-TW" sz="2800" dirty="0" smtClean="0">
                  <a:latin typeface="Times New Roman" pitchFamily="18" charset="0"/>
                  <a:cs typeface="Times New Roman" pitchFamily="18" charset="0"/>
                </a:rPr>
                <a:t>41-52</a:t>
              </a:r>
              <a:r>
                <a:rPr lang="en-US" altLang="zh-TW" sz="2800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zh-TW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80779" y="2781128"/>
            <a:ext cx="9047347" cy="1603220"/>
            <a:chOff x="80779" y="2700000"/>
            <a:chExt cx="9047347" cy="1603220"/>
          </a:xfrm>
        </p:grpSpPr>
        <p:sp>
          <p:nvSpPr>
            <p:cNvPr id="10" name="矩形 9"/>
            <p:cNvSpPr/>
            <p:nvPr/>
          </p:nvSpPr>
          <p:spPr>
            <a:xfrm>
              <a:off x="80779" y="2700000"/>
              <a:ext cx="88136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smtClean="0">
                  <a:latin typeface="Times New Roman" pitchFamily="18" charset="0"/>
                  <a:cs typeface="Times New Roman" pitchFamily="18" charset="0"/>
                </a:rPr>
                <a:t>[2] </a:t>
              </a:r>
              <a:r>
                <a:rPr lang="en-US" altLang="zh-TW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TW" sz="28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altLang="zh-TW" sz="2800" dirty="0">
                  <a:latin typeface="Times New Roman" pitchFamily="18" charset="0"/>
                  <a:cs typeface="Times New Roman" pitchFamily="18" charset="0"/>
                </a:rPr>
                <a:t>. Fujita, A tight bound on the number of mobile </a:t>
              </a:r>
              <a:r>
                <a:rPr lang="en-US" altLang="zh-TW" sz="2800" dirty="0" smtClean="0">
                  <a:latin typeface="Times New Roman" pitchFamily="18" charset="0"/>
                  <a:cs typeface="Times New Roman" pitchFamily="18" charset="0"/>
                </a:rPr>
                <a:t>servers</a:t>
              </a:r>
              <a:endParaRPr lang="en-US" altLang="zh-TW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74002" y="3240000"/>
              <a:ext cx="686945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smtClean="0">
                  <a:latin typeface="Times New Roman" pitchFamily="18" charset="0"/>
                  <a:cs typeface="Times New Roman" pitchFamily="18" charset="0"/>
                </a:rPr>
                <a:t>to guarantee transferability </a:t>
              </a:r>
              <a:r>
                <a:rPr lang="en-US" altLang="zh-TW" sz="2800" dirty="0">
                  <a:latin typeface="Times New Roman" pitchFamily="18" charset="0"/>
                  <a:cs typeface="Times New Roman" pitchFamily="18" charset="0"/>
                </a:rPr>
                <a:t>among </a:t>
              </a:r>
              <a:r>
                <a:rPr lang="en-US" altLang="zh-TW" sz="2800" dirty="0" smtClean="0">
                  <a:latin typeface="Times New Roman" pitchFamily="18" charset="0"/>
                  <a:cs typeface="Times New Roman" pitchFamily="18" charset="0"/>
                </a:rPr>
                <a:t>dominating</a:t>
              </a:r>
              <a:endParaRPr lang="zh-TW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74002" y="3780000"/>
              <a:ext cx="84541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smtClean="0">
                  <a:latin typeface="Times New Roman" pitchFamily="18" charset="0"/>
                  <a:cs typeface="Times New Roman" pitchFamily="18" charset="0"/>
                </a:rPr>
                <a:t>configurations</a:t>
              </a:r>
              <a:r>
                <a:rPr lang="en-US" altLang="zh-TW" sz="2800" dirty="0">
                  <a:latin typeface="Times New Roman" pitchFamily="18" charset="0"/>
                  <a:cs typeface="Times New Roman" pitchFamily="18" charset="0"/>
                </a:rPr>
                <a:t>, Discrete Appl. Math. </a:t>
              </a:r>
              <a:r>
                <a:rPr lang="en-US" altLang="zh-TW" sz="2800" dirty="0" smtClean="0">
                  <a:latin typeface="Times New Roman" pitchFamily="18" charset="0"/>
                  <a:cs typeface="Times New Roman" pitchFamily="18" charset="0"/>
                </a:rPr>
                <a:t>158 (2010</a:t>
              </a:r>
              <a:r>
                <a:rPr lang="en-US" altLang="zh-TW" sz="2800" dirty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altLang="zh-TW" sz="2800" dirty="0" smtClean="0">
                  <a:latin typeface="Times New Roman" pitchFamily="18" charset="0"/>
                  <a:cs typeface="Times New Roman" pitchFamily="18" charset="0"/>
                </a:rPr>
                <a:t>913-920</a:t>
              </a:r>
              <a:r>
                <a:rPr lang="en-US" altLang="zh-TW" sz="2800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zh-TW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2717" y="4581128"/>
            <a:ext cx="8831731" cy="1603220"/>
            <a:chOff x="62717" y="4320000"/>
            <a:chExt cx="8831731" cy="1603220"/>
          </a:xfrm>
        </p:grpSpPr>
        <p:sp>
          <p:nvSpPr>
            <p:cNvPr id="14" name="矩形 13"/>
            <p:cNvSpPr/>
            <p:nvPr/>
          </p:nvSpPr>
          <p:spPr>
            <a:xfrm>
              <a:off x="62717" y="4320000"/>
              <a:ext cx="853216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smtClean="0">
                  <a:latin typeface="Times New Roman" pitchFamily="18" charset="0"/>
                  <a:cs typeface="Times New Roman" pitchFamily="18" charset="0"/>
                </a:rPr>
                <a:t>[3]  D</a:t>
              </a:r>
              <a:r>
                <a:rPr lang="en-US" altLang="zh-TW" sz="28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altLang="zh-TW" sz="2800" dirty="0" err="1">
                  <a:latin typeface="Times New Roman" pitchFamily="18" charset="0"/>
                  <a:cs typeface="Times New Roman" pitchFamily="18" charset="0"/>
                </a:rPr>
                <a:t>Gonçalves</a:t>
              </a:r>
              <a:r>
                <a:rPr lang="en-US" altLang="zh-TW" sz="2800" dirty="0">
                  <a:latin typeface="Times New Roman" pitchFamily="18" charset="0"/>
                  <a:cs typeface="Times New Roman" pitchFamily="18" charset="0"/>
                </a:rPr>
                <a:t>, A. </a:t>
              </a:r>
              <a:r>
                <a:rPr lang="en-US" altLang="zh-TW" sz="2800" dirty="0" err="1">
                  <a:latin typeface="Times New Roman" pitchFamily="18" charset="0"/>
                  <a:cs typeface="Times New Roman" pitchFamily="18" charset="0"/>
                </a:rPr>
                <a:t>Pinlou</a:t>
              </a:r>
              <a:r>
                <a:rPr lang="en-US" altLang="zh-TW" sz="2800" dirty="0">
                  <a:latin typeface="Times New Roman" pitchFamily="18" charset="0"/>
                  <a:cs typeface="Times New Roman" pitchFamily="18" charset="0"/>
                </a:rPr>
                <a:t>, M. </a:t>
              </a:r>
              <a:r>
                <a:rPr lang="en-US" altLang="zh-TW" sz="2800" dirty="0" err="1">
                  <a:latin typeface="Times New Roman" pitchFamily="18" charset="0"/>
                  <a:cs typeface="Times New Roman" pitchFamily="18" charset="0"/>
                </a:rPr>
                <a:t>Rao</a:t>
              </a:r>
              <a:r>
                <a:rPr lang="en-US" altLang="zh-TW" sz="2800" dirty="0">
                  <a:latin typeface="Times New Roman" pitchFamily="18" charset="0"/>
                  <a:cs typeface="Times New Roman" pitchFamily="18" charset="0"/>
                </a:rPr>
                <a:t>, S. </a:t>
              </a:r>
              <a:r>
                <a:rPr lang="en-US" altLang="zh-TW" sz="2800" dirty="0" err="1">
                  <a:latin typeface="Times New Roman" pitchFamily="18" charset="0"/>
                  <a:cs typeface="Times New Roman" pitchFamily="18" charset="0"/>
                </a:rPr>
                <a:t>Thomassé</a:t>
              </a:r>
              <a:r>
                <a:rPr lang="en-US" altLang="zh-TW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TW" sz="2800" dirty="0" smtClean="0">
                  <a:latin typeface="Times New Roman" pitchFamily="18" charset="0"/>
                  <a:cs typeface="Times New Roman" pitchFamily="18" charset="0"/>
                </a:rPr>
                <a:t>The</a:t>
              </a:r>
              <a:endParaRPr lang="zh-TW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84454" y="4860000"/>
              <a:ext cx="82099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smtClean="0">
                  <a:latin typeface="Times New Roman" pitchFamily="18" charset="0"/>
                  <a:cs typeface="Times New Roman" pitchFamily="18" charset="0"/>
                </a:rPr>
                <a:t>domination </a:t>
              </a:r>
              <a:r>
                <a:rPr lang="en-US" altLang="zh-TW" sz="2800" dirty="0">
                  <a:latin typeface="Times New Roman" pitchFamily="18" charset="0"/>
                  <a:cs typeface="Times New Roman" pitchFamily="18" charset="0"/>
                </a:rPr>
                <a:t>number </a:t>
              </a:r>
              <a:r>
                <a:rPr lang="en-US" altLang="zh-TW" sz="2800" dirty="0" smtClean="0">
                  <a:latin typeface="Times New Roman" pitchFamily="18" charset="0"/>
                  <a:cs typeface="Times New Roman" pitchFamily="18" charset="0"/>
                </a:rPr>
                <a:t>of </a:t>
              </a:r>
              <a:r>
                <a:rPr lang="pt-BR" altLang="zh-TW" sz="2800" dirty="0" smtClean="0">
                  <a:latin typeface="Times New Roman" pitchFamily="18" charset="0"/>
                  <a:cs typeface="Times New Roman" pitchFamily="18" charset="0"/>
                </a:rPr>
                <a:t>grids</a:t>
              </a:r>
              <a:r>
                <a:rPr lang="pt-BR" altLang="zh-TW" sz="2800" dirty="0">
                  <a:latin typeface="Times New Roman" pitchFamily="18" charset="0"/>
                  <a:cs typeface="Times New Roman" pitchFamily="18" charset="0"/>
                </a:rPr>
                <a:t>, SIAM J. Discrete Math</a:t>
              </a:r>
              <a:r>
                <a:rPr lang="pt-BR" altLang="zh-TW" sz="2800" dirty="0" smtClean="0">
                  <a:latin typeface="Times New Roman" pitchFamily="18" charset="0"/>
                  <a:cs typeface="Times New Roman" pitchFamily="18" charset="0"/>
                </a:rPr>
                <a:t>. 25</a:t>
              </a:r>
              <a:endParaRPr lang="zh-TW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84454" y="5400000"/>
              <a:ext cx="282743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altLang="zh-TW" sz="28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pt-BR" altLang="zh-TW" sz="2800" dirty="0">
                  <a:latin typeface="Times New Roman" pitchFamily="18" charset="0"/>
                  <a:cs typeface="Times New Roman" pitchFamily="18" charset="0"/>
                </a:rPr>
                <a:t>2011) </a:t>
              </a:r>
              <a:r>
                <a:rPr lang="pt-BR" altLang="zh-TW" sz="2800" dirty="0" smtClean="0">
                  <a:latin typeface="Times New Roman" pitchFamily="18" charset="0"/>
                  <a:cs typeface="Times New Roman" pitchFamily="18" charset="0"/>
                </a:rPr>
                <a:t>1443-1453</a:t>
              </a:r>
              <a:r>
                <a:rPr lang="pt-BR" altLang="zh-TW" sz="2800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zh-TW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19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51050" y="2205038"/>
            <a:ext cx="4724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TW" sz="80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75252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橢圓 116"/>
          <p:cNvSpPr/>
          <p:nvPr/>
        </p:nvSpPr>
        <p:spPr>
          <a:xfrm>
            <a:off x="4633828" y="5210505"/>
            <a:ext cx="288000" cy="2880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824" y="156066"/>
            <a:ext cx="8515286" cy="670898"/>
            <a:chOff x="158" y="270"/>
            <a:chExt cx="4919" cy="785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158" y="270"/>
              <a:ext cx="98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3600" dirty="0" smtClean="0">
                  <a:latin typeface="Times New Roman" pitchFamily="18" charset="0"/>
                </a:rPr>
                <a:t>(Fujita)</a:t>
              </a:r>
              <a:endParaRPr lang="en-US" altLang="zh-TW" sz="3600" dirty="0">
                <a:latin typeface="Times New Roman" pitchFamily="18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074" y="299"/>
              <a:ext cx="4003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3600" b="1" dirty="0" smtClean="0">
                  <a:latin typeface="Times New Roman" pitchFamily="18" charset="0"/>
                </a:rPr>
                <a:t>Transferable-domination </a:t>
              </a:r>
              <a:r>
                <a:rPr lang="en-US" altLang="zh-TW" sz="3600" b="1" dirty="0">
                  <a:latin typeface="Times New Roman" pitchFamily="18" charset="0"/>
                </a:rPr>
                <a:t>problem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37912" y="786967"/>
                <a:ext cx="19778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/>
                        </a:rPr>
                        <m:t>𝐺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graph</m:t>
                      </m:r>
                    </m:oMath>
                  </m:oMathPara>
                </a14:m>
                <a:endParaRPr lang="zh-TW" alt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12" y="786967"/>
                <a:ext cx="1977849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91662" y="1430813"/>
                <a:ext cx="78824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600" i="1" dirty="0" smtClean="0">
                          <a:latin typeface="Cambria Math"/>
                        </a:rPr>
                        <m:t>𝒟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𝐺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)={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𝐷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: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𝐷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is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a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dominating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set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of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𝐺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62" y="1430813"/>
                <a:ext cx="7882414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13014" y="2221723"/>
                <a:ext cx="38604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For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6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zh-TW" altLang="en-US" sz="3600" b="0" i="1" smtClean="0">
                          <a:latin typeface="Cambria Math"/>
                          <a:ea typeface="Cambria Math"/>
                        </a:rPr>
                        <m:t>𝒟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14" y="2221723"/>
                <a:ext cx="3860416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91662" y="2949477"/>
                <a:ext cx="77768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is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a:rPr lang="en-US" altLang="zh-TW" sz="3600" b="1" i="0" smtClean="0">
                          <a:latin typeface="Cambria Math"/>
                        </a:rPr>
                        <m:t>𝐬𝐢𝐧𝐠𝐥𝐞</m:t>
                      </m:r>
                      <m:r>
                        <m:rPr>
                          <m:nor/>
                        </m:rPr>
                        <a:rPr lang="en-US" altLang="zh-TW" sz="3600" b="1" dirty="0">
                          <a:latin typeface="Times New Roman" pitchFamily="18" charset="0"/>
                        </a:rPr>
                        <m:t>−</m:t>
                      </m:r>
                      <m:r>
                        <a:rPr lang="en-US" altLang="zh-TW" sz="3600" b="1" i="0" smtClean="0">
                          <a:latin typeface="Cambria Math"/>
                        </a:rPr>
                        <m:t>𝐬𝐭𝐞𝐩</m:t>
                      </m:r>
                      <m:r>
                        <a:rPr lang="en-US" altLang="zh-TW" sz="3600" b="1" i="0" smtClean="0">
                          <a:latin typeface="Cambria Math"/>
                        </a:rPr>
                        <m:t> </m:t>
                      </m:r>
                      <m:r>
                        <a:rPr lang="en-US" altLang="zh-TW" sz="3600" b="1" i="0" smtClean="0">
                          <a:latin typeface="Cambria Math"/>
                        </a:rPr>
                        <m:t>𝐭𝐫𝐚𝐧𝐬𝐟𝐞𝐫𝐚𝐛𝐥𝐞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to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600" b="0" i="0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62" y="2949477"/>
                <a:ext cx="777686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07078" y="4361496"/>
                <a:ext cx="84604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dirty="0" smtClean="0">
                          <a:latin typeface="Cambria Math"/>
                          <a:ea typeface="Cambria Math"/>
                        </a:rPr>
                        <m:t>𝑢𝑣</m:t>
                      </m:r>
                      <m:r>
                        <a:rPr lang="en-US" altLang="zh-TW" sz="3600" b="0" i="1" dirty="0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zh-TW" sz="3600" b="0" i="1" dirty="0" smtClean="0"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en-US" altLang="zh-TW" sz="36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3600" b="0" i="1" dirty="0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</m:d>
                      <m:r>
                        <a:rPr lang="en-US" altLang="zh-TW" sz="3600" b="0" i="1" dirty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TW" sz="3600" b="0" i="0" dirty="0" smtClean="0">
                          <a:latin typeface="Cambria Math"/>
                          <a:ea typeface="Cambria Math"/>
                        </a:rPr>
                        <m:t>such</m:t>
                      </m:r>
                      <m:r>
                        <a:rPr lang="en-US" altLang="zh-TW" sz="3600" b="0" i="0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dirty="0" smtClean="0">
                          <a:latin typeface="Cambria Math"/>
                          <a:ea typeface="Cambria Math"/>
                        </a:rPr>
                        <m:t>that</m:t>
                      </m:r>
                      <m:sSub>
                        <m:sSubPr>
                          <m:ctrlPr>
                            <a:rPr lang="en-US" altLang="zh-TW" sz="36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3600" b="0" i="1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zh-TW" sz="3600" i="1" dirty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i="1" dirty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600" i="1" dirty="0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6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3600" i="1" dirty="0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</m:d>
                      <m:r>
                        <a:rPr lang="en-US" altLang="zh-TW" sz="3600" i="1" dirty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36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3600" i="1" dirty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i="1" dirty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600" i="1" dirty="0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6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3600" i="1" dirty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78" y="4361496"/>
                <a:ext cx="8460484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28549" y="3667690"/>
                <a:ext cx="78124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3600" b="0" i="0" smtClean="0">
                        <a:latin typeface="Cambria Math"/>
                      </a:rPr>
                      <m:t>denoted</m:t>
                    </m:r>
                    <m:r>
                      <a:rPr lang="en-US" altLang="zh-TW" sz="3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3600" b="0" i="0" smtClean="0">
                        <a:latin typeface="Cambria Math"/>
                      </a:rPr>
                      <m:t>as</m:t>
                    </m:r>
                    <m:r>
                      <a:rPr lang="en-US" altLang="zh-TW" sz="36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TW" sz="3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3600" b="0" i="1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altLang="zh-TW" sz="3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36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TW" sz="3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3600" dirty="0" smtClean="0"/>
                  <a:t>, </a:t>
                </a:r>
                <a:r>
                  <a:rPr lang="en-US" altLang="zh-TW" sz="3600" dirty="0" smtClean="0">
                    <a:latin typeface="Cambria Math" pitchFamily="18" charset="0"/>
                    <a:ea typeface="Cambria Math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TW" sz="3600" b="0" i="1" smtClean="0"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altLang="zh-TW" sz="3600" b="0" i="1" smtClean="0">
                        <a:latin typeface="Cambria Math"/>
                      </a:rPr>
                      <m:t>𝑢</m:t>
                    </m:r>
                    <m:r>
                      <a:rPr lang="en-US" altLang="zh-TW" sz="3600" b="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altLang="zh-TW" sz="3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36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TW" sz="3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36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3600" i="1" dirty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altLang="zh-TW" sz="3600" i="1" dirty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altLang="zh-TW" sz="36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3600" i="1" dirty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TW" sz="3600" i="1" dirty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3600" i="1" dirty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49" y="3667690"/>
                <a:ext cx="7812412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橢圓 83"/>
          <p:cNvSpPr/>
          <p:nvPr/>
        </p:nvSpPr>
        <p:spPr>
          <a:xfrm>
            <a:off x="2483699" y="5935818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107956" y="5001781"/>
            <a:ext cx="202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600" b="1" dirty="0">
                <a:latin typeface="Times New Roman" pitchFamily="18" charset="0"/>
              </a:rPr>
              <a:t>Example.</a:t>
            </a:r>
          </a:p>
        </p:txBody>
      </p:sp>
      <p:grpSp>
        <p:nvGrpSpPr>
          <p:cNvPr id="101" name="群組 100"/>
          <p:cNvGrpSpPr/>
          <p:nvPr/>
        </p:nvGrpSpPr>
        <p:grpSpPr>
          <a:xfrm>
            <a:off x="2363799" y="5060846"/>
            <a:ext cx="1127900" cy="1250395"/>
            <a:chOff x="2349871" y="5142341"/>
            <a:chExt cx="1127900" cy="1250395"/>
          </a:xfrm>
        </p:grpSpPr>
        <p:grpSp>
          <p:nvGrpSpPr>
            <p:cNvPr id="88" name="群組 87"/>
            <p:cNvGrpSpPr/>
            <p:nvPr/>
          </p:nvGrpSpPr>
          <p:grpSpPr>
            <a:xfrm>
              <a:off x="2469771" y="5292000"/>
              <a:ext cx="1008000" cy="1008000"/>
              <a:chOff x="2469771" y="5270797"/>
              <a:chExt cx="1008000" cy="1008000"/>
            </a:xfrm>
          </p:grpSpPr>
          <p:grpSp>
            <p:nvGrpSpPr>
              <p:cNvPr id="83" name="群組 82"/>
              <p:cNvGrpSpPr/>
              <p:nvPr/>
            </p:nvGrpSpPr>
            <p:grpSpPr>
              <a:xfrm>
                <a:off x="2469771" y="5270797"/>
                <a:ext cx="1008000" cy="1008000"/>
                <a:chOff x="1132024" y="5126797"/>
                <a:chExt cx="1008000" cy="1008000"/>
              </a:xfrm>
            </p:grpSpPr>
            <p:sp>
              <p:nvSpPr>
                <p:cNvPr id="14" name="橢圓 13"/>
                <p:cNvSpPr/>
                <p:nvPr/>
              </p:nvSpPr>
              <p:spPr>
                <a:xfrm>
                  <a:off x="1132024" y="5126797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>
                  <a:off x="1132024" y="5846797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6" name="直線接點 15"/>
                <p:cNvCxnSpPr>
                  <a:stCxn id="14" idx="4"/>
                  <a:endCxn id="15" idx="0"/>
                </p:cNvCxnSpPr>
                <p:nvPr/>
              </p:nvCxnSpPr>
              <p:spPr>
                <a:xfrm>
                  <a:off x="1276024" y="5414797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橢圓 16"/>
                <p:cNvSpPr/>
                <p:nvPr/>
              </p:nvSpPr>
              <p:spPr>
                <a:xfrm>
                  <a:off x="1852024" y="5126797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8" name="橢圓 17"/>
                <p:cNvSpPr/>
                <p:nvPr/>
              </p:nvSpPr>
              <p:spPr>
                <a:xfrm>
                  <a:off x="1852024" y="5846797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9" name="直線接點 18"/>
                <p:cNvCxnSpPr>
                  <a:stCxn id="17" idx="4"/>
                  <a:endCxn id="18" idx="0"/>
                </p:cNvCxnSpPr>
                <p:nvPr/>
              </p:nvCxnSpPr>
              <p:spPr>
                <a:xfrm>
                  <a:off x="1996024" y="5414797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接點 31"/>
                <p:cNvCxnSpPr>
                  <a:stCxn id="14" idx="6"/>
                  <a:endCxn id="17" idx="2"/>
                </p:cNvCxnSpPr>
                <p:nvPr/>
              </p:nvCxnSpPr>
              <p:spPr>
                <a:xfrm>
                  <a:off x="1420024" y="5270797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矩形 86"/>
                  <p:cNvSpPr/>
                  <p:nvPr/>
                </p:nvSpPr>
                <p:spPr>
                  <a:xfrm>
                    <a:off x="2662115" y="5454122"/>
                    <a:ext cx="623311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3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𝐺</m:t>
                          </m:r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87" name="矩形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2115" y="5454122"/>
                    <a:ext cx="623311" cy="646331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矩形 98"/>
                <p:cNvSpPr/>
                <p:nvPr/>
              </p:nvSpPr>
              <p:spPr>
                <a:xfrm>
                  <a:off x="2363799" y="5869516"/>
                  <a:ext cx="49994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dirty="0" smtClean="0">
                            <a:latin typeface="Cambria Math"/>
                            <a:ea typeface="Cambria Math"/>
                          </a:rPr>
                          <m:t>𝑢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99" name="矩形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3799" y="5869516"/>
                  <a:ext cx="499944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矩形 99"/>
                <p:cNvSpPr/>
                <p:nvPr/>
              </p:nvSpPr>
              <p:spPr>
                <a:xfrm>
                  <a:off x="2349871" y="5142341"/>
                  <a:ext cx="49013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 dirty="0">
                            <a:latin typeface="Cambria Math"/>
                            <a:ea typeface="Cambria Math"/>
                          </a:rPr>
                          <m:t>𝑣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00" name="矩形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9871" y="5142341"/>
                  <a:ext cx="490134" cy="5232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群組 101"/>
          <p:cNvGrpSpPr/>
          <p:nvPr/>
        </p:nvGrpSpPr>
        <p:grpSpPr>
          <a:xfrm>
            <a:off x="4513928" y="5059305"/>
            <a:ext cx="1127900" cy="1250395"/>
            <a:chOff x="2349871" y="5142341"/>
            <a:chExt cx="1127900" cy="1250395"/>
          </a:xfrm>
        </p:grpSpPr>
        <p:grpSp>
          <p:nvGrpSpPr>
            <p:cNvPr id="103" name="群組 102"/>
            <p:cNvGrpSpPr/>
            <p:nvPr/>
          </p:nvGrpSpPr>
          <p:grpSpPr>
            <a:xfrm>
              <a:off x="2469771" y="5292000"/>
              <a:ext cx="1008000" cy="1008000"/>
              <a:chOff x="2469771" y="5270797"/>
              <a:chExt cx="1008000" cy="1008000"/>
            </a:xfrm>
          </p:grpSpPr>
          <p:grpSp>
            <p:nvGrpSpPr>
              <p:cNvPr id="106" name="群組 105"/>
              <p:cNvGrpSpPr/>
              <p:nvPr/>
            </p:nvGrpSpPr>
            <p:grpSpPr>
              <a:xfrm>
                <a:off x="2469771" y="5270797"/>
                <a:ext cx="1008000" cy="1008000"/>
                <a:chOff x="1132024" y="5126797"/>
                <a:chExt cx="1008000" cy="1008000"/>
              </a:xfrm>
            </p:grpSpPr>
            <p:sp>
              <p:nvSpPr>
                <p:cNvPr id="108" name="橢圓 107"/>
                <p:cNvSpPr/>
                <p:nvPr/>
              </p:nvSpPr>
              <p:spPr>
                <a:xfrm>
                  <a:off x="1132024" y="5126797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9" name="橢圓 108"/>
                <p:cNvSpPr/>
                <p:nvPr/>
              </p:nvSpPr>
              <p:spPr>
                <a:xfrm>
                  <a:off x="1132024" y="5846797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10" name="直線接點 109"/>
                <p:cNvCxnSpPr>
                  <a:stCxn id="108" idx="4"/>
                  <a:endCxn id="109" idx="0"/>
                </p:cNvCxnSpPr>
                <p:nvPr/>
              </p:nvCxnSpPr>
              <p:spPr>
                <a:xfrm>
                  <a:off x="1276024" y="5414797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橢圓 110"/>
                <p:cNvSpPr/>
                <p:nvPr/>
              </p:nvSpPr>
              <p:spPr>
                <a:xfrm>
                  <a:off x="1852024" y="5126797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2" name="橢圓 111"/>
                <p:cNvSpPr/>
                <p:nvPr/>
              </p:nvSpPr>
              <p:spPr>
                <a:xfrm>
                  <a:off x="1852024" y="5846797"/>
                  <a:ext cx="288000" cy="288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13" name="直線接點 112"/>
                <p:cNvCxnSpPr>
                  <a:stCxn id="111" idx="4"/>
                  <a:endCxn id="112" idx="0"/>
                </p:cNvCxnSpPr>
                <p:nvPr/>
              </p:nvCxnSpPr>
              <p:spPr>
                <a:xfrm>
                  <a:off x="1996024" y="5414797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線接點 113"/>
                <p:cNvCxnSpPr>
                  <a:stCxn id="108" idx="6"/>
                  <a:endCxn id="111" idx="2"/>
                </p:cNvCxnSpPr>
                <p:nvPr/>
              </p:nvCxnSpPr>
              <p:spPr>
                <a:xfrm>
                  <a:off x="1420024" y="5270797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矩形 106"/>
                  <p:cNvSpPr/>
                  <p:nvPr/>
                </p:nvSpPr>
                <p:spPr>
                  <a:xfrm>
                    <a:off x="2662115" y="5454122"/>
                    <a:ext cx="623311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3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𝐺</m:t>
                          </m:r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107" name="矩形 10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2115" y="5454122"/>
                    <a:ext cx="623311" cy="646331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矩形 103"/>
                <p:cNvSpPr/>
                <p:nvPr/>
              </p:nvSpPr>
              <p:spPr>
                <a:xfrm>
                  <a:off x="2363799" y="5869516"/>
                  <a:ext cx="49994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dirty="0" smtClean="0">
                            <a:latin typeface="Cambria Math"/>
                            <a:ea typeface="Cambria Math"/>
                          </a:rPr>
                          <m:t>𝑢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04" name="矩形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3799" y="5869516"/>
                  <a:ext cx="499944" cy="52322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矩形 104"/>
                <p:cNvSpPr/>
                <p:nvPr/>
              </p:nvSpPr>
              <p:spPr>
                <a:xfrm>
                  <a:off x="2349871" y="5142341"/>
                  <a:ext cx="49013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 dirty="0">
                            <a:latin typeface="Cambria Math"/>
                            <a:ea typeface="Cambria Math"/>
                          </a:rPr>
                          <m:t>𝑣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05" name="矩形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9871" y="5142341"/>
                  <a:ext cx="490134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5" name="橢圓 114"/>
          <p:cNvSpPr/>
          <p:nvPr/>
        </p:nvSpPr>
        <p:spPr>
          <a:xfrm>
            <a:off x="3203699" y="5210505"/>
            <a:ext cx="288000" cy="288000"/>
          </a:xfrm>
          <a:prstGeom prst="ellipse">
            <a:avLst/>
          </a:prstGeom>
          <a:solidFill>
            <a:srgbClr val="FF64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8" name="橢圓 117"/>
          <p:cNvSpPr/>
          <p:nvPr/>
        </p:nvSpPr>
        <p:spPr>
          <a:xfrm>
            <a:off x="5353828" y="5210505"/>
            <a:ext cx="288000" cy="2880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字方塊 119"/>
              <p:cNvSpPr txBox="1"/>
              <p:nvPr/>
            </p:nvSpPr>
            <p:spPr>
              <a:xfrm>
                <a:off x="2633780" y="6264965"/>
                <a:ext cx="802848" cy="584775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altLang="zh-TW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0" name="文字方塊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780" y="6264965"/>
                <a:ext cx="802848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文字方塊 120"/>
              <p:cNvSpPr txBox="1"/>
              <p:nvPr/>
            </p:nvSpPr>
            <p:spPr>
              <a:xfrm>
                <a:off x="4777828" y="6260064"/>
                <a:ext cx="802848" cy="584775"/>
              </a:xfrm>
              <a:prstGeom prst="rect">
                <a:avLst/>
              </a:prstGeom>
              <a:solidFill>
                <a:srgbClr val="00FFFF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altLang="zh-TW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1" name="文字方塊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828" y="6260064"/>
                <a:ext cx="802848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矩形 121"/>
              <p:cNvSpPr/>
              <p:nvPr/>
            </p:nvSpPr>
            <p:spPr>
              <a:xfrm>
                <a:off x="6948263" y="5426633"/>
                <a:ext cx="1958357" cy="646331"/>
              </a:xfrm>
              <a:prstGeom prst="rect">
                <a:avLst/>
              </a:prstGeom>
              <a:solidFill>
                <a:srgbClr val="00FFFF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600" i="1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TW" sz="3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3600" i="1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22" name="矩形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3" y="5426633"/>
                <a:ext cx="1958357" cy="64633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AutoShape 30"/>
          <p:cNvSpPr>
            <a:spLocks noChangeArrowheads="1"/>
          </p:cNvSpPr>
          <p:nvPr/>
        </p:nvSpPr>
        <p:spPr bwMode="auto">
          <a:xfrm>
            <a:off x="5940152" y="5634611"/>
            <a:ext cx="792162" cy="287337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726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4" grpId="0"/>
      <p:bldP spid="7" grpId="0"/>
      <p:bldP spid="8" grpId="0"/>
      <p:bldP spid="9" grpId="0"/>
      <p:bldP spid="10" grpId="0"/>
      <p:bldP spid="12" grpId="0"/>
      <p:bldP spid="84" grpId="0" animBg="1"/>
      <p:bldP spid="86" grpId="0"/>
      <p:bldP spid="115" grpId="0" animBg="1"/>
      <p:bldP spid="118" grpId="0" animBg="1"/>
      <p:bldP spid="120" grpId="0" animBg="1"/>
      <p:bldP spid="121" grpId="0" animBg="1"/>
      <p:bldP spid="122" grpId="0" animBg="1"/>
      <p:bldP spid="1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381413" y="57832"/>
                <a:ext cx="8402904" cy="781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600" i="0" smtClean="0">
                          <a:latin typeface="Cambria Math"/>
                        </a:rPr>
                        <m:t>W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e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write</m:t>
                      </m:r>
                      <m:sSub>
                        <m:sSub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36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altLang="zh-TW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3600" i="1">
                              <a:latin typeface="Cambria Math"/>
                              <a:cs typeface="Times New Roman" pitchFamily="18" charset="0"/>
                            </a:rPr>
                            <m:t>∗</m:t>
                          </m:r>
                        </m:e>
                      </m:groupChr>
                      <m:sSub>
                        <m:sSub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if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can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be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transferred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13" y="57832"/>
                <a:ext cx="8402904" cy="78168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417413" y="813832"/>
                <a:ext cx="7776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600" smtClean="0">
                          <a:latin typeface="Cambria Math"/>
                        </a:rPr>
                        <m:t>to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through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a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sequence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of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single</m:t>
                      </m:r>
                      <m:r>
                        <m:rPr>
                          <m:nor/>
                        </m:rPr>
                        <a:rPr lang="en-US" altLang="zh-TW" sz="3600" dirty="0">
                          <a:latin typeface="Times New Roman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step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13" y="813832"/>
                <a:ext cx="77764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81413" y="1488839"/>
                <a:ext cx="2088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transfers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13" y="1488839"/>
                <a:ext cx="2088232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67400" y="2241738"/>
                <a:ext cx="86014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We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say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that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𝐺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is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3600" b="1" i="1" smtClean="0">
                          <a:latin typeface="Cambria Math"/>
                        </a:rPr>
                        <m:t>𝒌</m:t>
                      </m:r>
                      <m:r>
                        <m:rPr>
                          <m:nor/>
                        </m:rPr>
                        <a:rPr lang="en-US" altLang="zh-TW" sz="3600" b="1" dirty="0">
                          <a:latin typeface="Times New Roman" pitchFamily="18" charset="0"/>
                        </a:rPr>
                        <m:t>−</m:t>
                      </m:r>
                      <m:r>
                        <a:rPr lang="en-US" altLang="zh-TW" sz="3600" b="1" i="0" smtClean="0">
                          <a:latin typeface="Cambria Math"/>
                        </a:rPr>
                        <m:t>𝐭𝐫𝐚𝐧𝐬𝐟𝐞𝐫𝐚𝐛𝐥𝐞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if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for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any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00" y="2241738"/>
                <a:ext cx="860145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91605" y="2998693"/>
                <a:ext cx="73992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two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dominating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sets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6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of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𝐺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with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05" y="2998693"/>
                <a:ext cx="7399257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21983" y="3645024"/>
                <a:ext cx="6755696" cy="781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6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3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3600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6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3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3600" b="0" i="1" smtClean="0">
                        <a:latin typeface="Cambria Math"/>
                      </a:rPr>
                      <m:t>=</m:t>
                    </m:r>
                    <m:r>
                      <a:rPr lang="en-US" altLang="zh-TW" sz="3600" b="0" i="1" smtClean="0">
                        <a:latin typeface="Cambria Math"/>
                      </a:rPr>
                      <m:t>𝑘</m:t>
                    </m:r>
                    <m:r>
                      <a:rPr lang="en-US" altLang="zh-TW" sz="3600" b="0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TW" sz="3600" b="0" i="0" smtClean="0">
                        <a:latin typeface="Cambria Math"/>
                      </a:rPr>
                      <m:t>we</m:t>
                    </m:r>
                    <m:r>
                      <a:rPr lang="en-US" altLang="zh-TW" sz="3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3600" b="0" i="0" smtClean="0">
                        <a:latin typeface="Cambria Math"/>
                      </a:rPr>
                      <m:t>have</m:t>
                    </m:r>
                  </m:oMath>
                </a14:m>
                <a:r>
                  <a:rPr lang="en-US" altLang="zh-TW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i="1">
                            <a:latin typeface="Cambria Math"/>
                          </a:rPr>
                          <m:t> </m:t>
                        </m:r>
                        <m:r>
                          <a:rPr lang="en-US" altLang="zh-TW" sz="36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TW" sz="3600" i="1">
                            <a:latin typeface="Cambria Math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TW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3600" i="1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e>
                    </m:groupChr>
                    <m:sSub>
                      <m:sSub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TW" sz="36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83" y="3645024"/>
                <a:ext cx="6755696" cy="78168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79512" y="4617731"/>
                <a:ext cx="1583575" cy="646331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600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6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36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17731"/>
                <a:ext cx="1583575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44507" y="5334150"/>
                <a:ext cx="81398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The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smallest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integer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to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guarantee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that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7" y="5334150"/>
                <a:ext cx="8139810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755576" y="5952260"/>
                <a:ext cx="63367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/>
                        </a:rPr>
                        <m:t>𝐺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is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𝑙</m:t>
                      </m:r>
                      <m:r>
                        <m:rPr>
                          <m:nor/>
                        </m:rPr>
                        <a:rPr lang="en-US" altLang="zh-TW" sz="3600" dirty="0">
                          <a:latin typeface="Times New Roman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transferable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for</m:t>
                      </m:r>
                      <m: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/>
                        </a:rPr>
                        <m:t>all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𝑙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952260"/>
                <a:ext cx="6336704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13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5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50"/>
                            </p:stCondLst>
                            <p:childTnLst>
                              <p:par>
                                <p:cTn id="4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300"/>
                            </p:stCondLst>
                            <p:childTnLst>
                              <p:par>
                                <p:cTn id="7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10" grpId="0" animBg="1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Oval 75"/>
          <p:cNvSpPr>
            <a:spLocks noChangeArrowheads="1"/>
          </p:cNvSpPr>
          <p:nvPr/>
        </p:nvSpPr>
        <p:spPr bwMode="auto">
          <a:xfrm>
            <a:off x="2587526" y="5357434"/>
            <a:ext cx="431800" cy="431800"/>
          </a:xfrm>
          <a:prstGeom prst="ellipse">
            <a:avLst/>
          </a:prstGeom>
          <a:solidFill>
            <a:srgbClr val="FF66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5" name="Oval 75"/>
          <p:cNvSpPr>
            <a:spLocks noChangeArrowheads="1"/>
          </p:cNvSpPr>
          <p:nvPr/>
        </p:nvSpPr>
        <p:spPr bwMode="auto">
          <a:xfrm>
            <a:off x="6741683" y="2310518"/>
            <a:ext cx="431800" cy="431800"/>
          </a:xfrm>
          <a:prstGeom prst="ellipse">
            <a:avLst/>
          </a:prstGeom>
          <a:solidFill>
            <a:srgbClr val="FF66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0" name="Oval 75"/>
          <p:cNvSpPr>
            <a:spLocks noChangeArrowheads="1"/>
          </p:cNvSpPr>
          <p:nvPr/>
        </p:nvSpPr>
        <p:spPr bwMode="auto">
          <a:xfrm>
            <a:off x="2575738" y="5362443"/>
            <a:ext cx="431800" cy="431800"/>
          </a:xfrm>
          <a:prstGeom prst="ellipse">
            <a:avLst/>
          </a:prstGeom>
          <a:solidFill>
            <a:srgbClr val="FF66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0" name="Oval 75"/>
          <p:cNvSpPr>
            <a:spLocks noChangeArrowheads="1"/>
          </p:cNvSpPr>
          <p:nvPr/>
        </p:nvSpPr>
        <p:spPr bwMode="auto">
          <a:xfrm>
            <a:off x="6509003" y="4264810"/>
            <a:ext cx="431800" cy="431800"/>
          </a:xfrm>
          <a:prstGeom prst="ellipse">
            <a:avLst/>
          </a:prstGeom>
          <a:solidFill>
            <a:srgbClr val="FF66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1" name="Oval 75"/>
          <p:cNvSpPr>
            <a:spLocks noChangeArrowheads="1"/>
          </p:cNvSpPr>
          <p:nvPr/>
        </p:nvSpPr>
        <p:spPr bwMode="auto">
          <a:xfrm>
            <a:off x="7448877" y="5884215"/>
            <a:ext cx="431800" cy="431800"/>
          </a:xfrm>
          <a:prstGeom prst="ellipse">
            <a:avLst/>
          </a:prstGeom>
          <a:solidFill>
            <a:srgbClr val="FF66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" name="Oval 75"/>
          <p:cNvSpPr>
            <a:spLocks noChangeArrowheads="1"/>
          </p:cNvSpPr>
          <p:nvPr/>
        </p:nvSpPr>
        <p:spPr bwMode="auto">
          <a:xfrm>
            <a:off x="8361357" y="4272026"/>
            <a:ext cx="431800" cy="431800"/>
          </a:xfrm>
          <a:prstGeom prst="ellipse">
            <a:avLst/>
          </a:prstGeom>
          <a:solidFill>
            <a:srgbClr val="FF66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3" name="Oval 75"/>
          <p:cNvSpPr>
            <a:spLocks noChangeArrowheads="1"/>
          </p:cNvSpPr>
          <p:nvPr/>
        </p:nvSpPr>
        <p:spPr bwMode="auto">
          <a:xfrm>
            <a:off x="3520085" y="5901314"/>
            <a:ext cx="431800" cy="431800"/>
          </a:xfrm>
          <a:prstGeom prst="ellipse">
            <a:avLst/>
          </a:prstGeom>
          <a:solidFill>
            <a:srgbClr val="FF66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4" name="Oval 75"/>
          <p:cNvSpPr>
            <a:spLocks noChangeArrowheads="1"/>
          </p:cNvSpPr>
          <p:nvPr/>
        </p:nvSpPr>
        <p:spPr bwMode="auto">
          <a:xfrm>
            <a:off x="4438279" y="4284241"/>
            <a:ext cx="431800" cy="431800"/>
          </a:xfrm>
          <a:prstGeom prst="ellipse">
            <a:avLst/>
          </a:prstGeom>
          <a:solidFill>
            <a:srgbClr val="FF66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" name="Oval 75"/>
          <p:cNvSpPr>
            <a:spLocks noChangeArrowheads="1"/>
          </p:cNvSpPr>
          <p:nvPr/>
        </p:nvSpPr>
        <p:spPr bwMode="auto">
          <a:xfrm>
            <a:off x="6741683" y="2303717"/>
            <a:ext cx="431800" cy="431800"/>
          </a:xfrm>
          <a:prstGeom prst="ellipse">
            <a:avLst/>
          </a:prstGeom>
          <a:solidFill>
            <a:srgbClr val="FF66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" name="Oval 75"/>
          <p:cNvSpPr>
            <a:spLocks noChangeArrowheads="1"/>
          </p:cNvSpPr>
          <p:nvPr/>
        </p:nvSpPr>
        <p:spPr bwMode="auto">
          <a:xfrm>
            <a:off x="6741683" y="1238160"/>
            <a:ext cx="431800" cy="431800"/>
          </a:xfrm>
          <a:prstGeom prst="ellipse">
            <a:avLst/>
          </a:prstGeom>
          <a:solidFill>
            <a:srgbClr val="FF66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5" name="Oval 75"/>
          <p:cNvSpPr>
            <a:spLocks noChangeArrowheads="1"/>
          </p:cNvSpPr>
          <p:nvPr/>
        </p:nvSpPr>
        <p:spPr bwMode="auto">
          <a:xfrm>
            <a:off x="4870079" y="2303717"/>
            <a:ext cx="431800" cy="431800"/>
          </a:xfrm>
          <a:prstGeom prst="ellipse">
            <a:avLst/>
          </a:prstGeom>
          <a:solidFill>
            <a:srgbClr val="FF66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1" name="Oval 75"/>
          <p:cNvSpPr>
            <a:spLocks noChangeArrowheads="1"/>
          </p:cNvSpPr>
          <p:nvPr/>
        </p:nvSpPr>
        <p:spPr bwMode="auto">
          <a:xfrm>
            <a:off x="1543777" y="668936"/>
            <a:ext cx="431800" cy="431800"/>
          </a:xfrm>
          <a:prstGeom prst="ellipse">
            <a:avLst/>
          </a:prstGeom>
          <a:solidFill>
            <a:srgbClr val="FF66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7" name="Oval 75"/>
          <p:cNvSpPr>
            <a:spLocks noChangeArrowheads="1"/>
          </p:cNvSpPr>
          <p:nvPr/>
        </p:nvSpPr>
        <p:spPr bwMode="auto">
          <a:xfrm>
            <a:off x="1529966" y="657004"/>
            <a:ext cx="431800" cy="431800"/>
          </a:xfrm>
          <a:prstGeom prst="ellipse">
            <a:avLst/>
          </a:prstGeom>
          <a:solidFill>
            <a:srgbClr val="FF66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" name="Oval 75"/>
          <p:cNvSpPr>
            <a:spLocks noChangeArrowheads="1"/>
          </p:cNvSpPr>
          <p:nvPr/>
        </p:nvSpPr>
        <p:spPr bwMode="auto">
          <a:xfrm>
            <a:off x="2501100" y="2285221"/>
            <a:ext cx="431800" cy="431800"/>
          </a:xfrm>
          <a:prstGeom prst="ellipse">
            <a:avLst/>
          </a:prstGeom>
          <a:solidFill>
            <a:srgbClr val="FF66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6" name="Oval 75"/>
          <p:cNvSpPr>
            <a:spLocks noChangeArrowheads="1"/>
          </p:cNvSpPr>
          <p:nvPr/>
        </p:nvSpPr>
        <p:spPr bwMode="auto">
          <a:xfrm>
            <a:off x="615115" y="2276243"/>
            <a:ext cx="431800" cy="431800"/>
          </a:xfrm>
          <a:prstGeom prst="ellipse">
            <a:avLst/>
          </a:prstGeom>
          <a:solidFill>
            <a:srgbClr val="FF66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8000" y="18000"/>
            <a:ext cx="202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600" b="1" dirty="0">
                <a:latin typeface="Times New Roman" pitchFamily="18" charset="0"/>
              </a:rPr>
              <a:t>Example.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文字方塊 136"/>
              <p:cNvSpPr txBox="1"/>
              <p:nvPr/>
            </p:nvSpPr>
            <p:spPr>
              <a:xfrm>
                <a:off x="1422050" y="537542"/>
                <a:ext cx="6980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37" name="文字方塊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050" y="537542"/>
                <a:ext cx="69801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文字方塊 137"/>
              <p:cNvSpPr txBox="1"/>
              <p:nvPr/>
            </p:nvSpPr>
            <p:spPr>
              <a:xfrm>
                <a:off x="2382650" y="1089166"/>
                <a:ext cx="7075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38" name="文字方塊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650" y="1089166"/>
                <a:ext cx="707501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6" name="群組 165"/>
          <p:cNvGrpSpPr/>
          <p:nvPr/>
        </p:nvGrpSpPr>
        <p:grpSpPr>
          <a:xfrm>
            <a:off x="619156" y="661802"/>
            <a:ext cx="2303800" cy="2591800"/>
            <a:chOff x="4128627" y="4010521"/>
            <a:chExt cx="2303800" cy="2591800"/>
          </a:xfrm>
        </p:grpSpPr>
        <p:grpSp>
          <p:nvGrpSpPr>
            <p:cNvPr id="57" name="群組 56"/>
            <p:cNvGrpSpPr/>
            <p:nvPr/>
          </p:nvGrpSpPr>
          <p:grpSpPr>
            <a:xfrm>
              <a:off x="4128627" y="4010521"/>
              <a:ext cx="2303800" cy="2591800"/>
              <a:chOff x="720000" y="1260000"/>
              <a:chExt cx="2303800" cy="2591800"/>
            </a:xfrm>
          </p:grpSpPr>
          <p:sp>
            <p:nvSpPr>
              <p:cNvPr id="5" name="Oval 75"/>
              <p:cNvSpPr>
                <a:spLocks noChangeArrowheads="1"/>
              </p:cNvSpPr>
              <p:nvPr/>
            </p:nvSpPr>
            <p:spPr bwMode="auto">
              <a:xfrm>
                <a:off x="720000" y="180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" name="Oval 75"/>
              <p:cNvSpPr>
                <a:spLocks noChangeArrowheads="1"/>
              </p:cNvSpPr>
              <p:nvPr/>
            </p:nvSpPr>
            <p:spPr bwMode="auto">
              <a:xfrm>
                <a:off x="2592000" y="288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" name="Oval 75"/>
              <p:cNvSpPr>
                <a:spLocks noChangeArrowheads="1"/>
              </p:cNvSpPr>
              <p:nvPr/>
            </p:nvSpPr>
            <p:spPr bwMode="auto">
              <a:xfrm>
                <a:off x="1656000" y="342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" name="Oval 75"/>
              <p:cNvSpPr>
                <a:spLocks noChangeArrowheads="1"/>
              </p:cNvSpPr>
              <p:nvPr/>
            </p:nvSpPr>
            <p:spPr bwMode="auto">
              <a:xfrm>
                <a:off x="720000" y="288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" name="Oval 75"/>
              <p:cNvSpPr>
                <a:spLocks noChangeArrowheads="1"/>
              </p:cNvSpPr>
              <p:nvPr/>
            </p:nvSpPr>
            <p:spPr bwMode="auto">
              <a:xfrm>
                <a:off x="2592000" y="180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Oval 75"/>
              <p:cNvSpPr>
                <a:spLocks noChangeArrowheads="1"/>
              </p:cNvSpPr>
              <p:nvPr/>
            </p:nvSpPr>
            <p:spPr bwMode="auto">
              <a:xfrm>
                <a:off x="1630810" y="126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cxnSp>
            <p:nvCxnSpPr>
              <p:cNvPr id="12" name="直線接點 11"/>
              <p:cNvCxnSpPr>
                <a:stCxn id="9" idx="4"/>
                <a:endCxn id="6" idx="0"/>
              </p:cNvCxnSpPr>
              <p:nvPr/>
            </p:nvCxnSpPr>
            <p:spPr>
              <a:xfrm>
                <a:off x="2807900" y="2231800"/>
                <a:ext cx="0" cy="64820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>
                <a:stCxn id="10" idx="6"/>
                <a:endCxn id="9" idx="1"/>
              </p:cNvCxnSpPr>
              <p:nvPr/>
            </p:nvCxnSpPr>
            <p:spPr>
              <a:xfrm>
                <a:off x="2062610" y="1475900"/>
                <a:ext cx="592626" cy="3873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>
                <a:stCxn id="10" idx="2"/>
                <a:endCxn id="5" idx="7"/>
              </p:cNvCxnSpPr>
              <p:nvPr/>
            </p:nvCxnSpPr>
            <p:spPr>
              <a:xfrm flipH="1">
                <a:off x="1088564" y="1475900"/>
                <a:ext cx="542246" cy="3873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>
                <a:stCxn id="5" idx="4"/>
                <a:endCxn id="8" idx="0"/>
              </p:cNvCxnSpPr>
              <p:nvPr/>
            </p:nvCxnSpPr>
            <p:spPr>
              <a:xfrm>
                <a:off x="935900" y="2231800"/>
                <a:ext cx="0" cy="64820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>
                <a:stCxn id="7" idx="6"/>
                <a:endCxn id="6" idx="3"/>
              </p:cNvCxnSpPr>
              <p:nvPr/>
            </p:nvCxnSpPr>
            <p:spPr>
              <a:xfrm flipV="1">
                <a:off x="2087800" y="3248564"/>
                <a:ext cx="567436" cy="3873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>
                <a:endCxn id="8" idx="5"/>
              </p:cNvCxnSpPr>
              <p:nvPr/>
            </p:nvCxnSpPr>
            <p:spPr>
              <a:xfrm flipH="1" flipV="1">
                <a:off x="1088564" y="3248564"/>
                <a:ext cx="567436" cy="3873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文字方塊 138"/>
                <p:cNvSpPr txBox="1"/>
                <p:nvPr/>
              </p:nvSpPr>
              <p:spPr>
                <a:xfrm>
                  <a:off x="4894940" y="4940920"/>
                  <a:ext cx="77117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4800" i="1">
                            <a:latin typeface="Cambria Math"/>
                          </a:rPr>
                          <m:t>𝐺</m:t>
                        </m:r>
                      </m:oMath>
                    </m:oMathPara>
                  </a14:m>
                  <a:endParaRPr lang="zh-TW" altLang="en-US" sz="4800" i="1" dirty="0"/>
                </a:p>
              </p:txBody>
            </p:sp>
          </mc:Choice>
          <mc:Fallback xmlns="">
            <p:sp>
              <p:nvSpPr>
                <p:cNvPr id="139" name="文字方塊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4940" y="4940920"/>
                  <a:ext cx="771173" cy="8309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文字方塊 139"/>
              <p:cNvSpPr txBox="1"/>
              <p:nvPr/>
            </p:nvSpPr>
            <p:spPr>
              <a:xfrm>
                <a:off x="477265" y="1089166"/>
                <a:ext cx="7075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40" name="文字方塊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65" y="1089166"/>
                <a:ext cx="70750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文字方塊 140"/>
              <p:cNvSpPr txBox="1"/>
              <p:nvPr/>
            </p:nvSpPr>
            <p:spPr>
              <a:xfrm>
                <a:off x="1426090" y="2724597"/>
                <a:ext cx="6899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41" name="文字方塊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090" y="2724597"/>
                <a:ext cx="68993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文字方塊 141"/>
              <p:cNvSpPr txBox="1"/>
              <p:nvPr/>
            </p:nvSpPr>
            <p:spPr>
              <a:xfrm>
                <a:off x="477265" y="2167432"/>
                <a:ext cx="7075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42" name="文字方塊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65" y="2167432"/>
                <a:ext cx="70750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文字方塊 142"/>
              <p:cNvSpPr txBox="1"/>
              <p:nvPr/>
            </p:nvSpPr>
            <p:spPr>
              <a:xfrm>
                <a:off x="2363250" y="2156066"/>
                <a:ext cx="7075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43" name="文字方塊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250" y="2156066"/>
                <a:ext cx="707501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5" name="群組 144"/>
          <p:cNvGrpSpPr/>
          <p:nvPr/>
        </p:nvGrpSpPr>
        <p:grpSpPr>
          <a:xfrm>
            <a:off x="4732229" y="537543"/>
            <a:ext cx="2612886" cy="2782749"/>
            <a:chOff x="1489349" y="512021"/>
            <a:chExt cx="2612886" cy="2782749"/>
          </a:xfrm>
        </p:grpSpPr>
        <p:grpSp>
          <p:nvGrpSpPr>
            <p:cNvPr id="146" name="群組 145"/>
            <p:cNvGrpSpPr/>
            <p:nvPr/>
          </p:nvGrpSpPr>
          <p:grpSpPr>
            <a:xfrm>
              <a:off x="1627200" y="664996"/>
              <a:ext cx="2303800" cy="2591800"/>
              <a:chOff x="720000" y="1260000"/>
              <a:chExt cx="2303800" cy="2591800"/>
            </a:xfrm>
          </p:grpSpPr>
          <p:sp>
            <p:nvSpPr>
              <p:cNvPr id="154" name="Oval 75"/>
              <p:cNvSpPr>
                <a:spLocks noChangeArrowheads="1"/>
              </p:cNvSpPr>
              <p:nvPr/>
            </p:nvSpPr>
            <p:spPr bwMode="auto">
              <a:xfrm>
                <a:off x="720000" y="180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5" name="Oval 75"/>
              <p:cNvSpPr>
                <a:spLocks noChangeArrowheads="1"/>
              </p:cNvSpPr>
              <p:nvPr/>
            </p:nvSpPr>
            <p:spPr bwMode="auto">
              <a:xfrm>
                <a:off x="2592000" y="288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6" name="Oval 75"/>
              <p:cNvSpPr>
                <a:spLocks noChangeArrowheads="1"/>
              </p:cNvSpPr>
              <p:nvPr/>
            </p:nvSpPr>
            <p:spPr bwMode="auto">
              <a:xfrm>
                <a:off x="1656000" y="342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7" name="Oval 75"/>
              <p:cNvSpPr>
                <a:spLocks noChangeArrowheads="1"/>
              </p:cNvSpPr>
              <p:nvPr/>
            </p:nvSpPr>
            <p:spPr bwMode="auto">
              <a:xfrm>
                <a:off x="720000" y="288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8" name="Oval 75"/>
              <p:cNvSpPr>
                <a:spLocks noChangeArrowheads="1"/>
              </p:cNvSpPr>
              <p:nvPr/>
            </p:nvSpPr>
            <p:spPr bwMode="auto">
              <a:xfrm>
                <a:off x="2592000" y="180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9" name="Oval 75"/>
              <p:cNvSpPr>
                <a:spLocks noChangeArrowheads="1"/>
              </p:cNvSpPr>
              <p:nvPr/>
            </p:nvSpPr>
            <p:spPr bwMode="auto">
              <a:xfrm>
                <a:off x="1630810" y="126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cxnSp>
            <p:nvCxnSpPr>
              <p:cNvPr id="160" name="直線接點 159"/>
              <p:cNvCxnSpPr>
                <a:stCxn id="158" idx="4"/>
                <a:endCxn id="155" idx="0"/>
              </p:cNvCxnSpPr>
              <p:nvPr/>
            </p:nvCxnSpPr>
            <p:spPr>
              <a:xfrm>
                <a:off x="2807900" y="2231800"/>
                <a:ext cx="0" cy="64820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接點 160"/>
              <p:cNvCxnSpPr>
                <a:stCxn id="159" idx="6"/>
                <a:endCxn id="158" idx="1"/>
              </p:cNvCxnSpPr>
              <p:nvPr/>
            </p:nvCxnSpPr>
            <p:spPr>
              <a:xfrm>
                <a:off x="2062610" y="1475900"/>
                <a:ext cx="592626" cy="3873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接點 161"/>
              <p:cNvCxnSpPr>
                <a:stCxn id="159" idx="2"/>
                <a:endCxn id="154" idx="7"/>
              </p:cNvCxnSpPr>
              <p:nvPr/>
            </p:nvCxnSpPr>
            <p:spPr>
              <a:xfrm flipH="1">
                <a:off x="1088564" y="1475900"/>
                <a:ext cx="542246" cy="3873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接點 162"/>
              <p:cNvCxnSpPr>
                <a:stCxn id="154" idx="4"/>
                <a:endCxn id="157" idx="0"/>
              </p:cNvCxnSpPr>
              <p:nvPr/>
            </p:nvCxnSpPr>
            <p:spPr>
              <a:xfrm>
                <a:off x="935900" y="2231800"/>
                <a:ext cx="0" cy="64820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接點 163"/>
              <p:cNvCxnSpPr>
                <a:stCxn id="156" idx="6"/>
                <a:endCxn id="155" idx="3"/>
              </p:cNvCxnSpPr>
              <p:nvPr/>
            </p:nvCxnSpPr>
            <p:spPr>
              <a:xfrm flipV="1">
                <a:off x="2087800" y="3248564"/>
                <a:ext cx="567436" cy="3873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接點 164"/>
              <p:cNvCxnSpPr>
                <a:endCxn id="157" idx="5"/>
              </p:cNvCxnSpPr>
              <p:nvPr/>
            </p:nvCxnSpPr>
            <p:spPr>
              <a:xfrm flipH="1" flipV="1">
                <a:off x="1088564" y="3248564"/>
                <a:ext cx="567436" cy="3873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文字方塊 146"/>
                <p:cNvSpPr txBox="1"/>
                <p:nvPr/>
              </p:nvSpPr>
              <p:spPr>
                <a:xfrm>
                  <a:off x="2430094" y="512021"/>
                  <a:ext cx="69801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147" name="文字方塊 1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0094" y="512021"/>
                  <a:ext cx="698012" cy="5847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文字方塊 147"/>
                <p:cNvSpPr txBox="1"/>
                <p:nvPr/>
              </p:nvSpPr>
              <p:spPr>
                <a:xfrm>
                  <a:off x="3394734" y="1074564"/>
                  <a:ext cx="70750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148" name="文字方塊 1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4734" y="1074564"/>
                  <a:ext cx="707501" cy="58477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文字方塊 148"/>
                <p:cNvSpPr txBox="1"/>
                <p:nvPr/>
              </p:nvSpPr>
              <p:spPr>
                <a:xfrm>
                  <a:off x="2393513" y="1545397"/>
                  <a:ext cx="77117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4800" i="1">
                            <a:latin typeface="Cambria Math"/>
                          </a:rPr>
                          <m:t>𝐺</m:t>
                        </m:r>
                      </m:oMath>
                    </m:oMathPara>
                  </a14:m>
                  <a:endParaRPr lang="zh-TW" altLang="en-US" sz="4800" i="1" dirty="0"/>
                </a:p>
              </p:txBody>
            </p:sp>
          </mc:Choice>
          <mc:Fallback xmlns="">
            <p:sp>
              <p:nvSpPr>
                <p:cNvPr id="149" name="文字方塊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3513" y="1545397"/>
                  <a:ext cx="771173" cy="83099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文字方塊 149"/>
                <p:cNvSpPr txBox="1"/>
                <p:nvPr/>
              </p:nvSpPr>
              <p:spPr>
                <a:xfrm>
                  <a:off x="1489349" y="1074564"/>
                  <a:ext cx="70750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150" name="文字方塊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9349" y="1074564"/>
                  <a:ext cx="707501" cy="58477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文字方塊 150"/>
                <p:cNvSpPr txBox="1"/>
                <p:nvPr/>
              </p:nvSpPr>
              <p:spPr>
                <a:xfrm>
                  <a:off x="2438174" y="2709995"/>
                  <a:ext cx="68993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151" name="文字方塊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174" y="2709995"/>
                  <a:ext cx="689932" cy="58477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文字方塊 151"/>
                <p:cNvSpPr txBox="1"/>
                <p:nvPr/>
              </p:nvSpPr>
              <p:spPr>
                <a:xfrm>
                  <a:off x="1489349" y="2152830"/>
                  <a:ext cx="70750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152" name="文字方塊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9349" y="2152830"/>
                  <a:ext cx="707501" cy="58477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文字方塊 152"/>
                <p:cNvSpPr txBox="1"/>
                <p:nvPr/>
              </p:nvSpPr>
              <p:spPr>
                <a:xfrm>
                  <a:off x="3375334" y="2141464"/>
                  <a:ext cx="70750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153" name="文字方塊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5334" y="2141464"/>
                  <a:ext cx="707501" cy="58477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1" name="群組 170"/>
          <p:cNvGrpSpPr/>
          <p:nvPr/>
        </p:nvGrpSpPr>
        <p:grpSpPr>
          <a:xfrm>
            <a:off x="369535" y="3316925"/>
            <a:ext cx="2874279" cy="372699"/>
            <a:chOff x="535153" y="3477833"/>
            <a:chExt cx="2874279" cy="372699"/>
          </a:xfrm>
        </p:grpSpPr>
        <p:sp>
          <p:nvSpPr>
            <p:cNvPr id="167" name="文字方塊 166"/>
            <p:cNvSpPr txBox="1"/>
            <p:nvPr/>
          </p:nvSpPr>
          <p:spPr>
            <a:xfrm>
              <a:off x="535153" y="3477833"/>
              <a:ext cx="1743358" cy="369332"/>
            </a:xfrm>
            <a:prstGeom prst="rect">
              <a:avLst/>
            </a:prstGeom>
            <a:solidFill>
              <a:srgbClr val="00C864">
                <a:alpha val="5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latin typeface="Times New Roman" pitchFamily="18" charset="0"/>
                  <a:cs typeface="Times New Roman" pitchFamily="18" charset="0"/>
                </a:rPr>
                <a:t>Dominating set </a:t>
              </a:r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endParaRPr lang="zh-TW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文字方塊 167"/>
                <p:cNvSpPr txBox="1"/>
                <p:nvPr/>
              </p:nvSpPr>
              <p:spPr>
                <a:xfrm>
                  <a:off x="2278510" y="3481200"/>
                  <a:ext cx="1130922" cy="369332"/>
                </a:xfrm>
                <a:prstGeom prst="rect">
                  <a:avLst/>
                </a:prstGeom>
                <a:solidFill>
                  <a:srgbClr val="00C864">
                    <a:alpha val="50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}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68" name="文字方塊 1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8510" y="3481200"/>
                  <a:ext cx="1130922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2162" r="-9730" b="-1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群組 171"/>
          <p:cNvGrpSpPr/>
          <p:nvPr/>
        </p:nvGrpSpPr>
        <p:grpSpPr>
          <a:xfrm>
            <a:off x="2436622" y="3584459"/>
            <a:ext cx="2612886" cy="2782749"/>
            <a:chOff x="1489349" y="512021"/>
            <a:chExt cx="2612886" cy="27827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文字方塊 178"/>
                <p:cNvSpPr txBox="1"/>
                <p:nvPr/>
              </p:nvSpPr>
              <p:spPr>
                <a:xfrm>
                  <a:off x="1503969" y="2117205"/>
                  <a:ext cx="70750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179" name="文字方塊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3969" y="2117205"/>
                  <a:ext cx="707501" cy="58477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3" name="群組 172"/>
            <p:cNvGrpSpPr/>
            <p:nvPr/>
          </p:nvGrpSpPr>
          <p:grpSpPr>
            <a:xfrm>
              <a:off x="1627200" y="664996"/>
              <a:ext cx="2303800" cy="2591800"/>
              <a:chOff x="720000" y="1260000"/>
              <a:chExt cx="2303800" cy="2591800"/>
            </a:xfrm>
          </p:grpSpPr>
          <p:sp>
            <p:nvSpPr>
              <p:cNvPr id="181" name="Oval 75"/>
              <p:cNvSpPr>
                <a:spLocks noChangeArrowheads="1"/>
              </p:cNvSpPr>
              <p:nvPr/>
            </p:nvSpPr>
            <p:spPr bwMode="auto">
              <a:xfrm>
                <a:off x="720000" y="180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2" name="Oval 75"/>
              <p:cNvSpPr>
                <a:spLocks noChangeArrowheads="1"/>
              </p:cNvSpPr>
              <p:nvPr/>
            </p:nvSpPr>
            <p:spPr bwMode="auto">
              <a:xfrm>
                <a:off x="2592000" y="288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3" name="Oval 75"/>
              <p:cNvSpPr>
                <a:spLocks noChangeArrowheads="1"/>
              </p:cNvSpPr>
              <p:nvPr/>
            </p:nvSpPr>
            <p:spPr bwMode="auto">
              <a:xfrm>
                <a:off x="1656000" y="342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4" name="Oval 75"/>
              <p:cNvSpPr>
                <a:spLocks noChangeArrowheads="1"/>
              </p:cNvSpPr>
              <p:nvPr/>
            </p:nvSpPr>
            <p:spPr bwMode="auto">
              <a:xfrm>
                <a:off x="720000" y="288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5" name="Oval 75"/>
              <p:cNvSpPr>
                <a:spLocks noChangeArrowheads="1"/>
              </p:cNvSpPr>
              <p:nvPr/>
            </p:nvSpPr>
            <p:spPr bwMode="auto">
              <a:xfrm>
                <a:off x="2592000" y="180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6" name="Oval 75"/>
              <p:cNvSpPr>
                <a:spLocks noChangeArrowheads="1"/>
              </p:cNvSpPr>
              <p:nvPr/>
            </p:nvSpPr>
            <p:spPr bwMode="auto">
              <a:xfrm>
                <a:off x="1630810" y="126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cxnSp>
            <p:nvCxnSpPr>
              <p:cNvPr id="187" name="直線接點 186"/>
              <p:cNvCxnSpPr/>
              <p:nvPr/>
            </p:nvCxnSpPr>
            <p:spPr>
              <a:xfrm>
                <a:off x="2807900" y="2231800"/>
                <a:ext cx="0" cy="64820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線接點 187"/>
              <p:cNvCxnSpPr>
                <a:stCxn id="186" idx="6"/>
                <a:endCxn id="185" idx="1"/>
              </p:cNvCxnSpPr>
              <p:nvPr/>
            </p:nvCxnSpPr>
            <p:spPr>
              <a:xfrm>
                <a:off x="2062610" y="1475900"/>
                <a:ext cx="592626" cy="3873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線接點 188"/>
              <p:cNvCxnSpPr>
                <a:stCxn id="186" idx="2"/>
                <a:endCxn id="181" idx="7"/>
              </p:cNvCxnSpPr>
              <p:nvPr/>
            </p:nvCxnSpPr>
            <p:spPr>
              <a:xfrm flipH="1">
                <a:off x="1088564" y="1475900"/>
                <a:ext cx="542246" cy="3873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線接點 189"/>
              <p:cNvCxnSpPr>
                <a:stCxn id="181" idx="4"/>
                <a:endCxn id="184" idx="0"/>
              </p:cNvCxnSpPr>
              <p:nvPr/>
            </p:nvCxnSpPr>
            <p:spPr>
              <a:xfrm>
                <a:off x="935900" y="2231800"/>
                <a:ext cx="0" cy="64820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線接點 190"/>
              <p:cNvCxnSpPr>
                <a:stCxn id="183" idx="6"/>
                <a:endCxn id="182" idx="3"/>
              </p:cNvCxnSpPr>
              <p:nvPr/>
            </p:nvCxnSpPr>
            <p:spPr>
              <a:xfrm flipV="1">
                <a:off x="2087800" y="3248564"/>
                <a:ext cx="567436" cy="3873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線接點 191"/>
              <p:cNvCxnSpPr>
                <a:endCxn id="184" idx="5"/>
              </p:cNvCxnSpPr>
              <p:nvPr/>
            </p:nvCxnSpPr>
            <p:spPr>
              <a:xfrm flipH="1" flipV="1">
                <a:off x="1088564" y="3248564"/>
                <a:ext cx="567436" cy="3873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文字方塊 173"/>
                <p:cNvSpPr txBox="1"/>
                <p:nvPr/>
              </p:nvSpPr>
              <p:spPr>
                <a:xfrm>
                  <a:off x="2430094" y="512021"/>
                  <a:ext cx="69801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174" name="文字方塊 1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0094" y="512021"/>
                  <a:ext cx="698012" cy="5847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文字方塊 174"/>
                <p:cNvSpPr txBox="1"/>
                <p:nvPr/>
              </p:nvSpPr>
              <p:spPr>
                <a:xfrm>
                  <a:off x="3394734" y="1074564"/>
                  <a:ext cx="70750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175" name="文字方塊 1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4734" y="1074564"/>
                  <a:ext cx="707501" cy="58477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文字方塊 175"/>
                <p:cNvSpPr txBox="1"/>
                <p:nvPr/>
              </p:nvSpPr>
              <p:spPr>
                <a:xfrm>
                  <a:off x="2393513" y="1545397"/>
                  <a:ext cx="77117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4800" i="1">
                            <a:latin typeface="Cambria Math"/>
                          </a:rPr>
                          <m:t>𝐺</m:t>
                        </m:r>
                      </m:oMath>
                    </m:oMathPara>
                  </a14:m>
                  <a:endParaRPr lang="zh-TW" altLang="en-US" sz="4800" i="1" dirty="0"/>
                </a:p>
              </p:txBody>
            </p:sp>
          </mc:Choice>
          <mc:Fallback xmlns="">
            <p:sp>
              <p:nvSpPr>
                <p:cNvPr id="176" name="文字方塊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3513" y="1545397"/>
                  <a:ext cx="771173" cy="830997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文字方塊 176"/>
                <p:cNvSpPr txBox="1"/>
                <p:nvPr/>
              </p:nvSpPr>
              <p:spPr>
                <a:xfrm>
                  <a:off x="1489349" y="1074564"/>
                  <a:ext cx="70750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177" name="文字方塊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9349" y="1074564"/>
                  <a:ext cx="707501" cy="584775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文字方塊 177"/>
                <p:cNvSpPr txBox="1"/>
                <p:nvPr/>
              </p:nvSpPr>
              <p:spPr>
                <a:xfrm>
                  <a:off x="2438174" y="2709995"/>
                  <a:ext cx="68993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178" name="文字方塊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174" y="2709995"/>
                  <a:ext cx="689932" cy="584775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文字方塊 179"/>
                <p:cNvSpPr txBox="1"/>
                <p:nvPr/>
              </p:nvSpPr>
              <p:spPr>
                <a:xfrm>
                  <a:off x="3375334" y="2141464"/>
                  <a:ext cx="70750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180" name="文字方塊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5334" y="2141464"/>
                  <a:ext cx="707501" cy="584775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9" name="群組 198"/>
          <p:cNvGrpSpPr/>
          <p:nvPr/>
        </p:nvGrpSpPr>
        <p:grpSpPr>
          <a:xfrm>
            <a:off x="4555649" y="3320292"/>
            <a:ext cx="2874279" cy="372699"/>
            <a:chOff x="535153" y="3477833"/>
            <a:chExt cx="2874279" cy="372699"/>
          </a:xfrm>
        </p:grpSpPr>
        <p:sp>
          <p:nvSpPr>
            <p:cNvPr id="200" name="文字方塊 199"/>
            <p:cNvSpPr txBox="1"/>
            <p:nvPr/>
          </p:nvSpPr>
          <p:spPr>
            <a:xfrm>
              <a:off x="535153" y="3477833"/>
              <a:ext cx="1743358" cy="369332"/>
            </a:xfrm>
            <a:prstGeom prst="rect">
              <a:avLst/>
            </a:prstGeom>
            <a:solidFill>
              <a:srgbClr val="00C864">
                <a:alpha val="5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latin typeface="Times New Roman" pitchFamily="18" charset="0"/>
                  <a:cs typeface="Times New Roman" pitchFamily="18" charset="0"/>
                </a:rPr>
                <a:t>Dominating set </a:t>
              </a:r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endParaRPr lang="zh-TW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文字方塊 200"/>
                <p:cNvSpPr txBox="1"/>
                <p:nvPr/>
              </p:nvSpPr>
              <p:spPr>
                <a:xfrm>
                  <a:off x="2278510" y="3481200"/>
                  <a:ext cx="1130922" cy="369332"/>
                </a:xfrm>
                <a:prstGeom prst="rect">
                  <a:avLst/>
                </a:prstGeom>
                <a:solidFill>
                  <a:srgbClr val="00C864">
                    <a:alpha val="50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}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01" name="文字方塊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8510" y="3481200"/>
                  <a:ext cx="1130922" cy="36933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l="-1613" r="-9677" b="-163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2" name="群組 201"/>
          <p:cNvGrpSpPr/>
          <p:nvPr/>
        </p:nvGrpSpPr>
        <p:grpSpPr>
          <a:xfrm>
            <a:off x="6370986" y="3571835"/>
            <a:ext cx="2612886" cy="2782749"/>
            <a:chOff x="1489349" y="512021"/>
            <a:chExt cx="2612886" cy="2782749"/>
          </a:xfrm>
        </p:grpSpPr>
        <p:grpSp>
          <p:nvGrpSpPr>
            <p:cNvPr id="203" name="群組 202"/>
            <p:cNvGrpSpPr/>
            <p:nvPr/>
          </p:nvGrpSpPr>
          <p:grpSpPr>
            <a:xfrm>
              <a:off x="1627200" y="664996"/>
              <a:ext cx="2303800" cy="2591800"/>
              <a:chOff x="720000" y="1260000"/>
              <a:chExt cx="2303800" cy="2591800"/>
            </a:xfrm>
          </p:grpSpPr>
          <p:sp>
            <p:nvSpPr>
              <p:cNvPr id="211" name="Oval 75"/>
              <p:cNvSpPr>
                <a:spLocks noChangeArrowheads="1"/>
              </p:cNvSpPr>
              <p:nvPr/>
            </p:nvSpPr>
            <p:spPr bwMode="auto">
              <a:xfrm>
                <a:off x="720000" y="180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2" name="Oval 75"/>
              <p:cNvSpPr>
                <a:spLocks noChangeArrowheads="1"/>
              </p:cNvSpPr>
              <p:nvPr/>
            </p:nvSpPr>
            <p:spPr bwMode="auto">
              <a:xfrm>
                <a:off x="2592000" y="288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3" name="Oval 75"/>
              <p:cNvSpPr>
                <a:spLocks noChangeArrowheads="1"/>
              </p:cNvSpPr>
              <p:nvPr/>
            </p:nvSpPr>
            <p:spPr bwMode="auto">
              <a:xfrm>
                <a:off x="1656000" y="342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4" name="Oval 75"/>
              <p:cNvSpPr>
                <a:spLocks noChangeArrowheads="1"/>
              </p:cNvSpPr>
              <p:nvPr/>
            </p:nvSpPr>
            <p:spPr bwMode="auto">
              <a:xfrm>
                <a:off x="720000" y="288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5" name="Oval 75"/>
              <p:cNvSpPr>
                <a:spLocks noChangeArrowheads="1"/>
              </p:cNvSpPr>
              <p:nvPr/>
            </p:nvSpPr>
            <p:spPr bwMode="auto">
              <a:xfrm>
                <a:off x="2592000" y="180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6" name="Oval 75"/>
              <p:cNvSpPr>
                <a:spLocks noChangeArrowheads="1"/>
              </p:cNvSpPr>
              <p:nvPr/>
            </p:nvSpPr>
            <p:spPr bwMode="auto">
              <a:xfrm>
                <a:off x="1630810" y="1260000"/>
                <a:ext cx="431800" cy="4318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cxnSp>
            <p:nvCxnSpPr>
              <p:cNvPr id="217" name="直線接點 216"/>
              <p:cNvCxnSpPr/>
              <p:nvPr/>
            </p:nvCxnSpPr>
            <p:spPr>
              <a:xfrm>
                <a:off x="2807900" y="2231800"/>
                <a:ext cx="0" cy="64820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線接點 217"/>
              <p:cNvCxnSpPr>
                <a:stCxn id="216" idx="6"/>
                <a:endCxn id="215" idx="1"/>
              </p:cNvCxnSpPr>
              <p:nvPr/>
            </p:nvCxnSpPr>
            <p:spPr>
              <a:xfrm>
                <a:off x="2062610" y="1475900"/>
                <a:ext cx="592626" cy="3873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線接點 218"/>
              <p:cNvCxnSpPr>
                <a:stCxn id="216" idx="2"/>
                <a:endCxn id="211" idx="7"/>
              </p:cNvCxnSpPr>
              <p:nvPr/>
            </p:nvCxnSpPr>
            <p:spPr>
              <a:xfrm flipH="1">
                <a:off x="1088564" y="1475900"/>
                <a:ext cx="542246" cy="3873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直線接點 219"/>
              <p:cNvCxnSpPr>
                <a:stCxn id="211" idx="4"/>
                <a:endCxn id="214" idx="0"/>
              </p:cNvCxnSpPr>
              <p:nvPr/>
            </p:nvCxnSpPr>
            <p:spPr>
              <a:xfrm>
                <a:off x="935900" y="2231800"/>
                <a:ext cx="0" cy="64820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線接點 220"/>
              <p:cNvCxnSpPr>
                <a:stCxn id="213" idx="6"/>
                <a:endCxn id="212" idx="3"/>
              </p:cNvCxnSpPr>
              <p:nvPr/>
            </p:nvCxnSpPr>
            <p:spPr>
              <a:xfrm flipV="1">
                <a:off x="2087800" y="3248564"/>
                <a:ext cx="567436" cy="3873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線接點 221"/>
              <p:cNvCxnSpPr>
                <a:endCxn id="214" idx="5"/>
              </p:cNvCxnSpPr>
              <p:nvPr/>
            </p:nvCxnSpPr>
            <p:spPr>
              <a:xfrm flipH="1" flipV="1">
                <a:off x="1088564" y="3248564"/>
                <a:ext cx="567436" cy="3873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文字方塊 203"/>
                <p:cNvSpPr txBox="1"/>
                <p:nvPr/>
              </p:nvSpPr>
              <p:spPr>
                <a:xfrm>
                  <a:off x="2430094" y="512021"/>
                  <a:ext cx="69801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204" name="文字方塊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0094" y="512021"/>
                  <a:ext cx="698012" cy="584775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文字方塊 204"/>
                <p:cNvSpPr txBox="1"/>
                <p:nvPr/>
              </p:nvSpPr>
              <p:spPr>
                <a:xfrm>
                  <a:off x="3394734" y="1074564"/>
                  <a:ext cx="70750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205" name="文字方塊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4734" y="1074564"/>
                  <a:ext cx="707501" cy="584775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文字方塊 205"/>
                <p:cNvSpPr txBox="1"/>
                <p:nvPr/>
              </p:nvSpPr>
              <p:spPr>
                <a:xfrm>
                  <a:off x="2393513" y="1545397"/>
                  <a:ext cx="77117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4800" i="1">
                            <a:latin typeface="Cambria Math"/>
                          </a:rPr>
                          <m:t>𝐺</m:t>
                        </m:r>
                      </m:oMath>
                    </m:oMathPara>
                  </a14:m>
                  <a:endParaRPr lang="zh-TW" altLang="en-US" sz="4800" i="1" dirty="0"/>
                </a:p>
              </p:txBody>
            </p:sp>
          </mc:Choice>
          <mc:Fallback xmlns="">
            <p:sp>
              <p:nvSpPr>
                <p:cNvPr id="206" name="文字方塊 2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3513" y="1545397"/>
                  <a:ext cx="771173" cy="830997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文字方塊 206"/>
                <p:cNvSpPr txBox="1"/>
                <p:nvPr/>
              </p:nvSpPr>
              <p:spPr>
                <a:xfrm>
                  <a:off x="1489349" y="1074564"/>
                  <a:ext cx="70750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207" name="文字方塊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9349" y="1074564"/>
                  <a:ext cx="707501" cy="584775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文字方塊 207"/>
                <p:cNvSpPr txBox="1"/>
                <p:nvPr/>
              </p:nvSpPr>
              <p:spPr>
                <a:xfrm>
                  <a:off x="2438174" y="2709995"/>
                  <a:ext cx="68993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208" name="文字方塊 2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174" y="2709995"/>
                  <a:ext cx="689932" cy="584775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文字方塊 208"/>
                <p:cNvSpPr txBox="1"/>
                <p:nvPr/>
              </p:nvSpPr>
              <p:spPr>
                <a:xfrm>
                  <a:off x="1489349" y="2152830"/>
                  <a:ext cx="70750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209" name="文字方塊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9349" y="2152830"/>
                  <a:ext cx="707501" cy="584775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文字方塊 209"/>
                <p:cNvSpPr txBox="1"/>
                <p:nvPr/>
              </p:nvSpPr>
              <p:spPr>
                <a:xfrm>
                  <a:off x="3375334" y="2141464"/>
                  <a:ext cx="70750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210" name="文字方塊 2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5334" y="2141464"/>
                  <a:ext cx="707501" cy="584775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1" name="AutoShape 30"/>
          <p:cNvSpPr>
            <a:spLocks noChangeArrowheads="1"/>
          </p:cNvSpPr>
          <p:nvPr/>
        </p:nvSpPr>
        <p:spPr bwMode="auto">
          <a:xfrm>
            <a:off x="3561224" y="1864030"/>
            <a:ext cx="792162" cy="287337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" name="AutoShape 30"/>
          <p:cNvSpPr>
            <a:spLocks noChangeArrowheads="1"/>
          </p:cNvSpPr>
          <p:nvPr/>
        </p:nvSpPr>
        <p:spPr bwMode="auto">
          <a:xfrm>
            <a:off x="1327900" y="4925307"/>
            <a:ext cx="792162" cy="287337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17" name="群組 116"/>
          <p:cNvGrpSpPr/>
          <p:nvPr/>
        </p:nvGrpSpPr>
        <p:grpSpPr>
          <a:xfrm>
            <a:off x="2355361" y="6372000"/>
            <a:ext cx="2874279" cy="372699"/>
            <a:chOff x="535153" y="3477833"/>
            <a:chExt cx="2874279" cy="372699"/>
          </a:xfrm>
        </p:grpSpPr>
        <p:sp>
          <p:nvSpPr>
            <p:cNvPr id="118" name="文字方塊 117"/>
            <p:cNvSpPr txBox="1"/>
            <p:nvPr/>
          </p:nvSpPr>
          <p:spPr>
            <a:xfrm>
              <a:off x="535153" y="3477833"/>
              <a:ext cx="1743358" cy="369332"/>
            </a:xfrm>
            <a:prstGeom prst="rect">
              <a:avLst/>
            </a:prstGeom>
            <a:solidFill>
              <a:srgbClr val="00C864">
                <a:alpha val="5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latin typeface="Times New Roman" pitchFamily="18" charset="0"/>
                  <a:cs typeface="Times New Roman" pitchFamily="18" charset="0"/>
                </a:rPr>
                <a:t>Dominating set </a:t>
              </a:r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endParaRPr lang="zh-TW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文字方塊 118"/>
                <p:cNvSpPr txBox="1"/>
                <p:nvPr/>
              </p:nvSpPr>
              <p:spPr>
                <a:xfrm>
                  <a:off x="2278510" y="3481200"/>
                  <a:ext cx="1130922" cy="369332"/>
                </a:xfrm>
                <a:prstGeom prst="rect">
                  <a:avLst/>
                </a:prstGeom>
                <a:solidFill>
                  <a:srgbClr val="00C864">
                    <a:alpha val="50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}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19" name="文字方塊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8510" y="3481200"/>
                  <a:ext cx="1130922" cy="369332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 l="-1613" r="-9140" b="-1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6" name="AutoShape 30"/>
          <p:cNvSpPr>
            <a:spLocks noChangeArrowheads="1"/>
          </p:cNvSpPr>
          <p:nvPr/>
        </p:nvSpPr>
        <p:spPr bwMode="auto">
          <a:xfrm>
            <a:off x="5384809" y="4940920"/>
            <a:ext cx="792162" cy="287337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24" name="群組 123"/>
          <p:cNvGrpSpPr/>
          <p:nvPr/>
        </p:nvGrpSpPr>
        <p:grpSpPr>
          <a:xfrm>
            <a:off x="6198407" y="6372000"/>
            <a:ext cx="2874279" cy="372699"/>
            <a:chOff x="535153" y="3477833"/>
            <a:chExt cx="2874279" cy="372699"/>
          </a:xfrm>
        </p:grpSpPr>
        <p:sp>
          <p:nvSpPr>
            <p:cNvPr id="125" name="文字方塊 124"/>
            <p:cNvSpPr txBox="1"/>
            <p:nvPr/>
          </p:nvSpPr>
          <p:spPr>
            <a:xfrm>
              <a:off x="535153" y="3477833"/>
              <a:ext cx="1743358" cy="369332"/>
            </a:xfrm>
            <a:prstGeom prst="rect">
              <a:avLst/>
            </a:prstGeom>
            <a:solidFill>
              <a:srgbClr val="00C864">
                <a:alpha val="5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latin typeface="Times New Roman" pitchFamily="18" charset="0"/>
                  <a:cs typeface="Times New Roman" pitchFamily="18" charset="0"/>
                </a:rPr>
                <a:t>Dominating set </a:t>
              </a:r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endParaRPr lang="zh-TW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文字方塊 125"/>
                <p:cNvSpPr txBox="1"/>
                <p:nvPr/>
              </p:nvSpPr>
              <p:spPr>
                <a:xfrm>
                  <a:off x="2278510" y="3481200"/>
                  <a:ext cx="1130922" cy="369332"/>
                </a:xfrm>
                <a:prstGeom prst="rect">
                  <a:avLst/>
                </a:prstGeom>
                <a:solidFill>
                  <a:srgbClr val="00C864">
                    <a:alpha val="50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}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26" name="文字方塊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8510" y="3481200"/>
                  <a:ext cx="1130922" cy="369332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 l="-2162" r="-9189" b="-1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7" name="直線接點 126"/>
          <p:cNvCxnSpPr/>
          <p:nvPr/>
        </p:nvCxnSpPr>
        <p:spPr>
          <a:xfrm>
            <a:off x="4844538" y="2038224"/>
            <a:ext cx="273630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AutoShape 30"/>
          <p:cNvSpPr>
            <a:spLocks noChangeArrowheads="1"/>
          </p:cNvSpPr>
          <p:nvPr/>
        </p:nvSpPr>
        <p:spPr bwMode="auto">
          <a:xfrm>
            <a:off x="3561224" y="1864030"/>
            <a:ext cx="792162" cy="287337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8" name="AutoShape 30"/>
          <p:cNvSpPr>
            <a:spLocks noChangeArrowheads="1"/>
          </p:cNvSpPr>
          <p:nvPr/>
        </p:nvSpPr>
        <p:spPr bwMode="auto">
          <a:xfrm>
            <a:off x="5388900" y="4936864"/>
            <a:ext cx="792162" cy="287337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cxnSp>
        <p:nvCxnSpPr>
          <p:cNvPr id="129" name="直線接點 128"/>
          <p:cNvCxnSpPr/>
          <p:nvPr/>
        </p:nvCxnSpPr>
        <p:spPr>
          <a:xfrm>
            <a:off x="2313204" y="5068975"/>
            <a:ext cx="273630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192129" y="62591"/>
                <a:ext cx="3364223" cy="584775"/>
              </a:xfrm>
              <a:prstGeom prst="rect">
                <a:avLst/>
              </a:prstGeom>
              <a:solidFill>
                <a:srgbClr val="00FFFF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sz="3200" i="1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 is 3-transferable</a:t>
                </a:r>
                <a:endParaRPr lang="zh-TW" altLang="en-US" sz="32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129" y="62591"/>
                <a:ext cx="3364223" cy="584775"/>
              </a:xfrm>
              <a:prstGeom prst="rect">
                <a:avLst/>
              </a:prstGeom>
              <a:blipFill>
                <a:blip r:embed="rId34"/>
                <a:stretch>
                  <a:fillRect t="-14583" r="-3630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文字方塊 130"/>
              <p:cNvSpPr txBox="1"/>
              <p:nvPr/>
            </p:nvSpPr>
            <p:spPr>
              <a:xfrm>
                <a:off x="2192129" y="69620"/>
                <a:ext cx="3904434" cy="584775"/>
              </a:xfrm>
              <a:prstGeom prst="rect">
                <a:avLst/>
              </a:prstGeom>
              <a:solidFill>
                <a:srgbClr val="FF64C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itchFamily="18" charset="0"/>
                    <a:cs typeface="Times New Roman" pitchFamily="18" charset="0"/>
                  </a:rPr>
                  <a:t>(In fact,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TW" alt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𝛾</m:t>
                        </m:r>
                      </m:e>
                      <m:sub>
                        <m:sSup>
                          <m:sSup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altLang="zh-TW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=3)</m:t>
                    </m:r>
                  </m:oMath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31" name="文字方塊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129" y="69620"/>
                <a:ext cx="3904434" cy="584775"/>
              </a:xfrm>
              <a:prstGeom prst="rect">
                <a:avLst/>
              </a:prstGeom>
              <a:blipFill>
                <a:blip r:embed="rId35"/>
                <a:stretch>
                  <a:fillRect l="-4063" t="-14583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91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10087 0.07778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3889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671 L -0.10347 0.08681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4005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50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1.94444E-6 -0.15649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24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500"/>
                            </p:stCondLst>
                            <p:childTnLst>
                              <p:par>
                                <p:cTn id="2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15" grpId="0" animBg="1"/>
      <p:bldP spid="110" grpId="0" animBg="1"/>
      <p:bldP spid="110" grpId="1" animBg="1"/>
      <p:bldP spid="110" grpId="2" animBg="1"/>
      <p:bldP spid="120" grpId="0" animBg="1"/>
      <p:bldP spid="120" grpId="1" animBg="1"/>
      <p:bldP spid="120" grpId="2" animBg="1"/>
      <p:bldP spid="121" grpId="0" animBg="1"/>
      <p:bldP spid="121" grpId="1" animBg="1"/>
      <p:bldP spid="121" grpId="2" animBg="1"/>
      <p:bldP spid="122" grpId="0" animBg="1"/>
      <p:bldP spid="122" grpId="1" animBg="1"/>
      <p:bldP spid="122" grpId="2" animBg="1"/>
      <p:bldP spid="113" grpId="0" animBg="1"/>
      <p:bldP spid="114" grpId="0" animBg="1"/>
      <p:bldP spid="102" grpId="0" animBg="1"/>
      <p:bldP spid="102" grpId="1" animBg="1"/>
      <p:bldP spid="102" grpId="2" animBg="1"/>
      <p:bldP spid="103" grpId="0" animBg="1"/>
      <p:bldP spid="195" grpId="0" animBg="1"/>
      <p:bldP spid="111" grpId="0" animBg="1"/>
      <p:bldP spid="197" grpId="0" animBg="1"/>
      <p:bldP spid="197" grpId="1" animBg="1"/>
      <p:bldP spid="197" grpId="2" animBg="1"/>
      <p:bldP spid="194" grpId="0" animBg="1"/>
      <p:bldP spid="196" grpId="0" animBg="1"/>
      <p:bldP spid="2" grpId="0" autoUpdateAnimBg="0"/>
      <p:bldP spid="137" grpId="0"/>
      <p:bldP spid="138" grpId="0"/>
      <p:bldP spid="140" grpId="0"/>
      <p:bldP spid="141" grpId="0"/>
      <p:bldP spid="142" grpId="0"/>
      <p:bldP spid="143" grpId="0"/>
      <p:bldP spid="101" grpId="0" animBg="1"/>
      <p:bldP spid="112" grpId="0" animBg="1"/>
      <p:bldP spid="116" grpId="0" animBg="1"/>
      <p:bldP spid="123" grpId="0" animBg="1"/>
      <p:bldP spid="123" grpId="1" animBg="1"/>
      <p:bldP spid="128" grpId="0" animBg="1"/>
      <p:bldP spid="128" grpId="1" animBg="1"/>
      <p:bldP spid="11" grpId="0" animBg="1"/>
      <p:bldP spid="11" grpId="1" animBg="1"/>
      <p:bldP spid="1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80000" y="540000"/>
            <a:ext cx="35875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600" b="1" dirty="0">
                <a:latin typeface="Times New Roman" pitchFamily="18" charset="0"/>
              </a:rPr>
              <a:t>Theorem. </a:t>
            </a:r>
            <a:r>
              <a:rPr lang="en-US" altLang="zh-TW" sz="3600" dirty="0" smtClean="0">
                <a:latin typeface="Times New Roman" pitchFamily="18" charset="0"/>
              </a:rPr>
              <a:t>(Fujita)</a:t>
            </a:r>
            <a:endParaRPr lang="en-US" altLang="zh-TW" sz="3600" dirty="0">
              <a:latin typeface="Times New Roman" pitchFamily="18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60000" y="1260000"/>
            <a:ext cx="8113824" cy="1297839"/>
            <a:chOff x="250825" y="1049300"/>
            <a:chExt cx="8113824" cy="12978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/>
                <p:cNvSpPr txBox="1"/>
                <p:nvPr/>
              </p:nvSpPr>
              <p:spPr>
                <a:xfrm>
                  <a:off x="250825" y="1049300"/>
                  <a:ext cx="811382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Any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tree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𝑇</m:t>
                      </m:r>
                      <m:r>
                        <m:rPr>
                          <m:nor/>
                        </m:rP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with</m:t>
                      </m:r>
                      <m:r>
                        <a:rPr lang="en-US" altLang="zh-TW" sz="3600" b="0" i="1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𝑛</m:t>
                      </m:r>
                      <m:r>
                        <m:rPr>
                          <m:nor/>
                        </m:rPr>
                        <a:rPr lang="en-US" altLang="zh-TW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vertices</m:t>
                      </m:r>
                      <m:r>
                        <a:rPr lang="en-US" altLang="zh-TW" sz="3600" b="0" i="1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altLang="zh-TW" sz="3600" dirty="0" smtClean="0">
                      <a:latin typeface="Times New Roman" pitchFamily="18" charset="0"/>
                      <a:cs typeface="Times New Roman" pitchFamily="18" charset="0"/>
                    </a:rPr>
                    <a:t>is </a:t>
                  </a:r>
                  <a14:m>
                    <m:oMath xmlns:m="http://schemas.openxmlformats.org/officeDocument/2006/math">
                      <m:r>
                        <a:rPr lang="en-US" altLang="zh-TW" sz="3600" i="1">
                          <a:latin typeface="Cambria Math"/>
                          <a:cs typeface="Times New Roman" pitchFamily="18" charset="0"/>
                        </a:rPr>
                        <m:t>𝑘</m:t>
                      </m:r>
                    </m:oMath>
                  </a14:m>
                  <a:r>
                    <a:rPr lang="en-US" altLang="zh-TW" sz="3600" dirty="0" smtClean="0">
                      <a:latin typeface="Times New Roman" pitchFamily="18" charset="0"/>
                      <a:cs typeface="Times New Roman" pitchFamily="18" charset="0"/>
                    </a:rPr>
                    <a:t>-transferable</a:t>
                  </a:r>
                  <a:endParaRPr lang="zh-TW" altLang="en-US" sz="3600" dirty="0"/>
                </a:p>
              </p:txBody>
            </p:sp>
          </mc:Choice>
          <mc:Fallback xmlns="">
            <p:sp>
              <p:nvSpPr>
                <p:cNvPr id="5" name="文字方塊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25" y="1049300"/>
                  <a:ext cx="8113824" cy="6463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4151" r="-1352" b="-3490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250825" y="1700808"/>
                  <a:ext cx="333976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3600" dirty="0" smtClean="0">
                      <a:latin typeface="Times New Roman" pitchFamily="18" charset="0"/>
                      <a:cs typeface="Times New Roman" pitchFamily="18" charset="0"/>
                    </a:rPr>
                    <a:t>for all </a:t>
                  </a:r>
                  <a14:m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≥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36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TW" sz="36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altLang="zh-TW" sz="3600" dirty="0" smtClean="0"/>
                    <a:t>.</a:t>
                  </a:r>
                  <a:endParaRPr lang="zh-TW" altLang="en-US" sz="3600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25" y="1700808"/>
                  <a:ext cx="3339760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474" t="-14151" r="-4745" b="-3490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0000" y="3600000"/>
            <a:ext cx="35875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600" b="1" dirty="0">
                <a:latin typeface="Times New Roman" pitchFamily="18" charset="0"/>
              </a:rPr>
              <a:t>Theorem. </a:t>
            </a:r>
            <a:r>
              <a:rPr lang="en-US" altLang="zh-TW" sz="3600" dirty="0" smtClean="0">
                <a:latin typeface="Times New Roman" pitchFamily="18" charset="0"/>
              </a:rPr>
              <a:t>(Fujita)</a:t>
            </a:r>
            <a:endParaRPr lang="en-US" altLang="zh-TW" sz="3600" dirty="0">
              <a:latin typeface="Times New Roman" pitchFamily="18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360000" y="4320000"/>
            <a:ext cx="8305463" cy="1297839"/>
            <a:chOff x="430377" y="1049300"/>
            <a:chExt cx="8305463" cy="12978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430377" y="1049300"/>
                  <a:ext cx="830546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Cambria Math"/>
                            <a:cs typeface="Times New Roman" pitchFamily="18" charset="0"/>
                          </a:rPr>
                          <m:t>Every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Cambria Math"/>
                            <a:cs typeface="Times New Roman" pitchFamily="18" charset="0"/>
                          </a:rPr>
                          <m:t>Hamiltonian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Cambria Math"/>
                            <a:cs typeface="Times New Roman" pitchFamily="18" charset="0"/>
                          </a:rPr>
                          <m:t>graph</m:t>
                        </m:r>
                        <m:r>
                          <a:rPr lang="en-US" altLang="zh-TW" sz="36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3600" b="0" i="1" smtClean="0">
                            <a:latin typeface="Cambria Math"/>
                          </a:rPr>
                          <m:t>𝐺</m:t>
                        </m:r>
                        <m:r>
                          <m:rPr>
                            <m:nor/>
                          </m:rPr>
                          <a:rPr lang="en-US" altLang="zh-TW" sz="36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with</m:t>
                        </m:r>
                        <m:r>
                          <a:rPr lang="en-US" altLang="zh-TW" sz="3600" b="0" i="1" dirty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zh-TW" sz="3600" b="0" i="1" smtClean="0">
                            <a:latin typeface="Cambria Math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altLang="zh-TW" sz="36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vertices</m:t>
                        </m:r>
                      </m:oMath>
                    </m:oMathPara>
                  </a14:m>
                  <a:endParaRPr lang="zh-TW" altLang="en-US" sz="3600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377" y="1049300"/>
                  <a:ext cx="8305463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430377" y="1700808"/>
                  <a:ext cx="820891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3600" dirty="0" smtClean="0">
                      <a:latin typeface="Times New Roman" pitchFamily="18" charset="0"/>
                      <a:cs typeface="Times New Roman" pitchFamily="18" charset="0"/>
                    </a:rPr>
                    <a:t>is </a:t>
                  </a:r>
                  <a14:m>
                    <m:oMath xmlns:m="http://schemas.openxmlformats.org/officeDocument/2006/math">
                      <m:r>
                        <a:rPr lang="en-US" altLang="zh-TW" sz="3600" i="1">
                          <a:latin typeface="Cambria Math"/>
                          <a:cs typeface="Times New Roman" pitchFamily="18" charset="0"/>
                        </a:rPr>
                        <m:t>𝑘</m:t>
                      </m:r>
                    </m:oMath>
                  </a14:m>
                  <a:r>
                    <a:rPr lang="en-US" altLang="zh-TW" sz="3600" dirty="0">
                      <a:latin typeface="Times New Roman" pitchFamily="18" charset="0"/>
                      <a:cs typeface="Times New Roman" pitchFamily="18" charset="0"/>
                    </a:rPr>
                    <a:t>-transferable for all </a:t>
                  </a:r>
                  <a14:m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≥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altLang="zh-TW" sz="3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altLang="zh-TW" sz="3600" b="0" i="1" dirty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+1)</m:t>
                          </m:r>
                          <m:r>
                            <a:rPr lang="en-US" altLang="zh-TW" sz="3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⁄</m:t>
                          </m:r>
                          <m:r>
                            <a:rPr lang="en-US" altLang="zh-TW" sz="3600" b="0" i="1" dirty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zh-TW" sz="3600" i="1" dirty="0" smtClean="0">
                          <a:latin typeface="Cambria Math"/>
                        </a:rPr>
                        <m:t>.</m:t>
                      </m:r>
                    </m:oMath>
                  </a14:m>
                  <a:endParaRPr lang="zh-TW" altLang="en-US" sz="36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377" y="1700808"/>
                  <a:ext cx="8208912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227" t="-14151" b="-3490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933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9999" y="476752"/>
            <a:ext cx="42928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600" b="1" dirty="0">
                <a:latin typeface="Times New Roman" pitchFamily="18" charset="0"/>
              </a:rPr>
              <a:t>Theorem. </a:t>
            </a:r>
            <a:r>
              <a:rPr lang="en-US" altLang="zh-TW" sz="3600" dirty="0" smtClean="0">
                <a:latin typeface="Times New Roman" pitchFamily="18" charset="0"/>
              </a:rPr>
              <a:t>(Chu et al.)</a:t>
            </a:r>
            <a:endParaRPr lang="en-US" altLang="zh-TW" sz="3600" dirty="0">
              <a:latin typeface="Times New Roman" pitchFamily="18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359999" y="1196752"/>
            <a:ext cx="8636723" cy="1297839"/>
            <a:chOff x="250825" y="1049300"/>
            <a:chExt cx="8636723" cy="12978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字方塊 3"/>
                <p:cNvSpPr txBox="1"/>
                <p:nvPr/>
              </p:nvSpPr>
              <p:spPr>
                <a:xfrm>
                  <a:off x="250825" y="1049300"/>
                  <a:ext cx="86367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Every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connected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strongly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chordal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graph</m:t>
                      </m:r>
                      <m:r>
                        <a:rPr lang="en-US" altLang="zh-TW" sz="3600" b="0" i="1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zh-TW" sz="3600" i="1">
                          <a:latin typeface="Cambria Math"/>
                        </a:rPr>
                        <m:t>𝐺</m:t>
                      </m:r>
                    </m:oMath>
                  </a14:m>
                  <a:r>
                    <a:rPr lang="en-US" altLang="zh-TW" sz="3600" dirty="0" smtClean="0">
                      <a:latin typeface="Times New Roman" pitchFamily="18" charset="0"/>
                      <a:cs typeface="Times New Roman" pitchFamily="18" charset="0"/>
                    </a:rPr>
                    <a:t> is</a:t>
                  </a:r>
                  <a:endParaRPr lang="zh-TW" altLang="en-US" sz="3600" dirty="0"/>
                </a:p>
              </p:txBody>
            </p:sp>
          </mc:Choice>
          <mc:Fallback xmlns="">
            <p:sp>
              <p:nvSpPr>
                <p:cNvPr id="4" name="文字方塊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25" y="1049300"/>
                  <a:ext cx="8636723" cy="6463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4151" b="-3490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/>
                <p:cNvSpPr txBox="1"/>
                <p:nvPr/>
              </p:nvSpPr>
              <p:spPr>
                <a:xfrm>
                  <a:off x="250825" y="1700808"/>
                  <a:ext cx="619535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3600" i="1" smtClean="0">
                          <a:latin typeface="Cambria Math"/>
                          <a:cs typeface="Times New Roman" pitchFamily="18" charset="0"/>
                        </a:rPr>
                        <m:t>𝑘</m:t>
                      </m:r>
                    </m:oMath>
                  </a14:m>
                  <a:r>
                    <a:rPr lang="en-US" altLang="zh-TW" sz="3600" dirty="0">
                      <a:latin typeface="Times New Roman" pitchFamily="18" charset="0"/>
                      <a:cs typeface="Times New Roman" pitchFamily="18" charset="0"/>
                    </a:rPr>
                    <a:t>-transferable for all </a:t>
                  </a:r>
                  <a14:m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altLang="zh-TW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≥</m:t>
                      </m:r>
                      <m:r>
                        <a:rPr lang="zh-TW" altLang="en-US" sz="3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𝐺</m:t>
                          </m:r>
                        </m:e>
                      </m:d>
                    </m:oMath>
                  </a14:m>
                  <a:r>
                    <a:rPr lang="en-US" altLang="zh-TW" sz="3600" dirty="0" smtClean="0"/>
                    <a:t>.</a:t>
                  </a:r>
                  <a:endParaRPr lang="zh-TW" altLang="en-US" sz="3600" dirty="0"/>
                </a:p>
              </p:txBody>
            </p:sp>
          </mc:Choice>
          <mc:Fallback xmlns="">
            <p:sp>
              <p:nvSpPr>
                <p:cNvPr id="5" name="文字方塊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25" y="1700808"/>
                  <a:ext cx="6195350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4151" r="-394" b="-3490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0000" y="2997032"/>
            <a:ext cx="42928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600" b="1" dirty="0">
                <a:latin typeface="Times New Roman" pitchFamily="18" charset="0"/>
              </a:rPr>
              <a:t>Theorem. </a:t>
            </a:r>
            <a:r>
              <a:rPr lang="en-US" altLang="zh-TW" sz="3600" dirty="0" smtClean="0">
                <a:latin typeface="Times New Roman" pitchFamily="18" charset="0"/>
              </a:rPr>
              <a:t>(Chu et al.)</a:t>
            </a:r>
            <a:endParaRPr lang="en-US" altLang="zh-TW" sz="3600" dirty="0">
              <a:latin typeface="Times New Roman" pitchFamily="18" charset="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360000" y="3717032"/>
            <a:ext cx="7488832" cy="1292662"/>
            <a:chOff x="539552" y="4325176"/>
            <a:chExt cx="7488832" cy="1292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539552" y="4325176"/>
                  <a:ext cx="748883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Cambria Math"/>
                            <a:cs typeface="Times New Roman" pitchFamily="18" charset="0"/>
                          </a:rPr>
                          <m:t>Every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Cambria Math"/>
                            <a:cs typeface="Times New Roman" pitchFamily="18" charset="0"/>
                          </a:rPr>
                          <m:t>cactus</m:t>
                        </m:r>
                        <m:r>
                          <a:rPr lang="en-US" altLang="zh-TW" sz="36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3600" b="0" i="1" smtClean="0">
                            <a:latin typeface="Cambria Math"/>
                          </a:rPr>
                          <m:t>𝐺</m:t>
                        </m:r>
                        <m:r>
                          <m:rPr>
                            <m:nor/>
                          </m:rPr>
                          <a:rPr lang="en-US" altLang="zh-TW" sz="36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zh-TW" sz="3600" i="1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  <m:r>
                          <m:rPr>
                            <m:nor/>
                          </m:rPr>
                          <a:rPr lang="en-US" altLang="zh-TW" sz="3600" dirty="0">
                            <a:latin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TW" sz="3600" dirty="0">
                            <a:latin typeface="Times New Roman" pitchFamily="18" charset="0"/>
                            <a:cs typeface="Times New Roman" pitchFamily="18" charset="0"/>
                          </a:rPr>
                          <m:t>transferable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for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all</m:t>
                        </m:r>
                      </m:oMath>
                    </m:oMathPara>
                  </a14:m>
                  <a:endParaRPr lang="zh-TW" altLang="en-US" sz="3600" dirty="0"/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4325176"/>
                  <a:ext cx="7488832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573905" y="4971507"/>
                  <a:ext cx="29179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3600" i="1" smtClean="0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altLang="zh-TW" sz="3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≥</m:t>
                      </m:r>
                      <m:r>
                        <a:rPr lang="zh-TW" altLang="en-US" sz="3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altLang="zh-TW" sz="36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36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𝐺</m:t>
                          </m:r>
                        </m:e>
                      </m:d>
                    </m:oMath>
                  </a14:m>
                  <a:r>
                    <a:rPr lang="en-US" altLang="zh-TW" sz="3600" dirty="0">
                      <a:ea typeface="Cambria Math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TW" sz="3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+1</m:t>
                      </m:r>
                    </m:oMath>
                  </a14:m>
                  <a:r>
                    <a:rPr lang="en-US" altLang="zh-TW" sz="3600" dirty="0"/>
                    <a:t>.</a:t>
                  </a:r>
                  <a:endParaRPr lang="zh-TW" altLang="en-US" sz="3600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905" y="4971507"/>
                  <a:ext cx="2917975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4151" r="-3556" b="-3490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80000" y="5130248"/>
                <a:ext cx="8424447" cy="1187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1" dirty="0" smtClean="0">
                          <a:latin typeface="Cambria Math"/>
                          <a:cs typeface="Times New Roman" pitchFamily="18" charset="0"/>
                        </a:rPr>
                        <m:t>cactus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connected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graph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which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each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block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either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an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edge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cycle</m:t>
                      </m:r>
                      <m:r>
                        <m:rPr>
                          <m:nor/>
                        </m:rPr>
                        <a:rPr lang="en-US" altLang="zh-TW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5130248"/>
                <a:ext cx="8424447" cy="11875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6" grpId="0" autoUpdateAnimBg="0"/>
      <p:bldP spid="13" grpId="0"/>
    </p:bldLst>
  </p:timing>
</p:sld>
</file>

<file path=ppt/theme/theme1.xml><?xml version="1.0" encoding="utf-8"?>
<a:theme xmlns:a="http://schemas.openxmlformats.org/drawingml/2006/main" name="Crayons">
  <a:themeElements>
    <a:clrScheme name="Crayons 2">
      <a:dk1>
        <a:srgbClr val="000000"/>
      </a:dk1>
      <a:lt1>
        <a:srgbClr val="FFFFFF"/>
      </a:lt1>
      <a:dk2>
        <a:srgbClr val="000000"/>
      </a:dk2>
      <a:lt2>
        <a:srgbClr val="99CCFF"/>
      </a:lt2>
      <a:accent1>
        <a:srgbClr val="CCCCFF"/>
      </a:accent1>
      <a:accent2>
        <a:srgbClr val="000066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005C"/>
      </a:accent6>
      <a:hlink>
        <a:srgbClr val="00B200"/>
      </a:hlink>
      <a:folHlink>
        <a:srgbClr val="CCFF33"/>
      </a:folHlink>
    </a:clrScheme>
    <a:fontScheme name="Crayons">
      <a:majorFont>
        <a:latin typeface="Comic Sans MS"/>
        <a:ea typeface="新細明體"/>
        <a:cs typeface=""/>
      </a:majorFont>
      <a:minorFont>
        <a:latin typeface="Comic Sans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prstDash val="lg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all-to-all-broadcasting-talk-2015-06-21</Template>
  <TotalTime>4821</TotalTime>
  <Words>1239</Words>
  <Application>Microsoft Office PowerPoint</Application>
  <PresentationFormat>如螢幕大小 (4:3)</PresentationFormat>
  <Paragraphs>442</Paragraphs>
  <Slides>46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46</vt:i4>
      </vt:variant>
    </vt:vector>
  </HeadingPairs>
  <TitlesOfParts>
    <vt:vector size="57" baseType="lpstr">
      <vt:lpstr>新細明體</vt:lpstr>
      <vt:lpstr>Cambria Math</vt:lpstr>
      <vt:lpstr>Times New Roman</vt:lpstr>
      <vt:lpstr>Batang</vt:lpstr>
      <vt:lpstr>Arial</vt:lpstr>
      <vt:lpstr>Calibri</vt:lpstr>
      <vt:lpstr>Comic Sans MS</vt:lpstr>
      <vt:lpstr>Garamond</vt:lpstr>
      <vt:lpstr>Crayons</vt:lpstr>
      <vt:lpstr>Equation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david</dc:creator>
  <cp:lastModifiedBy>user</cp:lastModifiedBy>
  <cp:revision>515</cp:revision>
  <dcterms:created xsi:type="dcterms:W3CDTF">2010-11-28T09:06:00Z</dcterms:created>
  <dcterms:modified xsi:type="dcterms:W3CDTF">2019-06-25T15:35:55Z</dcterms:modified>
</cp:coreProperties>
</file>