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0" r:id="rId3"/>
    <p:sldId id="383" r:id="rId4"/>
    <p:sldId id="316" r:id="rId5"/>
    <p:sldId id="321" r:id="rId6"/>
    <p:sldId id="338" r:id="rId7"/>
    <p:sldId id="317" r:id="rId8"/>
    <p:sldId id="355" r:id="rId9"/>
    <p:sldId id="327" r:id="rId10"/>
    <p:sldId id="328" r:id="rId11"/>
    <p:sldId id="352" r:id="rId12"/>
    <p:sldId id="296" r:id="rId13"/>
    <p:sldId id="378" r:id="rId14"/>
    <p:sldId id="384" r:id="rId15"/>
    <p:sldId id="345" r:id="rId16"/>
    <p:sldId id="362" r:id="rId17"/>
    <p:sldId id="359" r:id="rId18"/>
    <p:sldId id="376" r:id="rId19"/>
    <p:sldId id="379" r:id="rId20"/>
    <p:sldId id="380" r:id="rId21"/>
    <p:sldId id="385" r:id="rId22"/>
    <p:sldId id="386" r:id="rId23"/>
    <p:sldId id="335" r:id="rId24"/>
    <p:sldId id="381" r:id="rId25"/>
    <p:sldId id="302" r:id="rId26"/>
    <p:sldId id="322" r:id="rId27"/>
    <p:sldId id="353" r:id="rId28"/>
    <p:sldId id="318" r:id="rId29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5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68" autoAdjust="0"/>
  </p:normalViewPr>
  <p:slideViewPr>
    <p:cSldViewPr>
      <p:cViewPr varScale="1">
        <p:scale>
          <a:sx n="69" d="100"/>
          <a:sy n="69" d="100"/>
        </p:scale>
        <p:origin x="564" y="72"/>
      </p:cViewPr>
      <p:guideLst>
        <p:guide orient="horz" pos="2160"/>
        <p:guide pos="15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D6D06-8D2F-4564-A974-477AB44885D3}" type="datetimeFigureOut">
              <a:rPr lang="zh-TW" altLang="en-US" smtClean="0"/>
              <a:t>2019/8/19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48780-DF8A-44F4-96CC-AAC4799ABF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360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EBF0E-4142-4B2F-9003-A00C4B7436F4}" type="datetimeFigureOut">
              <a:rPr lang="zh-TW" altLang="en-US" smtClean="0"/>
              <a:pPr/>
              <a:t>2019/8/19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8F1D5-EA42-4E0E-B2ED-2EDF880DB2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5624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8F1D5-EA42-4E0E-B2ED-2EDF880DB2E5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1787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8F1D5-EA42-4E0E-B2ED-2EDF880DB2E5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9602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686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6862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4A5687E-F6F2-4D36-AA70-3D236CB9E546}" type="datetime1">
              <a:rPr lang="zh-TW" altLang="en-US" smtClean="0"/>
              <a:pPr>
                <a:defRPr/>
              </a:pPr>
              <a:t>2019/8/19</a:t>
            </a:fld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BE350E6-4393-4F48-954F-8A35F62FF3A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B6977-F2C5-4CB0-851E-4A636F6DD112}" type="datetime1">
              <a:rPr lang="zh-TW" altLang="en-US" smtClean="0"/>
              <a:pPr>
                <a:defRPr/>
              </a:pPr>
              <a:t>2019/8/19</a:t>
            </a:fld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F3F9D-05A0-45CF-9B62-D96FB4ECB2C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777BE-5F4F-4F28-AE2D-E1FFF706654E}" type="datetime1">
              <a:rPr lang="zh-TW" altLang="en-US" smtClean="0"/>
              <a:pPr>
                <a:defRPr/>
              </a:pPr>
              <a:t>2019/8/19</a:t>
            </a:fld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AE828-30F8-42C9-8050-CB78FA6A3F3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A733C-081D-41D8-BB7C-5488231EAF41}" type="datetime1">
              <a:rPr lang="zh-TW" altLang="en-US" smtClean="0"/>
              <a:pPr>
                <a:defRPr/>
              </a:pPr>
              <a:t>2019/8/19</a:t>
            </a:fld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F7AE8-1F48-436F-9A03-87DB5499239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D02A0-5730-4D49-A45E-8FE3306630E5}" type="datetime1">
              <a:rPr lang="zh-TW" altLang="en-US" smtClean="0"/>
              <a:pPr>
                <a:defRPr/>
              </a:pPr>
              <a:t>2019/8/19</a:t>
            </a:fld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CDB25-9FC1-400B-BBC5-3299B7E53F8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F233E-3E9B-457B-BBA3-B6828DB5DA11}" type="datetime1">
              <a:rPr lang="zh-TW" altLang="en-US" smtClean="0"/>
              <a:pPr>
                <a:defRPr/>
              </a:pPr>
              <a:t>2019/8/19</a:t>
            </a:fld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189EC-F581-4DA7-9350-099165A55B3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1C505-50AA-4EAC-B00F-BE3612A74751}" type="datetime1">
              <a:rPr lang="zh-TW" altLang="en-US" smtClean="0"/>
              <a:pPr>
                <a:defRPr/>
              </a:pPr>
              <a:t>2019/8/19</a:t>
            </a:fld>
            <a:endParaRPr lang="en-US" altLang="zh-TW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85BC5-44E8-4A0C-922B-0FBB2A70772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2E0F0-B3C9-466C-A432-95296F264994}" type="datetime1">
              <a:rPr lang="zh-TW" altLang="en-US" smtClean="0"/>
              <a:pPr>
                <a:defRPr/>
              </a:pPr>
              <a:t>2019/8/19</a:t>
            </a:fld>
            <a:endParaRPr lang="en-US" altLang="zh-TW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E121E-645D-45D8-B4B6-4C9EEC8D05A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DF54-BE5F-482F-96C8-1C423E72B6FA}" type="datetime1">
              <a:rPr lang="zh-TW" altLang="en-US" smtClean="0"/>
              <a:pPr>
                <a:defRPr/>
              </a:pPr>
              <a:t>2019/8/19</a:t>
            </a:fld>
            <a:endParaRPr lang="en-US" altLang="zh-TW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A4407-0B92-4141-8E89-416102887BB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E8FCD-0841-4840-9B6E-3FDFD7794AC4}" type="datetime1">
              <a:rPr lang="zh-TW" altLang="en-US" smtClean="0"/>
              <a:pPr>
                <a:defRPr/>
              </a:pPr>
              <a:t>2019/8/19</a:t>
            </a:fld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AA8B3-B71F-4ABA-B2B0-95ABA5F13C1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A133B-0E51-4071-BBEF-BEAB20A50B6D}" type="datetime1">
              <a:rPr lang="zh-TW" altLang="en-US" smtClean="0"/>
              <a:pPr>
                <a:defRPr/>
              </a:pPr>
              <a:t>2019/8/19</a:t>
            </a:fld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1F94C-2868-4302-A732-933CF97EEAC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 sz="2400">
              <a:latin typeface="Tahoma" charset="0"/>
            </a:endParaRP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 sz="2400">
              <a:latin typeface="Tahoma" charset="0"/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 sz="2400">
              <a:latin typeface="Tahoma" charset="0"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 sz="2400">
              <a:latin typeface="Tahoma" charset="0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 sz="2400">
              <a:latin typeface="Tahoma" charset="0"/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 sz="2400">
              <a:latin typeface="Tahoma" charset="0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 sz="2400">
              <a:latin typeface="Tahoma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75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pPr>
              <a:defRPr/>
            </a:pPr>
            <a:fld id="{0F1EC8E3-7FEC-4CD1-AFA9-B69D95CF57A7}" type="datetime1">
              <a:rPr lang="zh-TW" altLang="en-US" smtClean="0"/>
              <a:pPr>
                <a:defRPr/>
              </a:pPr>
              <a:t>2019/8/19</a:t>
            </a:fld>
            <a:endParaRPr lang="en-US" altLang="zh-TW"/>
          </a:p>
        </p:txBody>
      </p:sp>
      <p:sp>
        <p:nvSpPr>
          <p:cNvPr id="675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pPr>
              <a:defRPr/>
            </a:pPr>
            <a:fld id="{672C0E2A-8689-4C82-BD2F-BDB840261A3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0" r:id="rId2"/>
    <p:sldLayoutId id="2147483689" r:id="rId3"/>
    <p:sldLayoutId id="2147483688" r:id="rId4"/>
    <p:sldLayoutId id="2147483687" r:id="rId5"/>
    <p:sldLayoutId id="2147483686" r:id="rId6"/>
    <p:sldLayoutId id="2147483685" r:id="rId7"/>
    <p:sldLayoutId id="2147483684" r:id="rId8"/>
    <p:sldLayoutId id="2147483683" r:id="rId9"/>
    <p:sldLayoutId id="2147483682" r:id="rId10"/>
    <p:sldLayoutId id="214748368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hyperlink" Target="mailto:mhhuang@mail.ypu.edu.tw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Word___4.docx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__5.docx"/><Relationship Id="rId9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7" Type="http://schemas.openxmlformats.org/officeDocument/2006/relationships/image" Target="../media/image3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50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8.png"/><Relationship Id="rId5" Type="http://schemas.openxmlformats.org/officeDocument/2006/relationships/image" Target="../media/image40.png"/><Relationship Id="rId10" Type="http://schemas.openxmlformats.org/officeDocument/2006/relationships/image" Target="../media/image47.png"/><Relationship Id="rId4" Type="http://schemas.openxmlformats.org/officeDocument/2006/relationships/image" Target="../media/image39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package" Target="../embeddings/Microsoft_Word___.docx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package" Target="../embeddings/Microsoft_Word___6.docx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27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Word___2.docx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副標題 2"/>
          <p:cNvSpPr>
            <a:spLocks noGrp="1"/>
          </p:cNvSpPr>
          <p:nvPr>
            <p:ph type="subTitle" idx="4294967295"/>
          </p:nvPr>
        </p:nvSpPr>
        <p:spPr>
          <a:xfrm>
            <a:off x="949828" y="4005064"/>
            <a:ext cx="8201028" cy="1357312"/>
          </a:xfrm>
        </p:spPr>
        <p:txBody>
          <a:bodyPr lIns="100584" anchor="b"/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zh-TW" sz="2200" dirty="0" smtClean="0"/>
              <a:t>Ming-</a:t>
            </a:r>
            <a:r>
              <a:rPr lang="en-US" altLang="zh-TW" sz="2200" dirty="0" err="1" smtClean="0"/>
              <a:t>Hway</a:t>
            </a:r>
            <a:r>
              <a:rPr lang="en-US" altLang="zh-TW" sz="2200" dirty="0" smtClean="0"/>
              <a:t> Huang(</a:t>
            </a:r>
            <a:r>
              <a:rPr lang="zh-TW" altLang="en-US" sz="2200" dirty="0" smtClean="0"/>
              <a:t>黃明輝</a:t>
            </a:r>
            <a:r>
              <a:rPr lang="en-US" altLang="zh-TW" sz="2200" dirty="0" smtClean="0"/>
              <a:t>)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zh-TW" sz="2200" dirty="0" smtClean="0"/>
              <a:t>E-mail: </a:t>
            </a:r>
            <a:r>
              <a:rPr lang="en-US" altLang="zh-TW" sz="2200" dirty="0" smtClean="0">
                <a:solidFill>
                  <a:srgbClr val="0070C0"/>
                </a:solidFill>
                <a:hlinkClick r:id="rId4"/>
              </a:rPr>
              <a:t>mhhuang@mail.ypu.edu.tw</a:t>
            </a:r>
            <a:endParaRPr lang="en-US" altLang="zh-TW" sz="2200" dirty="0" smtClean="0">
              <a:solidFill>
                <a:srgbClr val="0070C0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TW" sz="2000" dirty="0" smtClean="0"/>
              <a:t>Department of Applied mobile Technology, </a:t>
            </a:r>
            <a:r>
              <a:rPr lang="en-US" altLang="zh-TW" sz="2000" dirty="0" err="1" smtClean="0"/>
              <a:t>Yuanpei</a:t>
            </a:r>
            <a:r>
              <a:rPr lang="en-US" altLang="zh-TW" sz="2000" dirty="0" smtClean="0"/>
              <a:t> University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of Medical Technology, </a:t>
            </a:r>
            <a:r>
              <a:rPr lang="en-US" altLang="zh-TW" sz="2000" dirty="0" err="1"/>
              <a:t>HsinChu</a:t>
            </a:r>
            <a:r>
              <a:rPr lang="en-US" altLang="zh-TW" sz="2000" dirty="0"/>
              <a:t>, Taiwan</a:t>
            </a:r>
            <a:endParaRPr lang="zh-TW" altLang="en-US" sz="20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A4407-0B92-4141-8E89-416102887BBF}" type="slidenum">
              <a:rPr lang="zh-TW" altLang="en-US" smtClean="0"/>
              <a:pPr>
                <a:defRPr/>
              </a:pPr>
              <a:t>1</a:t>
            </a:fld>
            <a:endParaRPr lang="en-US" altLang="zh-TW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581650"/>
              </p:ext>
            </p:extLst>
          </p:nvPr>
        </p:nvGraphicFramePr>
        <p:xfrm>
          <a:off x="755650" y="2306638"/>
          <a:ext cx="7975600" cy="152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26" name="文件" r:id="rId5" imgW="10196477" imgH="1954055" progId="Word.Document.12">
                  <p:embed/>
                </p:oleObj>
              </mc:Choice>
              <mc:Fallback>
                <p:oleObj name="文件" r:id="rId5" imgW="10196477" imgH="1954055" progId="Word.Document.12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306638"/>
                        <a:ext cx="7975600" cy="152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A4407-0B92-4141-8E89-416102887BBF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108266"/>
              </p:ext>
            </p:extLst>
          </p:nvPr>
        </p:nvGraphicFramePr>
        <p:xfrm>
          <a:off x="755576" y="1916832"/>
          <a:ext cx="78105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95" name="文件" r:id="rId3" imgW="7803201" imgH="5016917" progId="Word.Document.12">
                  <p:embed/>
                </p:oleObj>
              </mc:Choice>
              <mc:Fallback>
                <p:oleObj name="文件" r:id="rId3" imgW="7803201" imgH="5016917" progId="Word.Document.12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916832"/>
                        <a:ext cx="7810500" cy="502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226166"/>
              </p:ext>
            </p:extLst>
          </p:nvPr>
        </p:nvGraphicFramePr>
        <p:xfrm>
          <a:off x="612775" y="4148139"/>
          <a:ext cx="8351713" cy="2413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96" name="文件" r:id="rId5" imgW="7877593" imgH="2280417" progId="Word.Document.12">
                  <p:embed/>
                </p:oleObj>
              </mc:Choice>
              <mc:Fallback>
                <p:oleObj name="文件" r:id="rId5" imgW="7877593" imgH="2280417" progId="Word.Document.12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4148139"/>
                        <a:ext cx="8351713" cy="24135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447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A4407-0B92-4141-8E89-416102887BBF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2045"/>
              </p:ext>
            </p:extLst>
          </p:nvPr>
        </p:nvGraphicFramePr>
        <p:xfrm>
          <a:off x="609600" y="2133600"/>
          <a:ext cx="8289925" cy="240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55" name="文件" r:id="rId3" imgW="7899303" imgH="2287103" progId="Word.Document.12">
                  <p:embed/>
                </p:oleObj>
              </mc:Choice>
              <mc:Fallback>
                <p:oleObj name="文件" r:id="rId3" imgW="7899303" imgH="2287103" progId="Word.Document.12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133600"/>
                        <a:ext cx="8289925" cy="240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968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A4407-0B92-4141-8E89-416102887BBF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292661"/>
              </p:ext>
            </p:extLst>
          </p:nvPr>
        </p:nvGraphicFramePr>
        <p:xfrm>
          <a:off x="1120775" y="1557338"/>
          <a:ext cx="6902450" cy="360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5" name="文件" r:id="rId4" imgW="7005101" imgH="3648667" progId="Word.Document.12">
                  <p:embed/>
                </p:oleObj>
              </mc:Choice>
              <mc:Fallback>
                <p:oleObj name="文件" r:id="rId4" imgW="7005101" imgH="3648667" progId="Word.Document.12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1557338"/>
                        <a:ext cx="6902450" cy="3602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78572"/>
              </p:ext>
            </p:extLst>
          </p:nvPr>
        </p:nvGraphicFramePr>
        <p:xfrm>
          <a:off x="1189038" y="4297363"/>
          <a:ext cx="6951662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6" name="文件" r:id="rId6" imgW="7095081" imgH="1368250" progId="Word.Document.12">
                  <p:embed/>
                </p:oleObj>
              </mc:Choice>
              <mc:Fallback>
                <p:oleObj name="文件" r:id="rId6" imgW="7095081" imgH="1368250" progId="Word.Document.12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4297363"/>
                        <a:ext cx="6951662" cy="1336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251499"/>
              </p:ext>
            </p:extLst>
          </p:nvPr>
        </p:nvGraphicFramePr>
        <p:xfrm>
          <a:off x="1120775" y="2850021"/>
          <a:ext cx="6980238" cy="364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7" name="文件" r:id="rId8" imgW="7005101" imgH="3648667" progId="Word.Document.12">
                  <p:embed/>
                </p:oleObj>
              </mc:Choice>
              <mc:Fallback>
                <p:oleObj name="文件" r:id="rId8" imgW="7005101" imgH="3648667" progId="Word.Document.12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2850021"/>
                        <a:ext cx="6980238" cy="364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A4407-0B92-4141-8E89-416102887BBF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827584" y="3573016"/>
                <a:ext cx="7169596" cy="1558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[E.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J. </a:t>
                </a:r>
                <a:r>
                  <a:rPr lang="en-US" altLang="zh-TW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Billington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D.G.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Hoffman] The complete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multipartite graph,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having </a:t>
                </a:r>
                <a:r>
                  <a:rPr lang="en-US" altLang="zh-TW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parts of size </a:t>
                </a:r>
                <a:r>
                  <a:rPr lang="en-US" altLang="zh-TW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part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size </a:t>
                </a:r>
                <a:r>
                  <a:rPr lang="en-US" altLang="zh-TW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has a gregarious 4-cycle decomposition if and only if (</a:t>
                </a:r>
                <a:r>
                  <a:rPr lang="en-US" altLang="zh-TW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zh-TW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TW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(ii)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≤</m:t>
                    </m:r>
                    <m:d>
                      <m:dPr>
                        <m:begChr m:val="⌊"/>
                        <m:endChr m:val="⌋"/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−1)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TW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(iii) a 4-cycle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decomposition exists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that is, either </a:t>
                </a:r>
                <a:r>
                  <a:rPr lang="en-US" altLang="zh-TW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altLang="zh-TW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even or else </a:t>
                </a:r>
                <a:r>
                  <a:rPr lang="en-US" altLang="zh-TW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altLang="zh-TW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both odd and </a:t>
                </a:r>
                <a:r>
                  <a:rPr lang="en-US" altLang="zh-TW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≡ 0 (mod 8).</a:t>
                </a:r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573016"/>
                <a:ext cx="7169596" cy="1558440"/>
              </a:xfrm>
              <a:prstGeom prst="rect">
                <a:avLst/>
              </a:prstGeom>
              <a:blipFill rotWithShape="1">
                <a:blip r:embed="rId2"/>
                <a:stretch>
                  <a:fillRect l="-1105" t="-2344" r="-340" b="-238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827584" y="1951672"/>
                <a:ext cx="7632848" cy="1288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lang="en-US" altLang="zh-TW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 J. </a:t>
                </a:r>
                <a:r>
                  <a:rPr lang="en-US" altLang="zh-TW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Billington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D.G. Hoffman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There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gregarious 4-cycle system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where </a:t>
                </a:r>
                <a:r>
                  <a:rPr lang="en-US" altLang="zh-TW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TW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and only if</a:t>
                </a:r>
              </a:p>
              <a:p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TW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zh-TW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even or</a:t>
                </a:r>
              </a:p>
              <a:p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(ii) </a:t>
                </a:r>
                <a:r>
                  <a:rPr lang="en-US" altLang="zh-TW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odd and </a:t>
                </a:r>
                <a:r>
                  <a:rPr lang="en-US" altLang="zh-TW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≡ 1 (mod 8).</a:t>
                </a:r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951672"/>
                <a:ext cx="7632848" cy="1288558"/>
              </a:xfrm>
              <a:prstGeom prst="rect">
                <a:avLst/>
              </a:prstGeom>
              <a:blipFill rotWithShape="1">
                <a:blip r:embed="rId3"/>
                <a:stretch>
                  <a:fillRect l="-1038" t="-2830" b="-66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042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A4407-0B92-4141-8E89-416102887BBF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397310"/>
              </p:ext>
            </p:extLst>
          </p:nvPr>
        </p:nvGraphicFramePr>
        <p:xfrm>
          <a:off x="874713" y="1487488"/>
          <a:ext cx="7561262" cy="492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6" name="文件" r:id="rId3" imgW="7717563" imgH="5024506" progId="Word.Document.12">
                  <p:embed/>
                </p:oleObj>
              </mc:Choice>
              <mc:Fallback>
                <p:oleObj name="文件" r:id="rId3" imgW="7717563" imgH="5024506" progId="Word.Document.12">
                  <p:embed/>
                  <p:pic>
                    <p:nvPicPr>
                      <p:cNvPr id="3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1487488"/>
                        <a:ext cx="7561262" cy="4929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255104"/>
              </p:ext>
            </p:extLst>
          </p:nvPr>
        </p:nvGraphicFramePr>
        <p:xfrm>
          <a:off x="3491880" y="4149080"/>
          <a:ext cx="1290761" cy="1560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7" name="Visio" r:id="rId5" imgW="2148733" imgH="2598529" progId="Visio.Drawing.15">
                  <p:embed/>
                </p:oleObj>
              </mc:Choice>
              <mc:Fallback>
                <p:oleObj name="Visio" r:id="rId5" imgW="2148733" imgH="2598529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91880" y="4149080"/>
                        <a:ext cx="1290761" cy="1560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382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A4407-0B92-4141-8E89-416102887BBF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4" name="文字方塊 3"/>
          <p:cNvSpPr txBox="1"/>
          <p:nvPr/>
        </p:nvSpPr>
        <p:spPr>
          <a:xfrm>
            <a:off x="1331640" y="1815190"/>
            <a:ext cx="3291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Necessary condition: </a:t>
            </a:r>
            <a:endParaRPr lang="zh-TW" alt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002099"/>
              </p:ext>
            </p:extLst>
          </p:nvPr>
        </p:nvGraphicFramePr>
        <p:xfrm>
          <a:off x="1120774" y="2074863"/>
          <a:ext cx="7411665" cy="512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38" name="文件" r:id="rId3" imgW="7562013" imgH="5286341" progId="Word.Document.12">
                  <p:embed/>
                </p:oleObj>
              </mc:Choice>
              <mc:Fallback>
                <p:oleObj name="文件" r:id="rId3" imgW="7562013" imgH="5286341" progId="Word.Document.12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4" y="2074863"/>
                        <a:ext cx="7411665" cy="5129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82" y="936511"/>
            <a:ext cx="27495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95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A4407-0B92-4141-8E89-416102887BBF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125156" y="1891364"/>
                <a:ext cx="7344816" cy="1788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Lemma 1.1 (Blowing up points a-fold). [ </a:t>
                </a:r>
                <a:r>
                  <a:rPr lang="en-US" altLang="zh-TW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Billington</a:t>
                </a:r>
                <a:r>
                  <a:rPr lang="en-US" altLang="zh-TW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Smith,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Hoffman</a:t>
                </a:r>
                <a:r>
                  <a:rPr lang="en-US" altLang="zh-TW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TW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exists a 2</a:t>
                </a:r>
                <a:r>
                  <a:rPr lang="en-US" altLang="zh-TW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-cycle decomposition of any of the graphs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TW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TW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TW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en-US" altLang="zh-TW" sz="2200" b="0" i="0" smtClean="0">
                        <a:latin typeface="Cambria Math"/>
                        <a:cs typeface="Times New Roman" panose="02020603050405020304" pitchFamily="18" charset="0"/>
                      </a:rPr>
                      <m:t> , </m:t>
                    </m:r>
                    <m:sSub>
                      <m:sSubPr>
                        <m:ctrlPr>
                          <a:rPr lang="en-US" altLang="zh-TW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TW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,   </m:t>
                        </m:r>
                        <m:r>
                          <a:rPr lang="en-US" altLang="zh-TW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altLang="zh-TW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TW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zh-TW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en-US" altLang="zh-TW" sz="2200" b="0" i="0" smtClean="0">
                        <a:latin typeface="Cambria Math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</a:t>
                </a:r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TW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TW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TW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en-US" altLang="zh-TW" sz="2200" b="0" i="1" smtClean="0">
                        <a:latin typeface="Cambria Math"/>
                        <a:cs typeface="Times New Roman" panose="02020603050405020304" pitchFamily="18" charset="0"/>
                      </a:rPr>
                      <m:t>\</m:t>
                    </m:r>
                    <m:sSub>
                      <m:sSub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altLang="zh-TW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TW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zh-TW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en-US" altLang="zh-TW" sz="2200" b="0" i="0" smtClean="0">
                        <a:latin typeface="Cambria Math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there exists a 2</a:t>
                </a:r>
                <a:r>
                  <a:rPr lang="en-US" altLang="zh-TW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-cycle decomposition </a:t>
                </a:r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TW" sz="2200" i="1">
                            <a:latin typeface="Cambria Math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TW" sz="2200" i="1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TW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TW" sz="22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TW" sz="2200" i="1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altLang="zh-TW" sz="22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TW" sz="2200" i="1">
                            <a:latin typeface="Cambria Math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altLang="zh-TW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TW" sz="2200" i="1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altLang="zh-TW" sz="2200" i="1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TW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TW" sz="2200" i="1">
                            <a:latin typeface="Cambria Math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zh-TW" sz="2200" i="1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en-US" altLang="zh-TW" sz="22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TW" sz="2200" i="1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TW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TW" sz="22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TW" sz="2200" i="1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en-US" altLang="zh-TW" sz="2200" b="0" i="1" smtClean="0">
                        <a:latin typeface="Cambria Math"/>
                        <a:cs typeface="Times New Roman" panose="02020603050405020304" pitchFamily="18" charset="0"/>
                      </a:rPr>
                      <m:t>\</m:t>
                    </m:r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altLang="zh-TW" sz="2200" i="1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TW" sz="2200" i="1">
                            <a:latin typeface="Cambria Math"/>
                            <a:cs typeface="Times New Roman" panose="02020603050405020304" pitchFamily="18" charset="0"/>
                          </a:rPr>
                          <m:t>𝑎𝑦</m:t>
                        </m:r>
                        <m:r>
                          <a:rPr lang="en-US" altLang="zh-TW" sz="2200" i="1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en-US" altLang="zh-TW" sz="2200" i="0">
                        <a:latin typeface="Cambria Math"/>
                        <a:cs typeface="Times New Roman" panose="02020603050405020304" pitchFamily="18" charset="0"/>
                      </a:rPr>
                      <m:t>. </m:t>
                    </m:r>
                    <m:r>
                      <a:rPr lang="en-US" altLang="zh-TW" sz="22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zh-TW" sz="2200" b="0" i="0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22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respectively)</a:t>
                </a:r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156" y="1891364"/>
                <a:ext cx="7344816" cy="1788567"/>
              </a:xfrm>
              <a:prstGeom prst="rect">
                <a:avLst/>
              </a:prstGeom>
              <a:blipFill rotWithShape="1">
                <a:blip r:embed="rId2"/>
                <a:stretch>
                  <a:fillRect l="-1080" t="-1701" r="-831" b="-57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043608" y="3933056"/>
                <a:ext cx="7688872" cy="11114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Lemma 1.2 (Blowing up points a-fold). </a:t>
                </a:r>
                <a:endParaRPr lang="en-US" altLang="zh-TW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exists </a:t>
                </a:r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butterfly system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>
                            <a:latin typeface="Cambria Math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TW" sz="220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TW" sz="2200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TW" sz="220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altLang="zh-TW" sz="220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en-US" altLang="zh-TW" sz="220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TW" sz="22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exists </a:t>
                </a:r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butterfly system </a:t>
                </a:r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>
                            <a:latin typeface="Cambria Math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TW" sz="220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TW" sz="2200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TW" sz="22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altLang="zh-TW" sz="220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altLang="zh-TW" sz="220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en-US" altLang="zh-TW" sz="2200" b="0" i="1" smtClean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933056"/>
                <a:ext cx="7688872" cy="1111458"/>
              </a:xfrm>
              <a:prstGeom prst="rect">
                <a:avLst/>
              </a:prstGeom>
              <a:blipFill>
                <a:blip r:embed="rId3"/>
                <a:stretch>
                  <a:fillRect l="-1031" t="-2732" b="-71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57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A4407-0B92-4141-8E89-416102887BBF}" type="slidenum">
              <a:rPr lang="zh-TW" altLang="en-US" smtClean="0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3" name="文字方塊 2"/>
          <p:cNvSpPr txBox="1"/>
          <p:nvPr/>
        </p:nvSpPr>
        <p:spPr>
          <a:xfrm>
            <a:off x="1331640" y="1052736"/>
            <a:ext cx="3881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Sufficiency conditions</a:t>
            </a:r>
            <a:endParaRPr lang="zh-TW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115616" y="2060848"/>
                <a:ext cx="6822504" cy="665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A gregarious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strongly balanced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butterfly designs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𝑛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𝑚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exists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and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 if </a:t>
                </a:r>
                <a:r>
                  <a:rPr lang="en-US" altLang="zh-TW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m, n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satisfy the following conditions:</a:t>
                </a:r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060848"/>
                <a:ext cx="6822504" cy="665888"/>
              </a:xfrm>
              <a:prstGeom prst="rect">
                <a:avLst/>
              </a:prstGeom>
              <a:blipFill>
                <a:blip r:embed="rId2"/>
                <a:stretch>
                  <a:fillRect l="-715" t="-4587" b="-110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490487"/>
              </p:ext>
            </p:extLst>
          </p:nvPr>
        </p:nvGraphicFramePr>
        <p:xfrm>
          <a:off x="1223626" y="2996952"/>
          <a:ext cx="6606483" cy="7425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43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6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36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42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1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zh-TW" sz="1200" i="1" kern="100" dirty="0"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i="1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1s</a:t>
                      </a:r>
                      <a:endParaRPr lang="zh-TW" sz="1200" i="1" kern="100" dirty="0"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2s</a:t>
                      </a:r>
                      <a:endParaRPr lang="zh-TW" sz="1200" i="1" kern="100" dirty="0"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3s</a:t>
                      </a:r>
                      <a:endParaRPr lang="zh-TW" sz="1200" i="1" kern="100" dirty="0"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4s</a:t>
                      </a:r>
                      <a:endParaRPr lang="zh-TW" sz="1200" i="1" kern="100" dirty="0"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i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6s</a:t>
                      </a:r>
                      <a:endParaRPr lang="zh-TW" sz="1200" i="1" kern="100"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12s</a:t>
                      </a:r>
                      <a:endParaRPr lang="zh-TW" sz="1200" i="1" kern="100" dirty="0"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2200" i="1" kern="1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zh-TW" sz="1200" i="1" kern="100" dirty="0"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12k+1</a:t>
                      </a:r>
                      <a:endParaRPr lang="zh-TW" sz="1200" i="1" kern="100" dirty="0"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6k+1</a:t>
                      </a:r>
                      <a:endParaRPr lang="zh-TW" sz="1200" i="1" kern="100" dirty="0"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4k+1</a:t>
                      </a:r>
                      <a:endParaRPr lang="zh-TW" sz="1200" i="1" kern="100" dirty="0"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3k+1</a:t>
                      </a:r>
                      <a:endParaRPr lang="zh-TW" sz="1200" i="1" kern="100" dirty="0"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i="1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2k+1</a:t>
                      </a:r>
                      <a:endParaRPr lang="zh-TW" sz="1200" i="1" kern="100" dirty="0"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k+1</a:t>
                      </a:r>
                      <a:endParaRPr lang="zh-TW" sz="1200" i="1" kern="100" dirty="0"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89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A4407-0B92-4141-8E89-416102887BBF}" type="slidenum">
              <a:rPr lang="zh-TW" altLang="en-US" smtClean="0"/>
              <a:pPr>
                <a:defRPr/>
              </a:pPr>
              <a:t>18</a:t>
            </a:fld>
            <a:endParaRPr lang="en-US" altLang="zh-TW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808" y="1124744"/>
            <a:ext cx="1726837" cy="76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017645" y="1241902"/>
                <a:ext cx="4665957" cy="463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case 1.  m= 1s,  n = 12k+1,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a:rPr lang="en-US" altLang="zh-TW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altLang="zh-TW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+1(1</m:t>
                        </m:r>
                        <m:r>
                          <a:rPr lang="en-US" altLang="zh-TW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altLang="zh-TW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645" y="1241902"/>
                <a:ext cx="4665957" cy="463397"/>
              </a:xfrm>
              <a:prstGeom prst="rect">
                <a:avLst/>
              </a:prstGeom>
              <a:blipFill rotWithShape="1">
                <a:blip r:embed="rId3"/>
                <a:stretch>
                  <a:fillRect l="-131" t="-7895" b="-184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909022" y="3152398"/>
                <a:ext cx="45921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000" dirty="0" smtClean="0"/>
                  <a:t> ( </a:t>
                </a:r>
                <a:r>
                  <a:rPr lang="en-US" altLang="zh-TW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0+i; 1+i , 4+i; 2+i, 7+i </a:t>
                </a:r>
                <a:r>
                  <a:rPr lang="en-US" altLang="zh-TW" sz="2000" dirty="0" smtClean="0"/>
                  <a:t>),   </a:t>
                </a:r>
                <a:r>
                  <a:rPr lang="en-US" altLang="zh-TW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sz="2000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zh-TW" alt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dirty="0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022" y="3152398"/>
                <a:ext cx="4592155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907704" y="2566998"/>
                <a:ext cx="29413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000" i="1" smtClean="0">
                        <a:latin typeface="Cambria Math"/>
                      </a:rPr>
                      <m:t>∆</m:t>
                    </m:r>
                    <m:r>
                      <a:rPr lang="en-US" altLang="zh-TW" sz="2000" b="0" i="1" smtClean="0">
                        <a:latin typeface="Cambria Math"/>
                      </a:rPr>
                      <m:t>={1,  2 ,  3,  4,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  5,  6</m:t>
                    </m:r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  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566998"/>
                <a:ext cx="2941382" cy="400110"/>
              </a:xfrm>
              <a:prstGeom prst="rect">
                <a:avLst/>
              </a:prstGeom>
              <a:blipFill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472369" y="1987552"/>
                <a:ext cx="260738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ex: </a:t>
                </a:r>
                <a:r>
                  <a:rPr lang="en-US" altLang="zh-TW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13. Let </a:t>
                </a:r>
                <a:r>
                  <a:rPr lang="en-US" altLang="zh-TW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13.</m:t>
                        </m:r>
                      </m:sub>
                    </m:sSub>
                  </m:oMath>
                </a14:m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369" y="1987552"/>
                <a:ext cx="2607380" cy="430887"/>
              </a:xfrm>
              <a:prstGeom prst="rect">
                <a:avLst/>
              </a:prstGeom>
              <a:blipFill>
                <a:blip r:embed="rId6"/>
                <a:stretch>
                  <a:fillRect l="-3044" t="-9859" b="-281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139952" y="1987552"/>
                <a:ext cx="3517630" cy="421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just 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  <m:d>
                          <m:d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sub>
                    </m:sSub>
                    <m:r>
                      <a:rPr lang="en-US" altLang="zh-TW" sz="2000" b="0" i="1" smtClean="0">
                        <a:latin typeface="Cambria Math"/>
                      </a:rPr>
                      <m:t>(=</m:t>
                    </m:r>
                  </m:oMath>
                </a14:m>
                <a:r>
                  <a:rPr lang="zh-TW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en-US" altLang="zh-TW" sz="2000" b="0" i="1" smtClean="0">
                        <a:latin typeface="Cambria Math"/>
                      </a:rPr>
                      <m:t>).</m:t>
                    </m:r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987552"/>
                <a:ext cx="3517630" cy="421590"/>
              </a:xfrm>
              <a:prstGeom prst="rect">
                <a:avLst/>
              </a:prstGeom>
              <a:blipFill>
                <a:blip r:embed="rId7"/>
                <a:stretch>
                  <a:fillRect l="-1733" t="-7246" b="-202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014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4407-0B92-4141-8E89-416102887BBF}" type="slidenum">
              <a:rPr lang="zh-TW" altLang="en-US" smtClean="0"/>
              <a:pPr/>
              <a:t>19</a:t>
            </a:fld>
            <a:endParaRPr lang="en-US" altLang="zh-TW"/>
          </a:p>
        </p:txBody>
      </p:sp>
      <p:sp>
        <p:nvSpPr>
          <p:cNvPr id="3" name="文字方塊 2"/>
          <p:cNvSpPr txBox="1"/>
          <p:nvPr/>
        </p:nvSpPr>
        <p:spPr>
          <a:xfrm>
            <a:off x="2771800" y="1201931"/>
            <a:ext cx="37673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case 4.  m= 4s,  n = 3k+1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&gt;5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TW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01" y="1052736"/>
            <a:ext cx="1726837" cy="76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472120" y="2531959"/>
                <a:ext cx="76328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200" i="1" smtClean="0">
                        <a:latin typeface="Cambria Math"/>
                      </a:rPr>
                      <m:t>∆</m:t>
                    </m:r>
                    <m:r>
                      <a:rPr lang="en-US" altLang="zh-TW" sz="2200" b="0" i="1" smtClean="0">
                        <a:latin typeface="Cambria Math"/>
                      </a:rPr>
                      <m:t>={1,    2 ,    3, …</m:t>
                    </m:r>
                    <m:r>
                      <a:rPr lang="en-US" altLang="zh-TW" sz="2200" b="0" i="1" smtClean="0">
                        <a:latin typeface="Cambria Math" panose="02040503050406030204" pitchFamily="18" charset="0"/>
                      </a:rPr>
                      <m:t>,  6,   </m:t>
                    </m:r>
                    <m:r>
                      <a:rPr lang="en-US" altLang="zh-TW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zh-TW" sz="2200" b="0" i="1" smtClean="0">
                        <a:latin typeface="Cambria Math"/>
                      </a:rPr>
                      <m:t>,</m:t>
                    </m:r>
                    <m:r>
                      <a:rPr lang="en-US" altLang="zh-TW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200" b="0" i="1" smtClean="0">
                        <a:latin typeface="Cambria Math"/>
                      </a:rPr>
                      <m:t>  </m:t>
                    </m:r>
                    <m:r>
                      <a:rPr lang="en-US" altLang="zh-TW" sz="22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altLang="zh-TW" sz="2200" b="0" i="1" smtClean="0">
                        <a:latin typeface="Cambria Math"/>
                      </a:rPr>
                      <m:t>,</m:t>
                    </m:r>
                    <m:r>
                      <a:rPr lang="en-US" altLang="zh-TW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200" b="0" i="1" smtClean="0">
                        <a:latin typeface="Cambria Math"/>
                      </a:rPr>
                      <m:t>   </m:t>
                    </m:r>
                    <m:r>
                      <a:rPr lang="en-US" altLang="zh-TW" sz="22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altLang="zh-TW" sz="2200" b="0" i="1" smtClean="0">
                        <a:latin typeface="Cambria Math"/>
                      </a:rPr>
                      <m:t>,</m:t>
                    </m:r>
                    <m:r>
                      <a:rPr lang="en-US" altLang="zh-TW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200" i="1">
                        <a:latin typeface="Cambria Math"/>
                      </a:rPr>
                      <m:t>…</m:t>
                    </m:r>
                    <m:r>
                      <a:rPr lang="en-US" altLang="zh-TW" sz="2200" b="0" i="1" smtClean="0">
                        <a:latin typeface="Cambria Math" panose="02040503050406030204" pitchFamily="18" charset="0"/>
                      </a:rPr>
                      <m:t> ,13</m:t>
                    </m:r>
                    <m:r>
                      <a:rPr lang="en-US" altLang="zh-TW" sz="2200" b="0" i="1" smtClean="0">
                        <a:latin typeface="Cambria Math"/>
                      </a:rPr>
                      <m:t>,   </m:t>
                    </m:r>
                    <m:r>
                      <a:rPr lang="en-US" altLang="zh-TW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  </a:t>
                </a:r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120" y="2531959"/>
                <a:ext cx="7632848" cy="430887"/>
              </a:xfrm>
              <a:prstGeom prst="rect">
                <a:avLst/>
              </a:prstGeom>
              <a:blipFill>
                <a:blip r:embed="rId3"/>
                <a:stretch>
                  <a:fillRect l="-80" t="-8451" b="-281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615599" y="1992278"/>
                <a:ext cx="284084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ex: v</a:t>
                </a:r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28. Let </a:t>
                </a: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</a:t>
                </a:r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28</m:t>
                        </m:r>
                      </m:sub>
                    </m:sSub>
                  </m:oMath>
                </a14:m>
                <a:r>
                  <a:rPr lang="zh-TW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599" y="1992278"/>
                <a:ext cx="2840842" cy="430887"/>
              </a:xfrm>
              <a:prstGeom prst="rect">
                <a:avLst/>
              </a:prstGeom>
              <a:blipFill>
                <a:blip r:embed="rId4"/>
                <a:stretch>
                  <a:fillRect l="-2790" t="-9859" b="-267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663996" y="4322496"/>
                <a:ext cx="526182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200" dirty="0" smtClean="0"/>
                  <a:t>(</a:t>
                </a: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0+i; 1+i , 13+i; 2+i; 11+i</a:t>
                </a:r>
                <a:r>
                  <a:rPr lang="en-US" altLang="zh-TW" sz="2200" dirty="0" smtClean="0"/>
                  <a:t>),   </a:t>
                </a: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sz="2200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zh-TW" altLang="en-US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dirty="0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altLang="zh-TW" sz="2200" b="0" i="1" dirty="0" smtClean="0">
                            <a:latin typeface="Cambria Math" panose="02040503050406030204" pitchFamily="18" charset="0"/>
                          </a:rPr>
                          <m:t>28</m:t>
                        </m:r>
                      </m:sub>
                    </m:sSub>
                  </m:oMath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996" y="4322496"/>
                <a:ext cx="5261825" cy="430887"/>
              </a:xfrm>
              <a:prstGeom prst="rect">
                <a:avLst/>
              </a:prstGeom>
              <a:blipFill>
                <a:blip r:embed="rId5"/>
                <a:stretch>
                  <a:fillRect l="-116" t="-9859" b="-281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663996" y="4775696"/>
                <a:ext cx="522367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200" dirty="0" smtClean="0"/>
                  <a:t> (</a:t>
                </a: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0+i;  3+i , 8+i; 4+i; 10+i</a:t>
                </a:r>
                <a:r>
                  <a:rPr lang="en-US" altLang="zh-TW" sz="2200" dirty="0" smtClean="0"/>
                  <a:t>),   </a:t>
                </a: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sz="2200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zh-TW" altLang="en-US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dirty="0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altLang="zh-TW" sz="2200" b="0" i="1" dirty="0" smtClean="0">
                            <a:latin typeface="Cambria Math" panose="02040503050406030204" pitchFamily="18" charset="0"/>
                          </a:rPr>
                          <m:t>28</m:t>
                        </m:r>
                      </m:sub>
                    </m:sSub>
                  </m:oMath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996" y="4775696"/>
                <a:ext cx="5223674" cy="430887"/>
              </a:xfrm>
              <a:prstGeom prst="rect">
                <a:avLst/>
              </a:prstGeom>
              <a:blipFill>
                <a:blip r:embed="rId6"/>
                <a:stretch>
                  <a:fillRect l="-117" t="-8451" b="-281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663996" y="5229513"/>
                <a:ext cx="643186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200" dirty="0" smtClean="0"/>
                  <a:t> (</a:t>
                </a: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0+i,  7+i , 14+i,  21+i</a:t>
                </a:r>
                <a:r>
                  <a:rPr lang="en-US" altLang="zh-TW" sz="2200" dirty="0" smtClean="0"/>
                  <a:t>),   </a:t>
                </a: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sz="2200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altLang="zh-TW" sz="2200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zh-TW" alt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220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TW" sz="2200" b="0" i="1" dirty="0" smtClean="0">
                        <a:latin typeface="Cambria Math" panose="02040503050406030204" pitchFamily="18" charset="0"/>
                      </a:rPr>
                      <m:t>0,  1,  2,</m:t>
                    </m:r>
                    <m:r>
                      <a:rPr lang="en-US" altLang="zh-TW" sz="2200" i="1">
                        <a:latin typeface="Cambria Math"/>
                      </a:rPr>
                      <m:t>…</m:t>
                    </m:r>
                    <m:r>
                      <a:rPr lang="en-US" altLang="zh-TW" sz="2200" b="0" i="1" smtClean="0">
                        <a:latin typeface="Cambria Math" panose="02040503050406030204" pitchFamily="18" charset="0"/>
                      </a:rPr>
                      <m:t>, 6</m:t>
                    </m:r>
                    <m:r>
                      <a:rPr lang="en-US" altLang="zh-TW" sz="22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zh-TW" altLang="en-US" sz="2200" dirty="0" smtClean="0"/>
                  <a:t> </a:t>
                </a:r>
                <a:endParaRPr lang="zh-TW" altLang="en-US" sz="22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996" y="5229513"/>
                <a:ext cx="6431866" cy="430887"/>
              </a:xfrm>
              <a:prstGeom prst="rect">
                <a:avLst/>
              </a:prstGeom>
              <a:blipFill>
                <a:blip r:embed="rId7"/>
                <a:stretch>
                  <a:fillRect l="-95" t="-9859" b="-267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372474" y="3144224"/>
                <a:ext cx="27986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, 12, 13, 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474" y="3144224"/>
                <a:ext cx="2798651" cy="400110"/>
              </a:xfrm>
              <a:prstGeom prst="rect">
                <a:avLst/>
              </a:prstGeom>
              <a:blipFill>
                <a:blip r:embed="rId8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313984" y="3166439"/>
                <a:ext cx="251927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984" y="3166439"/>
                <a:ext cx="2519279" cy="400110"/>
              </a:xfrm>
              <a:prstGeom prst="rect">
                <a:avLst/>
              </a:prstGeom>
              <a:blipFill>
                <a:blip r:embed="rId9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445450" y="3684629"/>
                <a:ext cx="15131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={7, 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450" y="3684629"/>
                <a:ext cx="1513171" cy="400110"/>
              </a:xfrm>
              <a:prstGeom prst="rect">
                <a:avLst/>
              </a:prstGeom>
              <a:blipFill>
                <a:blip r:embed="rId10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6562175" y="1170850"/>
                <a:ext cx="1057158" cy="497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+1(4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175" y="1170850"/>
                <a:ext cx="1057158" cy="497252"/>
              </a:xfrm>
              <a:prstGeom prst="rect">
                <a:avLst/>
              </a:prstGeom>
              <a:blipFill>
                <a:blip r:embed="rId11"/>
                <a:stretch>
                  <a:fillRect l="-1149" r="-29885" b="-109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326222" y="1959044"/>
                <a:ext cx="3081869" cy="463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𝑒𝑥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: 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(4)</m:t>
                        </m:r>
                      </m:sub>
                    </m:sSub>
                    <m:r>
                      <a:rPr lang="en-US" altLang="zh-TW" sz="2200" i="1">
                        <a:latin typeface="Cambria Math"/>
                        <a:ea typeface="Cambria Math"/>
                      </a:rPr>
                      <m:t>≅</m:t>
                    </m:r>
                    <m:sSub>
                      <m:sSubPr>
                        <m:ctrlPr>
                          <a:rPr lang="en-US" altLang="zh-TW" sz="22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Cambria Math"/>
                          </a:rPr>
                          <m:t>28</m:t>
                        </m:r>
                      </m:sub>
                    </m:sSub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altLang="zh-TW" sz="2200" b="0" i="1" smtClean="0">
                        <a:latin typeface="Cambria Math" panose="02040503050406030204" pitchFamily="18" charset="0"/>
                        <a:ea typeface="Cambria Math"/>
                      </a:rPr>
                      <m:t>7</m:t>
                    </m:r>
                    <m:sSub>
                      <m:sSub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TW" sz="2200" dirty="0" smtClean="0"/>
                  <a:t>   </a:t>
                </a:r>
                <a:endParaRPr lang="zh-TW" altLang="en-US" sz="22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222" y="1959044"/>
                <a:ext cx="3081869" cy="463397"/>
              </a:xfrm>
              <a:prstGeom prst="rect">
                <a:avLst/>
              </a:prstGeom>
              <a:blipFill>
                <a:blip r:embed="rId12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1663996" y="5812751"/>
                <a:ext cx="177048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ℬ</m:t>
                      </m:r>
                      <m:r>
                        <a:rPr lang="en-US" altLang="zh-TW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996" y="5812751"/>
                <a:ext cx="1770485" cy="430887"/>
              </a:xfrm>
              <a:prstGeom prst="rect">
                <a:avLst/>
              </a:prstGeom>
              <a:blipFill>
                <a:blip r:embed="rId13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94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A4407-0B92-4141-8E89-416102887BBF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200971"/>
              </p:ext>
            </p:extLst>
          </p:nvPr>
        </p:nvGraphicFramePr>
        <p:xfrm>
          <a:off x="823913" y="3502025"/>
          <a:ext cx="6981825" cy="159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48" name="文件" r:id="rId3" imgW="7005101" imgH="1596292" progId="Word.Document.12">
                  <p:embed/>
                </p:oleObj>
              </mc:Choice>
              <mc:Fallback>
                <p:oleObj name="文件" r:id="rId3" imgW="7005101" imgH="1596292" progId="Word.Document.12">
                  <p:embed/>
                  <p:pic>
                    <p:nvPicPr>
                      <p:cNvPr id="0" name="Picture 3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3502025"/>
                        <a:ext cx="6981825" cy="159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264398"/>
              </p:ext>
            </p:extLst>
          </p:nvPr>
        </p:nvGraphicFramePr>
        <p:xfrm>
          <a:off x="740568" y="2247107"/>
          <a:ext cx="7148513" cy="136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49" name="文件" r:id="rId5" imgW="7201226" imgH="1373557" progId="Word.Document.12">
                  <p:embed/>
                </p:oleObj>
              </mc:Choice>
              <mc:Fallback>
                <p:oleObj name="文件" r:id="rId5" imgW="7201226" imgH="1373557" progId="Word.Document.12">
                  <p:embed/>
                  <p:pic>
                    <p:nvPicPr>
                      <p:cNvPr id="0" name="Picture 3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568" y="2247107"/>
                        <a:ext cx="7148513" cy="1360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8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23479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611560" y="1946052"/>
                <a:ext cx="43886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𝐸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𝐺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)→  </m:t>
                      </m:r>
                      <m:r>
                        <a:rPr lang="en-US" altLang="zh-TW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ℬ</m:t>
                      </m:r>
                      <m:r>
                        <a:rPr lang="en-US" altLang="zh-TW" sz="2000" b="0" i="1" smtClean="0">
                          <a:latin typeface="Cambria Math"/>
                          <a:ea typeface="Cambria Math"/>
                        </a:rPr>
                        <m:t>={</m:t>
                      </m:r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/>
                          <a:ea typeface="Cambria Math"/>
                        </a:rPr>
                        <m:t>,⋯,</m:t>
                      </m:r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946052"/>
                <a:ext cx="4388686" cy="400110"/>
              </a:xfrm>
              <a:prstGeom prst="rect">
                <a:avLst/>
              </a:prstGeom>
              <a:blipFill>
                <a:blip r:embed="rId8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A4407-0B92-4141-8E89-416102887BBF}" type="slidenum">
              <a:rPr lang="zh-TW" altLang="en-US" smtClean="0"/>
              <a:pPr>
                <a:defRPr/>
              </a:pPr>
              <a:t>20</a:t>
            </a:fld>
            <a:endParaRPr lang="en-US" altLang="zh-TW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01" y="1052736"/>
            <a:ext cx="1726837" cy="76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771800" y="1201931"/>
            <a:ext cx="37673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case 5.  m= 6s,  n = 2k+1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&gt;5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TW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562175" y="1170850"/>
                <a:ext cx="1057158" cy="497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+1(6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175" y="1170850"/>
                <a:ext cx="1057158" cy="497252"/>
              </a:xfrm>
              <a:prstGeom prst="rect">
                <a:avLst/>
              </a:prstGeom>
              <a:blipFill>
                <a:blip r:embed="rId3"/>
                <a:stretch>
                  <a:fillRect l="-1149" r="-29885" b="-109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5011320"/>
                  </p:ext>
                </p:extLst>
              </p:nvPr>
            </p:nvGraphicFramePr>
            <p:xfrm>
              <a:off x="1331640" y="3527072"/>
              <a:ext cx="4968551" cy="2560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09793">
                      <a:extLst>
                        <a:ext uri="{9D8B030D-6E8A-4147-A177-3AD203B41FA5}">
                          <a16:colId xmlns:a16="http://schemas.microsoft.com/office/drawing/2014/main" val="2827172377"/>
                        </a:ext>
                      </a:extLst>
                    </a:gridCol>
                    <a:gridCol w="709793">
                      <a:extLst>
                        <a:ext uri="{9D8B030D-6E8A-4147-A177-3AD203B41FA5}">
                          <a16:colId xmlns:a16="http://schemas.microsoft.com/office/drawing/2014/main" val="3794936514"/>
                        </a:ext>
                      </a:extLst>
                    </a:gridCol>
                    <a:gridCol w="709793">
                      <a:extLst>
                        <a:ext uri="{9D8B030D-6E8A-4147-A177-3AD203B41FA5}">
                          <a16:colId xmlns:a16="http://schemas.microsoft.com/office/drawing/2014/main" val="3232097695"/>
                        </a:ext>
                      </a:extLst>
                    </a:gridCol>
                    <a:gridCol w="709793">
                      <a:extLst>
                        <a:ext uri="{9D8B030D-6E8A-4147-A177-3AD203B41FA5}">
                          <a16:colId xmlns:a16="http://schemas.microsoft.com/office/drawing/2014/main" val="741771912"/>
                        </a:ext>
                      </a:extLst>
                    </a:gridCol>
                    <a:gridCol w="709793">
                      <a:extLst>
                        <a:ext uri="{9D8B030D-6E8A-4147-A177-3AD203B41FA5}">
                          <a16:colId xmlns:a16="http://schemas.microsoft.com/office/drawing/2014/main" val="2855804439"/>
                        </a:ext>
                      </a:extLst>
                    </a:gridCol>
                    <a:gridCol w="709793">
                      <a:extLst>
                        <a:ext uri="{9D8B030D-6E8A-4147-A177-3AD203B41FA5}">
                          <a16:colId xmlns:a16="http://schemas.microsoft.com/office/drawing/2014/main" val="1832982000"/>
                        </a:ext>
                      </a:extLst>
                    </a:gridCol>
                    <a:gridCol w="709793">
                      <a:extLst>
                        <a:ext uri="{9D8B030D-6E8A-4147-A177-3AD203B41FA5}">
                          <a16:colId xmlns:a16="http://schemas.microsoft.com/office/drawing/2014/main" val="205995012"/>
                        </a:ext>
                      </a:extLst>
                    </a:gridCol>
                  </a:tblGrid>
                  <a:tr h="3003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TW" altLang="en-US" i="1" smtClean="0">
                                    <a:latin typeface="Cambria Math" panose="02040503050406030204" pitchFamily="18" charset="0"/>
                                  </a:rPr>
                                  <m:t>∘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2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3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4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5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6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1283259"/>
                      </a:ext>
                    </a:extLst>
                  </a:tr>
                  <a:tr h="3003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1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2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5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6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4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141191"/>
                      </a:ext>
                    </a:extLst>
                  </a:tr>
                  <a:tr h="3003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2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2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1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6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5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4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3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2363563"/>
                      </a:ext>
                    </a:extLst>
                  </a:tr>
                  <a:tr h="3003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3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5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6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3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4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2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2452947"/>
                      </a:ext>
                    </a:extLst>
                  </a:tr>
                  <a:tr h="3003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4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6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5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4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3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1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218226"/>
                      </a:ext>
                    </a:extLst>
                  </a:tr>
                  <a:tr h="3003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5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4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5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6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8463933"/>
                      </a:ext>
                    </a:extLst>
                  </a:tr>
                  <a:tr h="3003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6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4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6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5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48181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5011320"/>
                  </p:ext>
                </p:extLst>
              </p:nvPr>
            </p:nvGraphicFramePr>
            <p:xfrm>
              <a:off x="1331640" y="3527072"/>
              <a:ext cx="4968551" cy="2560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09793">
                      <a:extLst>
                        <a:ext uri="{9D8B030D-6E8A-4147-A177-3AD203B41FA5}">
                          <a16:colId xmlns:a16="http://schemas.microsoft.com/office/drawing/2014/main" val="2827172377"/>
                        </a:ext>
                      </a:extLst>
                    </a:gridCol>
                    <a:gridCol w="709793">
                      <a:extLst>
                        <a:ext uri="{9D8B030D-6E8A-4147-A177-3AD203B41FA5}">
                          <a16:colId xmlns:a16="http://schemas.microsoft.com/office/drawing/2014/main" val="3794936514"/>
                        </a:ext>
                      </a:extLst>
                    </a:gridCol>
                    <a:gridCol w="709793">
                      <a:extLst>
                        <a:ext uri="{9D8B030D-6E8A-4147-A177-3AD203B41FA5}">
                          <a16:colId xmlns:a16="http://schemas.microsoft.com/office/drawing/2014/main" val="3232097695"/>
                        </a:ext>
                      </a:extLst>
                    </a:gridCol>
                    <a:gridCol w="709793">
                      <a:extLst>
                        <a:ext uri="{9D8B030D-6E8A-4147-A177-3AD203B41FA5}">
                          <a16:colId xmlns:a16="http://schemas.microsoft.com/office/drawing/2014/main" val="741771912"/>
                        </a:ext>
                      </a:extLst>
                    </a:gridCol>
                    <a:gridCol w="709793">
                      <a:extLst>
                        <a:ext uri="{9D8B030D-6E8A-4147-A177-3AD203B41FA5}">
                          <a16:colId xmlns:a16="http://schemas.microsoft.com/office/drawing/2014/main" val="2855804439"/>
                        </a:ext>
                      </a:extLst>
                    </a:gridCol>
                    <a:gridCol w="709793">
                      <a:extLst>
                        <a:ext uri="{9D8B030D-6E8A-4147-A177-3AD203B41FA5}">
                          <a16:colId xmlns:a16="http://schemas.microsoft.com/office/drawing/2014/main" val="1832982000"/>
                        </a:ext>
                      </a:extLst>
                    </a:gridCol>
                    <a:gridCol w="709793">
                      <a:extLst>
                        <a:ext uri="{9D8B030D-6E8A-4147-A177-3AD203B41FA5}">
                          <a16:colId xmlns:a16="http://schemas.microsoft.com/office/drawing/2014/main" val="20599501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4"/>
                          <a:stretch>
                            <a:fillRect l="-855" t="-8333" r="-599145" b="-6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2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3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4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5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6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128325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1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2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5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6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4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14119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2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2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1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6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5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4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3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236356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3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5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6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3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4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2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245294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4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6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5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4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3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1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21822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5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4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5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6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846393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6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4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6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5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48181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827584" y="2132856"/>
                <a:ext cx="7200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altLang="zh-TW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quasigroup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TW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:r>
                  <a:rPr lang="en-US" altLang="zh-TW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set of order  </a:t>
                </a:r>
                <a:r>
                  <a:rPr lang="en-US" altLang="zh-TW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binary </a:t>
                </a:r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operation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such that for every pair of elements </a:t>
                </a:r>
                <a:r>
                  <a:rPr lang="en-US" altLang="zh-TW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TW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the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equations </a:t>
                </a:r>
                <a:r>
                  <a:rPr lang="en-US" altLang="zh-TW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zh-TW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altLang="zh-TW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zh-TW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have unique solutions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132856"/>
                <a:ext cx="7200800" cy="1200329"/>
              </a:xfrm>
              <a:prstGeom prst="rect">
                <a:avLst/>
              </a:prstGeom>
              <a:blipFill>
                <a:blip r:embed="rId5"/>
                <a:stretch>
                  <a:fillRect l="-762" t="-30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067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A4407-0B92-4141-8E89-416102887BBF}" type="slidenum">
              <a:rPr lang="zh-TW" altLang="en-US" smtClean="0"/>
              <a:pPr>
                <a:defRPr/>
              </a:pPr>
              <a:t>21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475656" y="1196752"/>
                <a:ext cx="1338635" cy="463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𝑒𝑥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: 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196752"/>
                <a:ext cx="1338635" cy="463397"/>
              </a:xfrm>
              <a:prstGeom prst="rect">
                <a:avLst/>
              </a:prstGeom>
              <a:blipFill>
                <a:blip r:embed="rId3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222996"/>
              </p:ext>
            </p:extLst>
          </p:nvPr>
        </p:nvGraphicFramePr>
        <p:xfrm>
          <a:off x="884075" y="2132856"/>
          <a:ext cx="7307262" cy="229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8" name="Visio" r:id="rId4" imgW="7307521" imgH="2293511" progId="Visio.Drawing.15">
                  <p:embed/>
                </p:oleObj>
              </mc:Choice>
              <mc:Fallback>
                <p:oleObj name="Visio" r:id="rId4" imgW="7307521" imgH="2293511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4075" y="2132856"/>
                        <a:ext cx="7307262" cy="2293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630426"/>
              </p:ext>
            </p:extLst>
          </p:nvPr>
        </p:nvGraphicFramePr>
        <p:xfrm>
          <a:off x="692670" y="2132856"/>
          <a:ext cx="7551738" cy="229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9" name="Visio" r:id="rId6" imgW="7551280" imgH="2293511" progId="Visio.Drawing.15">
                  <p:embed/>
                </p:oleObj>
              </mc:Choice>
              <mc:Fallback>
                <p:oleObj name="Visio" r:id="rId6" imgW="7551280" imgH="2293511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2670" y="2132856"/>
                        <a:ext cx="7551738" cy="2293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732823"/>
              </p:ext>
            </p:extLst>
          </p:nvPr>
        </p:nvGraphicFramePr>
        <p:xfrm>
          <a:off x="3519711" y="4642024"/>
          <a:ext cx="1897655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531">
                  <a:extLst>
                    <a:ext uri="{9D8B030D-6E8A-4147-A177-3AD203B41FA5}">
                      <a16:colId xmlns:a16="http://schemas.microsoft.com/office/drawing/2014/main" val="3366347573"/>
                    </a:ext>
                  </a:extLst>
                </a:gridCol>
                <a:gridCol w="379531">
                  <a:extLst>
                    <a:ext uri="{9D8B030D-6E8A-4147-A177-3AD203B41FA5}">
                      <a16:colId xmlns:a16="http://schemas.microsoft.com/office/drawing/2014/main" val="259651314"/>
                    </a:ext>
                  </a:extLst>
                </a:gridCol>
                <a:gridCol w="379531">
                  <a:extLst>
                    <a:ext uri="{9D8B030D-6E8A-4147-A177-3AD203B41FA5}">
                      <a16:colId xmlns:a16="http://schemas.microsoft.com/office/drawing/2014/main" val="4105506410"/>
                    </a:ext>
                  </a:extLst>
                </a:gridCol>
                <a:gridCol w="379531">
                  <a:extLst>
                    <a:ext uri="{9D8B030D-6E8A-4147-A177-3AD203B41FA5}">
                      <a16:colId xmlns:a16="http://schemas.microsoft.com/office/drawing/2014/main" val="2877653988"/>
                    </a:ext>
                  </a:extLst>
                </a:gridCol>
                <a:gridCol w="379531">
                  <a:extLst>
                    <a:ext uri="{9D8B030D-6E8A-4147-A177-3AD203B41FA5}">
                      <a16:colId xmlns:a16="http://schemas.microsoft.com/office/drawing/2014/main" val="10437252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990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58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209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075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739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58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A4407-0B92-4141-8E89-416102887BBF}" type="slidenum">
              <a:rPr lang="zh-TW" altLang="en-US" smtClean="0"/>
              <a:pPr>
                <a:defRPr/>
              </a:pPr>
              <a:t>22</a:t>
            </a:fld>
            <a:endParaRPr lang="en-US" altLang="zh-TW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044149"/>
              </p:ext>
            </p:extLst>
          </p:nvPr>
        </p:nvGraphicFramePr>
        <p:xfrm>
          <a:off x="539552" y="2276872"/>
          <a:ext cx="1897655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531">
                  <a:extLst>
                    <a:ext uri="{9D8B030D-6E8A-4147-A177-3AD203B41FA5}">
                      <a16:colId xmlns:a16="http://schemas.microsoft.com/office/drawing/2014/main" val="3366347573"/>
                    </a:ext>
                  </a:extLst>
                </a:gridCol>
                <a:gridCol w="379531">
                  <a:extLst>
                    <a:ext uri="{9D8B030D-6E8A-4147-A177-3AD203B41FA5}">
                      <a16:colId xmlns:a16="http://schemas.microsoft.com/office/drawing/2014/main" val="259651314"/>
                    </a:ext>
                  </a:extLst>
                </a:gridCol>
                <a:gridCol w="379531">
                  <a:extLst>
                    <a:ext uri="{9D8B030D-6E8A-4147-A177-3AD203B41FA5}">
                      <a16:colId xmlns:a16="http://schemas.microsoft.com/office/drawing/2014/main" val="4105506410"/>
                    </a:ext>
                  </a:extLst>
                </a:gridCol>
                <a:gridCol w="379531">
                  <a:extLst>
                    <a:ext uri="{9D8B030D-6E8A-4147-A177-3AD203B41FA5}">
                      <a16:colId xmlns:a16="http://schemas.microsoft.com/office/drawing/2014/main" val="2877653988"/>
                    </a:ext>
                  </a:extLst>
                </a:gridCol>
                <a:gridCol w="379531">
                  <a:extLst>
                    <a:ext uri="{9D8B030D-6E8A-4147-A177-3AD203B41FA5}">
                      <a16:colId xmlns:a16="http://schemas.microsoft.com/office/drawing/2014/main" val="10437252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990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58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209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075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73987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8951738"/>
                  </p:ext>
                </p:extLst>
              </p:nvPr>
            </p:nvGraphicFramePr>
            <p:xfrm>
              <a:off x="3131840" y="1916832"/>
              <a:ext cx="5184575" cy="402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1325">
                      <a:extLst>
                        <a:ext uri="{9D8B030D-6E8A-4147-A177-3AD203B41FA5}">
                          <a16:colId xmlns:a16="http://schemas.microsoft.com/office/drawing/2014/main" val="148232780"/>
                        </a:ext>
                      </a:extLst>
                    </a:gridCol>
                    <a:gridCol w="471325">
                      <a:extLst>
                        <a:ext uri="{9D8B030D-6E8A-4147-A177-3AD203B41FA5}">
                          <a16:colId xmlns:a16="http://schemas.microsoft.com/office/drawing/2014/main" val="1213913349"/>
                        </a:ext>
                      </a:extLst>
                    </a:gridCol>
                    <a:gridCol w="471325">
                      <a:extLst>
                        <a:ext uri="{9D8B030D-6E8A-4147-A177-3AD203B41FA5}">
                          <a16:colId xmlns:a16="http://schemas.microsoft.com/office/drawing/2014/main" val="822449601"/>
                        </a:ext>
                      </a:extLst>
                    </a:gridCol>
                    <a:gridCol w="471325">
                      <a:extLst>
                        <a:ext uri="{9D8B030D-6E8A-4147-A177-3AD203B41FA5}">
                          <a16:colId xmlns:a16="http://schemas.microsoft.com/office/drawing/2014/main" val="1233848618"/>
                        </a:ext>
                      </a:extLst>
                    </a:gridCol>
                    <a:gridCol w="471325">
                      <a:extLst>
                        <a:ext uri="{9D8B030D-6E8A-4147-A177-3AD203B41FA5}">
                          <a16:colId xmlns:a16="http://schemas.microsoft.com/office/drawing/2014/main" val="2321841503"/>
                        </a:ext>
                      </a:extLst>
                    </a:gridCol>
                    <a:gridCol w="471325">
                      <a:extLst>
                        <a:ext uri="{9D8B030D-6E8A-4147-A177-3AD203B41FA5}">
                          <a16:colId xmlns:a16="http://schemas.microsoft.com/office/drawing/2014/main" val="2752211567"/>
                        </a:ext>
                      </a:extLst>
                    </a:gridCol>
                    <a:gridCol w="471325">
                      <a:extLst>
                        <a:ext uri="{9D8B030D-6E8A-4147-A177-3AD203B41FA5}">
                          <a16:colId xmlns:a16="http://schemas.microsoft.com/office/drawing/2014/main" val="3301309480"/>
                        </a:ext>
                      </a:extLst>
                    </a:gridCol>
                    <a:gridCol w="471325">
                      <a:extLst>
                        <a:ext uri="{9D8B030D-6E8A-4147-A177-3AD203B41FA5}">
                          <a16:colId xmlns:a16="http://schemas.microsoft.com/office/drawing/2014/main" val="1456154159"/>
                        </a:ext>
                      </a:extLst>
                    </a:gridCol>
                    <a:gridCol w="471325">
                      <a:extLst>
                        <a:ext uri="{9D8B030D-6E8A-4147-A177-3AD203B41FA5}">
                          <a16:colId xmlns:a16="http://schemas.microsoft.com/office/drawing/2014/main" val="20229189"/>
                        </a:ext>
                      </a:extLst>
                    </a:gridCol>
                    <a:gridCol w="471325">
                      <a:extLst>
                        <a:ext uri="{9D8B030D-6E8A-4147-A177-3AD203B41FA5}">
                          <a16:colId xmlns:a16="http://schemas.microsoft.com/office/drawing/2014/main" val="4013630362"/>
                        </a:ext>
                      </a:extLst>
                    </a:gridCol>
                    <a:gridCol w="471325">
                      <a:extLst>
                        <a:ext uri="{9D8B030D-6E8A-4147-A177-3AD203B41FA5}">
                          <a16:colId xmlns:a16="http://schemas.microsoft.com/office/drawing/2014/main" val="2138486146"/>
                        </a:ext>
                      </a:extLst>
                    </a:gridCol>
                  </a:tblGrid>
                  <a:tr h="35631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TW" altLang="en-US" i="1" smtClean="0">
                                    <a:latin typeface="Cambria Math" panose="02040503050406030204" pitchFamily="18" charset="0"/>
                                  </a:rPr>
                                  <m:t>∘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2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3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4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5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6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7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8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9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10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7348185"/>
                      </a:ext>
                    </a:extLst>
                  </a:tr>
                  <a:tr h="3563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1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2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7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8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4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9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10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5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6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2017020"/>
                      </a:ext>
                    </a:extLst>
                  </a:tr>
                  <a:tr h="3563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2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2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1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8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7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4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10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9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6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5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2090442"/>
                      </a:ext>
                    </a:extLst>
                  </a:tr>
                  <a:tr h="3563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3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3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4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9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10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5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6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zh-TW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2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2768900"/>
                      </a:ext>
                    </a:extLst>
                  </a:tr>
                  <a:tr h="3563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4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4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3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10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9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6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5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</a:rPr>
                            <a:t>1</a:t>
                          </a:r>
                          <a:endParaRPr lang="zh-TW" altLang="en-US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8236476"/>
                      </a:ext>
                    </a:extLst>
                  </a:tr>
                  <a:tr h="3563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5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5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6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zh-TW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7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8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0631920"/>
                      </a:ext>
                    </a:extLst>
                  </a:tr>
                  <a:tr h="3563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6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6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5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</a:rPr>
                            <a:t>1</a:t>
                          </a:r>
                          <a:endParaRPr lang="zh-TW" altLang="en-US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8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7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7373690"/>
                      </a:ext>
                    </a:extLst>
                  </a:tr>
                  <a:tr h="3563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7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7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8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4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9139613"/>
                      </a:ext>
                    </a:extLst>
                  </a:tr>
                  <a:tr h="3563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8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8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7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4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3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2297032"/>
                      </a:ext>
                    </a:extLst>
                  </a:tr>
                  <a:tr h="3563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9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9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10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3779781"/>
                      </a:ext>
                    </a:extLst>
                  </a:tr>
                  <a:tr h="3563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10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10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9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50105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8951738"/>
                  </p:ext>
                </p:extLst>
              </p:nvPr>
            </p:nvGraphicFramePr>
            <p:xfrm>
              <a:off x="3131840" y="1916832"/>
              <a:ext cx="5184575" cy="402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1325">
                      <a:extLst>
                        <a:ext uri="{9D8B030D-6E8A-4147-A177-3AD203B41FA5}">
                          <a16:colId xmlns:a16="http://schemas.microsoft.com/office/drawing/2014/main" val="148232780"/>
                        </a:ext>
                      </a:extLst>
                    </a:gridCol>
                    <a:gridCol w="471325">
                      <a:extLst>
                        <a:ext uri="{9D8B030D-6E8A-4147-A177-3AD203B41FA5}">
                          <a16:colId xmlns:a16="http://schemas.microsoft.com/office/drawing/2014/main" val="1213913349"/>
                        </a:ext>
                      </a:extLst>
                    </a:gridCol>
                    <a:gridCol w="471325">
                      <a:extLst>
                        <a:ext uri="{9D8B030D-6E8A-4147-A177-3AD203B41FA5}">
                          <a16:colId xmlns:a16="http://schemas.microsoft.com/office/drawing/2014/main" val="822449601"/>
                        </a:ext>
                      </a:extLst>
                    </a:gridCol>
                    <a:gridCol w="471325">
                      <a:extLst>
                        <a:ext uri="{9D8B030D-6E8A-4147-A177-3AD203B41FA5}">
                          <a16:colId xmlns:a16="http://schemas.microsoft.com/office/drawing/2014/main" val="1233848618"/>
                        </a:ext>
                      </a:extLst>
                    </a:gridCol>
                    <a:gridCol w="471325">
                      <a:extLst>
                        <a:ext uri="{9D8B030D-6E8A-4147-A177-3AD203B41FA5}">
                          <a16:colId xmlns:a16="http://schemas.microsoft.com/office/drawing/2014/main" val="2321841503"/>
                        </a:ext>
                      </a:extLst>
                    </a:gridCol>
                    <a:gridCol w="471325">
                      <a:extLst>
                        <a:ext uri="{9D8B030D-6E8A-4147-A177-3AD203B41FA5}">
                          <a16:colId xmlns:a16="http://schemas.microsoft.com/office/drawing/2014/main" val="2752211567"/>
                        </a:ext>
                      </a:extLst>
                    </a:gridCol>
                    <a:gridCol w="471325">
                      <a:extLst>
                        <a:ext uri="{9D8B030D-6E8A-4147-A177-3AD203B41FA5}">
                          <a16:colId xmlns:a16="http://schemas.microsoft.com/office/drawing/2014/main" val="3301309480"/>
                        </a:ext>
                      </a:extLst>
                    </a:gridCol>
                    <a:gridCol w="471325">
                      <a:extLst>
                        <a:ext uri="{9D8B030D-6E8A-4147-A177-3AD203B41FA5}">
                          <a16:colId xmlns:a16="http://schemas.microsoft.com/office/drawing/2014/main" val="1456154159"/>
                        </a:ext>
                      </a:extLst>
                    </a:gridCol>
                    <a:gridCol w="471325">
                      <a:extLst>
                        <a:ext uri="{9D8B030D-6E8A-4147-A177-3AD203B41FA5}">
                          <a16:colId xmlns:a16="http://schemas.microsoft.com/office/drawing/2014/main" val="20229189"/>
                        </a:ext>
                      </a:extLst>
                    </a:gridCol>
                    <a:gridCol w="471325">
                      <a:extLst>
                        <a:ext uri="{9D8B030D-6E8A-4147-A177-3AD203B41FA5}">
                          <a16:colId xmlns:a16="http://schemas.microsoft.com/office/drawing/2014/main" val="4013630362"/>
                        </a:ext>
                      </a:extLst>
                    </a:gridCol>
                    <a:gridCol w="471325">
                      <a:extLst>
                        <a:ext uri="{9D8B030D-6E8A-4147-A177-3AD203B41FA5}">
                          <a16:colId xmlns:a16="http://schemas.microsoft.com/office/drawing/2014/main" val="213848614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299" t="-8333" r="-1009091" b="-10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2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3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4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5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6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7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8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9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10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734818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1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2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7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8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4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9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10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5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6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201702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2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2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1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8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7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4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10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9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6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5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209044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3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3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4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9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10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5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6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zh-TW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2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27689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4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4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3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10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9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6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5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</a:rPr>
                            <a:t>1</a:t>
                          </a:r>
                          <a:endParaRPr lang="zh-TW" altLang="en-US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823647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5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5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6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zh-TW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7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8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063192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6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6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5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</a:rPr>
                            <a:t>1</a:t>
                          </a:r>
                          <a:endParaRPr lang="zh-TW" altLang="en-US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8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7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737369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7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7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8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4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913961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8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8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7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4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3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229703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9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9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10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377978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</a:rPr>
                            <a:t>10</a:t>
                          </a:r>
                          <a:endParaRPr lang="zh-TW" altLang="en-US" dirty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10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9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501056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文字方塊 5"/>
          <p:cNvSpPr txBox="1"/>
          <p:nvPr/>
        </p:nvSpPr>
        <p:spPr>
          <a:xfrm>
            <a:off x="1379064" y="6165304"/>
            <a:ext cx="255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B</a:t>
            </a:r>
            <a:r>
              <a:rPr lang="en-US" altLang="zh-TW" sz="1100" dirty="0" smtClean="0">
                <a:solidFill>
                  <a:srgbClr val="FF0000"/>
                </a:solidFill>
              </a:rPr>
              <a:t>1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/>
              <a:t>= {1</a:t>
            </a:r>
            <a:r>
              <a:rPr lang="en-US" altLang="zh-TW" sz="1100" dirty="0" smtClean="0"/>
              <a:t>2</a:t>
            </a:r>
            <a:r>
              <a:rPr lang="en-US" altLang="zh-TW" dirty="0" smtClean="0"/>
              <a:t>; 3</a:t>
            </a:r>
            <a:r>
              <a:rPr lang="en-US" altLang="zh-TW" sz="1100" dirty="0" smtClean="0"/>
              <a:t>1</a:t>
            </a:r>
            <a:r>
              <a:rPr lang="en-US" altLang="zh-TW" dirty="0" smtClean="0"/>
              <a:t>, 9</a:t>
            </a:r>
            <a:r>
              <a:rPr lang="en-US" altLang="zh-TW" sz="1100" dirty="0" smtClean="0"/>
              <a:t>1</a:t>
            </a:r>
            <a:r>
              <a:rPr lang="en-US" altLang="zh-TW" dirty="0" smtClean="0"/>
              <a:t> ; 5</a:t>
            </a:r>
            <a:r>
              <a:rPr lang="en-US" altLang="zh-TW" sz="1100" dirty="0" smtClean="0"/>
              <a:t>1</a:t>
            </a:r>
            <a:r>
              <a:rPr lang="en-US" altLang="zh-TW" dirty="0" smtClean="0"/>
              <a:t> ,7</a:t>
            </a:r>
            <a:r>
              <a:rPr lang="en-US" altLang="zh-TW" sz="1100" dirty="0" smtClean="0"/>
              <a:t>1 </a:t>
            </a:r>
            <a:r>
              <a:rPr lang="en-US" altLang="zh-TW" dirty="0" smtClean="0"/>
              <a:t>}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427984" y="6204085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B</a:t>
            </a:r>
            <a:r>
              <a:rPr lang="en-US" altLang="zh-TW" sz="1100" dirty="0" smtClean="0">
                <a:solidFill>
                  <a:srgbClr val="FF0000"/>
                </a:solidFill>
              </a:rPr>
              <a:t>2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/>
              <a:t>= {1</a:t>
            </a:r>
            <a:r>
              <a:rPr lang="en-US" altLang="zh-TW" sz="1050" dirty="0" smtClean="0"/>
              <a:t>2</a:t>
            </a:r>
            <a:r>
              <a:rPr lang="en-US" altLang="zh-TW" dirty="0" smtClean="0"/>
              <a:t>; 4</a:t>
            </a:r>
            <a:r>
              <a:rPr lang="en-US" altLang="zh-TW" sz="1200" dirty="0" smtClean="0"/>
              <a:t>1</a:t>
            </a:r>
            <a:r>
              <a:rPr lang="en-US" altLang="zh-TW" dirty="0" smtClean="0"/>
              <a:t>, 10</a:t>
            </a:r>
            <a:r>
              <a:rPr lang="en-US" altLang="zh-TW" sz="1200" dirty="0" smtClean="0"/>
              <a:t>1</a:t>
            </a:r>
            <a:r>
              <a:rPr lang="en-US" altLang="zh-TW" dirty="0" smtClean="0"/>
              <a:t>; </a:t>
            </a:r>
            <a:r>
              <a:rPr lang="en-US" altLang="zh-TW" smtClean="0"/>
              <a:t>6</a:t>
            </a:r>
            <a:r>
              <a:rPr lang="en-US" altLang="zh-TW" sz="1200" smtClean="0"/>
              <a:t>1</a:t>
            </a:r>
            <a:r>
              <a:rPr lang="en-US" altLang="zh-TW" smtClean="0"/>
              <a:t> </a:t>
            </a:r>
            <a:r>
              <a:rPr lang="en-US" altLang="zh-TW" smtClean="0"/>
              <a:t>,8</a:t>
            </a:r>
            <a:r>
              <a:rPr lang="en-US" altLang="zh-TW" sz="1200" smtClean="0"/>
              <a:t>1</a:t>
            </a:r>
            <a:r>
              <a:rPr lang="en-US" altLang="zh-TW" smtClean="0"/>
              <a:t> </a:t>
            </a:r>
            <a:r>
              <a:rPr lang="en-US" altLang="zh-TW" dirty="0" smtClean="0"/>
              <a:t>}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470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A4407-0B92-4141-8E89-416102887BBF}" type="slidenum">
              <a:rPr lang="zh-TW" altLang="en-US" smtClean="0"/>
              <a:pPr>
                <a:defRPr/>
              </a:pPr>
              <a:t>23</a:t>
            </a:fld>
            <a:endParaRPr lang="en-US" altLang="zh-TW"/>
          </a:p>
        </p:txBody>
      </p:sp>
      <p:sp>
        <p:nvSpPr>
          <p:cNvPr id="3" name="矩形 2"/>
          <p:cNvSpPr/>
          <p:nvPr/>
        </p:nvSpPr>
        <p:spPr>
          <a:xfrm>
            <a:off x="467544" y="2204864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zh-TW" dirty="0" smtClean="0"/>
              <a:t>L. </a:t>
            </a:r>
            <a:r>
              <a:rPr lang="en-US" altLang="zh-TW" dirty="0" err="1" smtClean="0"/>
              <a:t>Berardi</a:t>
            </a:r>
            <a:r>
              <a:rPr lang="en-US" altLang="zh-TW" dirty="0" smtClean="0"/>
              <a:t>, M. </a:t>
            </a:r>
            <a:r>
              <a:rPr lang="en-US" altLang="zh-TW" dirty="0" err="1" smtClean="0"/>
              <a:t>Gionfriddo</a:t>
            </a:r>
            <a:r>
              <a:rPr lang="en-US" altLang="zh-TW" dirty="0" smtClean="0"/>
              <a:t>, R. Rota, Balanced and strongly balanced </a:t>
            </a:r>
            <a:r>
              <a:rPr lang="en-US" altLang="zh-TW" i="1" dirty="0" err="1" smtClean="0"/>
              <a:t>P</a:t>
            </a:r>
            <a:r>
              <a:rPr lang="en-US" altLang="zh-TW" sz="1400" i="1" dirty="0" err="1" smtClean="0"/>
              <a:t>k</a:t>
            </a:r>
            <a:r>
              <a:rPr lang="en-US" altLang="zh-TW" dirty="0" smtClean="0"/>
              <a:t>-</a:t>
            </a:r>
          </a:p>
          <a:p>
            <a:r>
              <a:rPr lang="en-US" altLang="zh-TW" dirty="0" smtClean="0"/>
              <a:t>designs, Discrete Mathematics, 312 (2012), 633-636.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67544" y="2894222"/>
                <a:ext cx="784887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en-US" altLang="zh-TW" dirty="0" smtClean="0"/>
                  <a:t>M. </a:t>
                </a:r>
                <a:r>
                  <a:rPr lang="en-US" altLang="zh-TW" dirty="0" err="1" smtClean="0"/>
                  <a:t>Gionfriddo</a:t>
                </a:r>
                <a:r>
                  <a:rPr lang="en-US" altLang="zh-TW" dirty="0" smtClean="0"/>
                  <a:t>, S. </a:t>
                </a:r>
                <a:r>
                  <a:rPr lang="en-US" altLang="zh-TW" dirty="0" err="1" smtClean="0"/>
                  <a:t>K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dirty="0">
                            <a:latin typeface="Cambria Math"/>
                          </a:rPr>
                          <m:t>u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TW" dirty="0">
                        <a:latin typeface="Cambria Math"/>
                      </a:rPr>
                      <m:t>c</m:t>
                    </m:r>
                    <m:acc>
                      <m:accPr>
                        <m:chr m:val="̈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dirty="0">
                            <a:latin typeface="Cambria Math"/>
                          </a:rPr>
                          <m:t>u</m:t>
                        </m:r>
                      </m:e>
                    </m:acc>
                  </m:oMath>
                </a14:m>
                <a:r>
                  <a:rPr lang="en-US" altLang="zh-TW" dirty="0" err="1">
                    <a:latin typeface="Cambria Math"/>
                  </a:rPr>
                  <a:t>kcifci</a:t>
                </a:r>
                <a:r>
                  <a:rPr lang="en-US" altLang="zh-TW" dirty="0" smtClean="0"/>
                  <a:t>, L. </a:t>
                </a:r>
                <a:r>
                  <a:rPr lang="en-US" altLang="zh-TW" dirty="0" err="1" smtClean="0"/>
                  <a:t>Milazzo</a:t>
                </a:r>
                <a:r>
                  <a:rPr lang="en-US" altLang="zh-TW" dirty="0" smtClean="0"/>
                  <a:t>, Balanced and strongly balanced</a:t>
                </a:r>
              </a:p>
              <a:p>
                <a:r>
                  <a:rPr lang="en-US" altLang="zh-TW" dirty="0" smtClean="0"/>
                  <a:t>4-kite systems, </a:t>
                </a:r>
                <a:r>
                  <a:rPr lang="en-US" altLang="zh-TW" dirty="0" err="1" smtClean="0"/>
                  <a:t>Utilitas</a:t>
                </a:r>
                <a:r>
                  <a:rPr lang="en-US" altLang="zh-TW" dirty="0" smtClean="0"/>
                  <a:t> </a:t>
                </a:r>
                <a:r>
                  <a:rPr lang="en-US" altLang="zh-TW" dirty="0" err="1" smtClean="0"/>
                  <a:t>Mathematica</a:t>
                </a:r>
                <a:r>
                  <a:rPr lang="en-US" altLang="zh-TW" dirty="0" smtClean="0"/>
                  <a:t>, 91, (2013), 121-129.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894222"/>
                <a:ext cx="7848872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699" t="-5660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467544" y="3717032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zh-TW" dirty="0" smtClean="0"/>
              <a:t>M. </a:t>
            </a:r>
            <a:r>
              <a:rPr lang="en-US" altLang="zh-TW" dirty="0" err="1" smtClean="0"/>
              <a:t>Gionfriddo</a:t>
            </a:r>
            <a:r>
              <a:rPr lang="en-US" altLang="zh-TW" dirty="0" smtClean="0"/>
              <a:t>, About Balanced G-Designs, Applied Mathematical Sciences, Vol. 7, (2013), no. 136, 6787- 6791.</a:t>
            </a:r>
            <a:endParaRPr lang="zh-TW" altLang="en-US" dirty="0" smtClean="0"/>
          </a:p>
          <a:p>
            <a:r>
              <a:rPr lang="en-US" altLang="zh-TW" dirty="0" smtClean="0"/>
              <a:t>  </a:t>
            </a:r>
            <a:endParaRPr lang="zh-TW" altLang="en-US" dirty="0" smtClean="0"/>
          </a:p>
        </p:txBody>
      </p:sp>
      <p:sp>
        <p:nvSpPr>
          <p:cNvPr id="8" name="矩形 7"/>
          <p:cNvSpPr/>
          <p:nvPr/>
        </p:nvSpPr>
        <p:spPr>
          <a:xfrm>
            <a:off x="467544" y="4178697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dirty="0" smtClean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it-IT" altLang="zh-TW" dirty="0" smtClean="0"/>
              <a:t> M. Gionfriddo, L. Milazzo, R. Rota, </a:t>
            </a:r>
            <a:r>
              <a:rPr lang="en-US" altLang="zh-TW" dirty="0" smtClean="0"/>
              <a:t>Strongly Balanced 4-Kite Designs Nested into OQ-Systems, Applied Mathematics, 4, (2013), 703-706.</a:t>
            </a:r>
            <a:endParaRPr lang="zh-TW" altLang="en-US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1403648" y="1196752"/>
            <a:ext cx="2313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TW" sz="2800" dirty="0" smtClean="0"/>
              <a:t>References</a:t>
            </a:r>
            <a:endParaRPr lang="zh-TW" altLang="en-US" sz="2800" dirty="0"/>
          </a:p>
        </p:txBody>
      </p:sp>
      <p:sp>
        <p:nvSpPr>
          <p:cNvPr id="9" name="矩形 8"/>
          <p:cNvSpPr/>
          <p:nvPr/>
        </p:nvSpPr>
        <p:spPr>
          <a:xfrm>
            <a:off x="575556" y="5085184"/>
            <a:ext cx="8244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dirty="0" smtClean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it-IT" altLang="zh-TW" dirty="0" smtClean="0"/>
              <a:t> M.H. Huang, Balanced and </a:t>
            </a:r>
            <a:r>
              <a:rPr lang="en-US" altLang="zh-TW" dirty="0" smtClean="0"/>
              <a:t>Strongly Balanced Friendship Graph System, advances and applications in Discrete Mathematics, 17, (2016), 21-28.</a:t>
            </a: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A4407-0B92-4141-8E89-416102887BBF}" type="slidenum">
              <a:rPr lang="zh-TW" altLang="en-US" smtClean="0"/>
              <a:pPr>
                <a:defRPr/>
              </a:pPr>
              <a:t>24</a:t>
            </a:fld>
            <a:endParaRPr lang="en-US" altLang="zh-TW"/>
          </a:p>
        </p:txBody>
      </p:sp>
      <p:sp>
        <p:nvSpPr>
          <p:cNvPr id="3" name="矩形 2"/>
          <p:cNvSpPr/>
          <p:nvPr/>
        </p:nvSpPr>
        <p:spPr>
          <a:xfrm>
            <a:off x="653418" y="2996952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zh-TW" dirty="0" smtClean="0"/>
              <a:t>E. </a:t>
            </a:r>
            <a:r>
              <a:rPr lang="en-US" altLang="zh-TW" dirty="0"/>
              <a:t>J. </a:t>
            </a:r>
            <a:r>
              <a:rPr lang="en-US" altLang="zh-TW" dirty="0" err="1" smtClean="0"/>
              <a:t>Billington</a:t>
            </a:r>
            <a:r>
              <a:rPr lang="en-US" altLang="zh-TW" dirty="0" smtClean="0"/>
              <a:t> and </a:t>
            </a:r>
            <a:r>
              <a:rPr lang="en-US" altLang="zh-TW" dirty="0"/>
              <a:t>D.G. </a:t>
            </a:r>
            <a:r>
              <a:rPr lang="en-US" altLang="zh-TW" dirty="0" smtClean="0"/>
              <a:t>Hoffman, </a:t>
            </a:r>
            <a:r>
              <a:rPr lang="en-US" altLang="zh-TW" dirty="0" err="1"/>
              <a:t>Equipartite</a:t>
            </a:r>
            <a:r>
              <a:rPr lang="en-US" altLang="zh-TW" dirty="0"/>
              <a:t> and almost-</a:t>
            </a:r>
            <a:r>
              <a:rPr lang="en-US" altLang="zh-TW" dirty="0" err="1"/>
              <a:t>equipartite</a:t>
            </a:r>
            <a:r>
              <a:rPr lang="en-US" altLang="zh-TW" dirty="0"/>
              <a:t> gregarious 4-cycle systems</a:t>
            </a:r>
            <a:r>
              <a:rPr lang="en-US" altLang="zh-TW" dirty="0" smtClean="0"/>
              <a:t>, Discrete  Mathematics, </a:t>
            </a:r>
            <a:r>
              <a:rPr lang="en-US" altLang="zh-TW" dirty="0"/>
              <a:t>308 (2008) 696 – </a:t>
            </a:r>
            <a:r>
              <a:rPr lang="en-US" altLang="zh-TW" dirty="0" smtClean="0"/>
              <a:t>714.</a:t>
            </a:r>
            <a:endParaRPr lang="zh-TW" altLang="en-US" dirty="0" smtClean="0"/>
          </a:p>
          <a:p>
            <a:r>
              <a:rPr lang="en-US" altLang="zh-TW" dirty="0" smtClean="0"/>
              <a:t>  </a:t>
            </a:r>
            <a:endParaRPr lang="zh-TW" altLang="en-US" dirty="0" smtClean="0"/>
          </a:p>
        </p:txBody>
      </p:sp>
      <p:sp>
        <p:nvSpPr>
          <p:cNvPr id="4" name="矩形 3"/>
          <p:cNvSpPr/>
          <p:nvPr/>
        </p:nvSpPr>
        <p:spPr>
          <a:xfrm>
            <a:off x="593180" y="3861047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TW" dirty="0" smtClean="0"/>
              <a:t>E. </a:t>
            </a:r>
            <a:r>
              <a:rPr lang="en-US" altLang="zh-TW" dirty="0"/>
              <a:t>J. </a:t>
            </a:r>
            <a:r>
              <a:rPr lang="en-US" altLang="zh-TW" dirty="0" err="1" smtClean="0"/>
              <a:t>Billington</a:t>
            </a:r>
            <a:r>
              <a:rPr lang="en-US" altLang="zh-TW" dirty="0" smtClean="0"/>
              <a:t>, </a:t>
            </a:r>
            <a:r>
              <a:rPr lang="en-US" altLang="zh-TW" dirty="0"/>
              <a:t>D.G. </a:t>
            </a:r>
            <a:r>
              <a:rPr lang="en-US" altLang="zh-TW" dirty="0" smtClean="0"/>
              <a:t>Hoffman and </a:t>
            </a:r>
            <a:r>
              <a:rPr lang="en-US" altLang="zh-TW" dirty="0"/>
              <a:t>C.A. </a:t>
            </a:r>
            <a:r>
              <a:rPr lang="en-US" altLang="zh-TW" dirty="0" err="1" smtClean="0"/>
              <a:t>Rodgerb</a:t>
            </a:r>
            <a:r>
              <a:rPr lang="en-US" altLang="zh-TW" dirty="0" smtClean="0"/>
              <a:t>, </a:t>
            </a:r>
            <a:r>
              <a:rPr lang="en-US" altLang="zh-TW" dirty="0"/>
              <a:t>Resolvable gregarious cycle decompositions of </a:t>
            </a:r>
            <a:r>
              <a:rPr lang="en-US" altLang="zh-TW" dirty="0" smtClean="0"/>
              <a:t>complete </a:t>
            </a:r>
            <a:r>
              <a:rPr lang="en-US" altLang="zh-TW" dirty="0" err="1" smtClean="0"/>
              <a:t>equipartite</a:t>
            </a:r>
            <a:r>
              <a:rPr lang="en-US" altLang="zh-TW" dirty="0" smtClean="0"/>
              <a:t> </a:t>
            </a:r>
            <a:r>
              <a:rPr lang="en-US" altLang="zh-TW" dirty="0"/>
              <a:t>graphs</a:t>
            </a:r>
            <a:r>
              <a:rPr lang="en-US" altLang="zh-TW" dirty="0" smtClean="0"/>
              <a:t>, Discrete  Mathematics, </a:t>
            </a:r>
            <a:r>
              <a:rPr lang="en-US" altLang="zh-TW" dirty="0"/>
              <a:t>308 (2008) 2844 – 2853</a:t>
            </a:r>
            <a:r>
              <a:rPr lang="en-US" altLang="zh-TW" dirty="0" smtClean="0"/>
              <a:t>.</a:t>
            </a:r>
            <a:endParaRPr lang="zh-TW" altLang="en-US" dirty="0" smtClean="0"/>
          </a:p>
          <a:p>
            <a:r>
              <a:rPr lang="en-US" altLang="zh-TW" dirty="0" smtClean="0"/>
              <a:t>  </a:t>
            </a:r>
            <a:endParaRPr lang="zh-TW" altLang="en-US" dirty="0" smtClean="0"/>
          </a:p>
        </p:txBody>
      </p:sp>
      <p:sp>
        <p:nvSpPr>
          <p:cNvPr id="5" name="矩形 4"/>
          <p:cNvSpPr/>
          <p:nvPr/>
        </p:nvSpPr>
        <p:spPr>
          <a:xfrm>
            <a:off x="665498" y="4941168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zh-TW" dirty="0" smtClean="0"/>
              <a:t>E. </a:t>
            </a:r>
            <a:r>
              <a:rPr lang="en-US" altLang="zh-TW" dirty="0"/>
              <a:t>J. </a:t>
            </a:r>
            <a:r>
              <a:rPr lang="en-US" altLang="zh-TW" dirty="0" err="1" smtClean="0"/>
              <a:t>Billington</a:t>
            </a:r>
            <a:r>
              <a:rPr lang="en-US" altLang="zh-TW" dirty="0" smtClean="0"/>
              <a:t>, B. </a:t>
            </a:r>
            <a:r>
              <a:rPr lang="en-US" altLang="zh-TW" dirty="0"/>
              <a:t>R. </a:t>
            </a:r>
            <a:r>
              <a:rPr lang="en-US" altLang="zh-TW" dirty="0" smtClean="0"/>
              <a:t>Smith and D.G</a:t>
            </a:r>
            <a:r>
              <a:rPr lang="en-US" altLang="zh-TW" dirty="0"/>
              <a:t>. </a:t>
            </a:r>
            <a:r>
              <a:rPr lang="en-US" altLang="zh-TW" dirty="0" smtClean="0"/>
              <a:t>Hoffman, </a:t>
            </a:r>
            <a:r>
              <a:rPr lang="en-US" altLang="zh-TW" dirty="0" err="1"/>
              <a:t>Equipartite</a:t>
            </a:r>
            <a:r>
              <a:rPr lang="en-US" altLang="zh-TW" dirty="0"/>
              <a:t> gregarious 6- and 8-cycle systems</a:t>
            </a:r>
            <a:r>
              <a:rPr lang="en-US" altLang="zh-TW" dirty="0" smtClean="0"/>
              <a:t>, Discrete  Mathematics, 307 </a:t>
            </a:r>
            <a:r>
              <a:rPr lang="en-US" altLang="zh-TW" dirty="0"/>
              <a:t>(</a:t>
            </a:r>
            <a:r>
              <a:rPr lang="en-US" altLang="zh-TW" dirty="0" smtClean="0"/>
              <a:t>2007) 1659 </a:t>
            </a:r>
            <a:r>
              <a:rPr lang="en-US" altLang="zh-TW" dirty="0"/>
              <a:t>– </a:t>
            </a:r>
            <a:r>
              <a:rPr lang="en-US" altLang="zh-TW" dirty="0" smtClean="0"/>
              <a:t>1667.</a:t>
            </a:r>
            <a:endParaRPr lang="zh-TW" altLang="en-US" dirty="0" smtClean="0"/>
          </a:p>
          <a:p>
            <a:r>
              <a:rPr lang="en-US" altLang="zh-TW" dirty="0" smtClean="0"/>
              <a:t>  </a:t>
            </a:r>
            <a:endParaRPr lang="zh-TW" altLang="en-US" dirty="0" smtClean="0"/>
          </a:p>
        </p:txBody>
      </p:sp>
      <p:sp>
        <p:nvSpPr>
          <p:cNvPr id="6" name="矩形 5"/>
          <p:cNvSpPr/>
          <p:nvPr/>
        </p:nvSpPr>
        <p:spPr>
          <a:xfrm>
            <a:off x="647564" y="2132856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TW" dirty="0" smtClean="0"/>
              <a:t>Ming-</a:t>
            </a:r>
            <a:r>
              <a:rPr lang="en-US" altLang="zh-TW" dirty="0" err="1" smtClean="0"/>
              <a:t>Hway</a:t>
            </a:r>
            <a:r>
              <a:rPr lang="en-US" altLang="zh-TW" dirty="0" smtClean="0"/>
              <a:t> Huang and </a:t>
            </a:r>
            <a:r>
              <a:rPr lang="en-US" altLang="zh-TW" dirty="0"/>
              <a:t>Chin-Lin Shiue</a:t>
            </a:r>
            <a:r>
              <a:rPr lang="en-US" altLang="zh-TW" dirty="0" smtClean="0"/>
              <a:t>, Strongly </a:t>
            </a:r>
            <a:r>
              <a:rPr lang="en-US" altLang="zh-TW" dirty="0"/>
              <a:t>Balanced (</a:t>
            </a:r>
            <a:r>
              <a:rPr lang="en-US" altLang="zh-TW" i="1" dirty="0" err="1" smtClean="0"/>
              <a:t>m,n</a:t>
            </a:r>
            <a:r>
              <a:rPr lang="en-US" altLang="zh-TW" dirty="0"/>
              <a:t>)-Tadpole</a:t>
            </a:r>
          </a:p>
          <a:p>
            <a:r>
              <a:rPr lang="en-US" altLang="zh-TW" dirty="0"/>
              <a:t>Systems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Utilitas</a:t>
            </a:r>
            <a:r>
              <a:rPr lang="en-US" altLang="zh-TW" dirty="0" smtClean="0"/>
              <a:t> Mathematica, to appear.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057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CFE1C511-1570-4068-AB81-D2ACD333DFE5}" type="slidenum">
              <a:rPr kumimoji="1" lang="en-US" altLang="zh-TW" smtClean="0">
                <a:latin typeface="Times New Roman" pitchFamily="18" charset="0"/>
              </a:rPr>
              <a:pPr/>
              <a:t>25</a:t>
            </a:fld>
            <a:endParaRPr kumimoji="1" lang="en-US" altLang="zh-TW" smtClean="0">
              <a:latin typeface="Times New Roman" pitchFamily="18" charset="0"/>
            </a:endParaRPr>
          </a:p>
        </p:txBody>
      </p:sp>
      <p:sp>
        <p:nvSpPr>
          <p:cNvPr id="130061" name="Rectangle 13"/>
          <p:cNvSpPr>
            <a:spLocks noChangeArrowheads="1"/>
          </p:cNvSpPr>
          <p:nvPr/>
        </p:nvSpPr>
        <p:spPr bwMode="auto">
          <a:xfrm>
            <a:off x="1763688" y="2780928"/>
            <a:ext cx="5761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32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~thanks for your attention.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A4407-0B92-4141-8E89-416102887BBF}" type="slidenum">
              <a:rPr lang="zh-TW" altLang="en-US" smtClean="0"/>
              <a:pPr>
                <a:defRPr/>
              </a:pPr>
              <a:t>26</a:t>
            </a:fld>
            <a:endParaRPr lang="en-US" altLang="zh-TW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318142"/>
              </p:ext>
            </p:extLst>
          </p:nvPr>
        </p:nvGraphicFramePr>
        <p:xfrm>
          <a:off x="683568" y="2132856"/>
          <a:ext cx="7083425" cy="182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08" name="文件" r:id="rId3" imgW="7085003" imgH="1824334" progId="Word.Document.12">
                  <p:embed/>
                </p:oleObj>
              </mc:Choice>
              <mc:Fallback>
                <p:oleObj name="文件" r:id="rId3" imgW="7085003" imgH="1824334" progId="Word.Document.12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132856"/>
                        <a:ext cx="7083425" cy="182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443459"/>
              </p:ext>
            </p:extLst>
          </p:nvPr>
        </p:nvGraphicFramePr>
        <p:xfrm>
          <a:off x="683568" y="3933056"/>
          <a:ext cx="4186237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09" name="Visio" r:id="rId5" imgW="3800146" imgH="2428385" progId="Visio.Drawing.6">
                  <p:embed/>
                </p:oleObj>
              </mc:Choice>
              <mc:Fallback>
                <p:oleObj name="Visio" r:id="rId5" imgW="3800146" imgH="2428385" progId="Visio.Drawing.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3568" y="3933056"/>
                        <a:ext cx="4186237" cy="267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559833"/>
              </p:ext>
            </p:extLst>
          </p:nvPr>
        </p:nvGraphicFramePr>
        <p:xfrm>
          <a:off x="3851920" y="3933056"/>
          <a:ext cx="4186237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10" name="Visio" r:id="rId7" imgW="4186800" imgH="2676600" progId="Visio.Drawing.6">
                  <p:embed/>
                </p:oleObj>
              </mc:Choice>
              <mc:Fallback>
                <p:oleObj name="Visio" r:id="rId7" imgW="4186800" imgH="2676600" progId="Visio.Drawing.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51920" y="3933056"/>
                        <a:ext cx="4186237" cy="267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520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A4407-0B92-4141-8E89-416102887BBF}" type="slidenum">
              <a:rPr lang="zh-TW" altLang="en-US" smtClean="0"/>
              <a:pPr>
                <a:defRPr/>
              </a:pPr>
              <a:t>27</a:t>
            </a:fld>
            <a:endParaRPr lang="en-US" altLang="zh-TW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93590"/>
              </p:ext>
            </p:extLst>
          </p:nvPr>
        </p:nvGraphicFramePr>
        <p:xfrm>
          <a:off x="1330325" y="1554163"/>
          <a:ext cx="696595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0" name="文件" r:id="rId3" imgW="7095081" imgH="1368250" progId="Word.Document.12">
                  <p:embed/>
                </p:oleObj>
              </mc:Choice>
              <mc:Fallback>
                <p:oleObj name="文件" r:id="rId3" imgW="7095081" imgH="1368250" progId="Word.Document.12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1554163"/>
                        <a:ext cx="696595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83367"/>
              </p:ext>
            </p:extLst>
          </p:nvPr>
        </p:nvGraphicFramePr>
        <p:xfrm>
          <a:off x="2267744" y="3356992"/>
          <a:ext cx="4916487" cy="262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1" name="Visio" r:id="rId5" imgW="4915800" imgH="2627640" progId="Visio.Drawing.6">
                  <p:embed/>
                </p:oleObj>
              </mc:Choice>
              <mc:Fallback>
                <p:oleObj name="Visio" r:id="rId5" imgW="4915800" imgH="2627640" progId="Visio.Drawing.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67744" y="3356992"/>
                        <a:ext cx="4916487" cy="2627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895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A4407-0B92-4141-8E89-416102887BBF}" type="slidenum">
              <a:rPr lang="zh-TW" altLang="en-US" smtClean="0"/>
              <a:pPr>
                <a:defRPr/>
              </a:pPr>
              <a:t>28</a:t>
            </a:fld>
            <a:endParaRPr lang="en-US" altLang="zh-TW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111548"/>
              </p:ext>
            </p:extLst>
          </p:nvPr>
        </p:nvGraphicFramePr>
        <p:xfrm>
          <a:off x="899592" y="1412776"/>
          <a:ext cx="7673975" cy="500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29" name="文件" r:id="rId3" imgW="7696106" imgH="5016917" progId="Word.Document.12">
                  <p:embed/>
                </p:oleObj>
              </mc:Choice>
              <mc:Fallback>
                <p:oleObj name="文件" r:id="rId3" imgW="7696106" imgH="5016917" progId="Word.Document.12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412776"/>
                        <a:ext cx="7673975" cy="5005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物件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234215"/>
              </p:ext>
            </p:extLst>
          </p:nvPr>
        </p:nvGraphicFramePr>
        <p:xfrm>
          <a:off x="3707904" y="3717032"/>
          <a:ext cx="260350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30" name="Visio" r:id="rId5" imgW="2363083" imgH="1218765" progId="Visio.Drawing.6">
                  <p:embed/>
                </p:oleObj>
              </mc:Choice>
              <mc:Fallback>
                <p:oleObj name="Visio" r:id="rId5" imgW="2363083" imgH="1218765" progId="Visio.Drawing.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07904" y="3717032"/>
                        <a:ext cx="2603500" cy="134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308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A4407-0B92-4141-8E89-416102887BBF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3753652" y="5402907"/>
            <a:ext cx="2579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Orbits of a permutation</a:t>
            </a:r>
            <a:endParaRPr lang="zh-TW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340186" y="2060848"/>
                <a:ext cx="654418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altLang="zh-TW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permutation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a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000" i="1" smtClean="0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bijection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itself.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186" y="2060848"/>
                <a:ext cx="6544182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1025" t="-7576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1361406" y="2530881"/>
            <a:ext cx="67389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</a:t>
            </a:r>
            <a:r>
              <a:rPr lang="en-US" altLang="zh-TW" sz="2000" dirty="0">
                <a:latin typeface="Cambria Math"/>
              </a:rPr>
              <a:t>, </a:t>
            </a:r>
            <a:r>
              <a:rPr lang="en-US" altLang="zh-TW" sz="2000" i="1" dirty="0">
                <a:latin typeface="Cambria Math"/>
              </a:rPr>
              <a:t>π </a:t>
            </a:r>
            <a:r>
              <a:rPr lang="en-US" altLang="zh-TW" sz="2000" dirty="0">
                <a:latin typeface="Cambria Math"/>
              </a:rPr>
              <a:t>= (1, 5, 4)(3, 6)(2) = (1, 5, 4)(3, 6)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permutation of </a:t>
            </a:r>
            <a:r>
              <a:rPr lang="en-US" altLang="zh-TW" sz="2000" dirty="0">
                <a:latin typeface="Cambria Math"/>
              </a:rPr>
              <a:t>{1, 2, 3, 4, 5, 6</a:t>
            </a:r>
            <a:r>
              <a:rPr lang="en-US" altLang="zh-TW" sz="2000" dirty="0" smtClean="0">
                <a:latin typeface="Cambria Math"/>
              </a:rPr>
              <a:t>}.</a:t>
            </a:r>
            <a:endParaRPr lang="zh-TW" altLang="en-US" sz="2000" dirty="0">
              <a:latin typeface="Cambria Math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74466" y="3487290"/>
            <a:ext cx="68004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latin typeface="Cambria Math"/>
              </a:rPr>
              <a:t>Let </a:t>
            </a:r>
            <a:r>
              <a:rPr lang="en-US" altLang="zh-TW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:= (</a:t>
            </a:r>
            <a:r>
              <a:rPr lang="en-US" altLang="zh-TW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TW" sz="2000" dirty="0"/>
              <a:t>, </a:t>
            </a:r>
            <a:r>
              <a:rPr lang="en-US" altLang="zh-TW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TW" sz="2000" dirty="0"/>
              <a:t>)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 graph</a:t>
            </a:r>
            <a:r>
              <a:rPr lang="en-US" altLang="zh-TW" sz="2000" dirty="0">
                <a:latin typeface="Cambria Math"/>
              </a:rPr>
              <a:t>.</a:t>
            </a:r>
            <a:r>
              <a:rPr lang="en-US" altLang="zh-TW" sz="2000" dirty="0"/>
              <a:t> </a:t>
            </a:r>
            <a:r>
              <a:rPr lang="en-US" altLang="zh-TW" sz="2000" dirty="0">
                <a:latin typeface="Cambria Math"/>
              </a:rPr>
              <a:t>An </a:t>
            </a:r>
            <a:r>
              <a:rPr lang="en-US" altLang="zh-TW" sz="2000" dirty="0" smtClean="0">
                <a:solidFill>
                  <a:srgbClr val="FF0000"/>
                </a:solidFill>
                <a:latin typeface="Cambria Math"/>
              </a:rPr>
              <a:t>automorphism</a:t>
            </a:r>
            <a:r>
              <a:rPr lang="en-US" altLang="zh-TW" sz="2000" dirty="0" smtClean="0">
                <a:latin typeface="Cambria Math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graph is a permutation of the vertex set that preserves adjacency. 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018" y="1124942"/>
            <a:ext cx="23479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995579"/>
              </p:ext>
            </p:extLst>
          </p:nvPr>
        </p:nvGraphicFramePr>
        <p:xfrm>
          <a:off x="-900608" y="1268760"/>
          <a:ext cx="8624764" cy="6434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63" name="Visio" r:id="rId5" imgW="12780974" imgH="9231848" progId="Visio.Drawing.6">
                  <p:embed/>
                </p:oleObj>
              </mc:Choice>
              <mc:Fallback>
                <p:oleObj name="Visio" r:id="rId5" imgW="12780974" imgH="9231848" progId="Visio.Drawing.6">
                  <p:embed/>
                  <p:pic>
                    <p:nvPicPr>
                      <p:cNvPr id="4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00608" y="1268760"/>
                        <a:ext cx="8624764" cy="64346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760523" y="4861520"/>
                <a:ext cx="23986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latin typeface="Cambria Math"/>
                        </a:rPr>
                        <m:t>𝜋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=(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𝑎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,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𝑏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)(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𝑐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)(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𝑑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)(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𝑒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523" y="4861520"/>
                <a:ext cx="2398605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811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A4407-0B92-4141-8E89-416102887BBF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983834"/>
              </p:ext>
            </p:extLst>
          </p:nvPr>
        </p:nvGraphicFramePr>
        <p:xfrm>
          <a:off x="1039813" y="1554163"/>
          <a:ext cx="6873875" cy="335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49" name="文件" r:id="rId3" imgW="7003034" imgH="3425800" progId="Word.Document.12">
                  <p:embed/>
                </p:oleObj>
              </mc:Choice>
              <mc:Fallback>
                <p:oleObj name="文件" r:id="rId3" imgW="7003034" imgH="3425800" progId="Word.Document.12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1554163"/>
                        <a:ext cx="6873875" cy="335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8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018" y="1124942"/>
            <a:ext cx="23479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29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A4407-0B92-4141-8E89-416102887BBF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10141"/>
              </p:ext>
            </p:extLst>
          </p:nvPr>
        </p:nvGraphicFramePr>
        <p:xfrm>
          <a:off x="899592" y="1988840"/>
          <a:ext cx="7083425" cy="319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0" name="文件" r:id="rId3" imgW="7082913" imgH="3197413" progId="Word.Document.12">
                  <p:embed/>
                </p:oleObj>
              </mc:Choice>
              <mc:Fallback>
                <p:oleObj name="文件" r:id="rId3" imgW="7082913" imgH="3197413" progId="Word.Document.12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988840"/>
                        <a:ext cx="7083425" cy="319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890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A4407-0B92-4141-8E89-416102887BBF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4" name="文字方塊 3"/>
          <p:cNvSpPr txBox="1"/>
          <p:nvPr/>
        </p:nvSpPr>
        <p:spPr>
          <a:xfrm>
            <a:off x="1421100" y="1340768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Graph designs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501155" y="2708920"/>
            <a:ext cx="6455613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lnSpc>
                <a:spcPct val="150000"/>
              </a:lnSpc>
              <a:buAutoNum type="romanLcParenBoth"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block is isomorphic to a graph </a:t>
            </a:r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00050" indent="-400050">
              <a:lnSpc>
                <a:spcPct val="150000"/>
              </a:lnSpc>
              <a:buAutoNum type="romanLcParenBoth"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vertex 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 in a block the same number of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times.</a:t>
            </a:r>
          </a:p>
          <a:p>
            <a:pPr marL="400050" indent="-400050">
              <a:lnSpc>
                <a:spcPct val="150000"/>
              </a:lnSpc>
              <a:buAutoNum type="romanLcParenBoth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Strongly balanced  </a:t>
            </a:r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-design (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Berardi,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Gionfriddo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Rota,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507342" y="1988840"/>
                <a:ext cx="31173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</a:rPr>
                        <m:t>(</m:t>
                      </m:r>
                      <m:r>
                        <a:rPr lang="en-US" altLang="zh-TW" b="0" i="1" smtClean="0">
                          <a:latin typeface="Cambria Math"/>
                        </a:rPr>
                        <m:t>𝐺</m:t>
                      </m:r>
                      <m:r>
                        <a:rPr lang="en-US" altLang="zh-TW" b="0" i="1" smtClean="0">
                          <a:latin typeface="Cambria Math"/>
                        </a:rPr>
                        <m:t>)→  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ℬ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={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,⋯,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342" y="1988840"/>
                <a:ext cx="3117328" cy="369332"/>
              </a:xfrm>
              <a:prstGeom prst="rect">
                <a:avLst/>
              </a:prstGeom>
              <a:blipFill>
                <a:blip r:embed="rId3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1331640" y="2382563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-designs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4211"/>
              </p:ext>
            </p:extLst>
          </p:nvPr>
        </p:nvGraphicFramePr>
        <p:xfrm>
          <a:off x="1797258" y="4149080"/>
          <a:ext cx="4896544" cy="2593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08" name="Visio" r:id="rId4" imgW="4096800" imgH="2170800" progId="Visio.Drawing.6">
                  <p:embed/>
                </p:oleObj>
              </mc:Choice>
              <mc:Fallback>
                <p:oleObj name="Visio" r:id="rId4" imgW="4096800" imgH="2170800" progId="Visio.Drawing.6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258" y="4149080"/>
                        <a:ext cx="4896544" cy="2593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6732240" y="58052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H-design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211960" y="5157192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Balanced 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68193" y="4221088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Strongly balanced </a:t>
            </a:r>
            <a:endParaRPr lang="zh-TW" altLang="en-US" dirty="0"/>
          </a:p>
        </p:txBody>
      </p:sp>
      <p:cxnSp>
        <p:nvCxnSpPr>
          <p:cNvPr id="20" name="弧形接點 19"/>
          <p:cNvCxnSpPr/>
          <p:nvPr/>
        </p:nvCxnSpPr>
        <p:spPr>
          <a:xfrm>
            <a:off x="1763688" y="4653136"/>
            <a:ext cx="1152128" cy="792088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58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A4407-0B92-4141-8E89-416102887BBF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19" y="1227644"/>
            <a:ext cx="1726837" cy="76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404776"/>
              </p:ext>
            </p:extLst>
          </p:nvPr>
        </p:nvGraphicFramePr>
        <p:xfrm>
          <a:off x="1187624" y="1988840"/>
          <a:ext cx="6513512" cy="419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82" name="Visio" r:id="rId4" imgW="6513120" imgH="4198320" progId="">
                  <p:embed/>
                </p:oleObj>
              </mc:Choice>
              <mc:Fallback>
                <p:oleObj name="Visio" r:id="rId4" imgW="6513120" imgH="4198320" progId="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988840"/>
                        <a:ext cx="6513512" cy="419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432465"/>
              </p:ext>
            </p:extLst>
          </p:nvPr>
        </p:nvGraphicFramePr>
        <p:xfrm>
          <a:off x="1188000" y="1990800"/>
          <a:ext cx="6513512" cy="419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83" name="Visio" r:id="rId6" imgW="5911629" imgH="3808476" progId="Visio.Drawing.6">
                  <p:embed/>
                </p:oleObj>
              </mc:Choice>
              <mc:Fallback>
                <p:oleObj name="Visio" r:id="rId6" imgW="5911629" imgH="3808476" progId="Visio.Drawing.6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8000" y="1990800"/>
                        <a:ext cx="6513512" cy="419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1093520" y="6237312"/>
            <a:ext cx="6968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balanced </a:t>
            </a:r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-design over </a:t>
            </a:r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but not a strongly balanced </a:t>
            </a:r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-design over </a:t>
            </a:r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G.</a:t>
            </a:r>
            <a:endParaRPr lang="zh-TW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45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A4407-0B92-4141-8E89-416102887BBF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971600" y="2132856"/>
                <a:ext cx="7632848" cy="1140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Let </a:t>
                </a: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a graph with |</a:t>
                </a: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)| = </a:t>
                </a: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An  </a:t>
                </a: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H-</a:t>
                </a:r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decomposition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said to be </a:t>
                </a:r>
                <a:r>
                  <a:rPr lang="en-US" altLang="zh-TW" sz="22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gregarious</a:t>
                </a:r>
                <a:r>
                  <a:rPr lang="en-US" altLang="zh-TW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</a:t>
                </a: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block</a:t>
                </a:r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decomposition </a:t>
                </a:r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 its </a:t>
                </a:r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vertices in </a:t>
                </a:r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different </a:t>
                </a: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partite sets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</a:t>
                </a:r>
                <a:r>
                  <a:rPr lang="en-US" altLang="zh-TW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Billington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Hoffman 2003)</a:t>
                </a:r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132856"/>
                <a:ext cx="7632848" cy="1140505"/>
              </a:xfrm>
              <a:prstGeom prst="rect">
                <a:avLst/>
              </a:prstGeom>
              <a:blipFill rotWithShape="1">
                <a:blip r:embed="rId3"/>
                <a:stretch>
                  <a:fillRect l="-958" t="-3209" r="-639" b="-101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8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08" y="1108064"/>
            <a:ext cx="23479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73361"/>
            <a:ext cx="1726837" cy="76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491151" y="3422260"/>
                <a:ext cx="5294270" cy="4633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gregarious 4-cycle decomposition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5(2)</m:t>
                        </m:r>
                      </m:sub>
                    </m:sSub>
                    <m:r>
                      <a:rPr lang="en-US" altLang="zh-TW" sz="2200" b="0" i="1" smtClean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151" y="3422260"/>
                <a:ext cx="5294270" cy="463397"/>
              </a:xfrm>
              <a:prstGeom prst="rect">
                <a:avLst/>
              </a:prstGeom>
              <a:blipFill rotWithShape="1">
                <a:blip r:embed="rId6"/>
                <a:stretch>
                  <a:fillRect l="-1498" t="-7895" b="-184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391959"/>
              </p:ext>
            </p:extLst>
          </p:nvPr>
        </p:nvGraphicFramePr>
        <p:xfrm>
          <a:off x="2123728" y="3789040"/>
          <a:ext cx="3960440" cy="27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78" name="Visio" r:id="rId7" imgW="7323205" imgH="5087003" progId="Visio.Drawing.6">
                  <p:embed/>
                </p:oleObj>
              </mc:Choice>
              <mc:Fallback>
                <p:oleObj name="Visio" r:id="rId7" imgW="7323205" imgH="5087003" progId="Visio.Drawing.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23728" y="3789040"/>
                        <a:ext cx="3960440" cy="2752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980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A4407-0B92-4141-8E89-416102887BBF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307538"/>
              </p:ext>
            </p:extLst>
          </p:nvPr>
        </p:nvGraphicFramePr>
        <p:xfrm>
          <a:off x="755576" y="3212976"/>
          <a:ext cx="7812088" cy="502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45" name="文件" r:id="rId3" imgW="7812613" imgH="5024506" progId="Word.Document.12">
                  <p:embed/>
                </p:oleObj>
              </mc:Choice>
              <mc:Fallback>
                <p:oleObj name="文件" r:id="rId3" imgW="7812613" imgH="5024506" progId="Word.Document.12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212976"/>
                        <a:ext cx="7812088" cy="5024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578342"/>
              </p:ext>
            </p:extLst>
          </p:nvPr>
        </p:nvGraphicFramePr>
        <p:xfrm>
          <a:off x="606425" y="2197100"/>
          <a:ext cx="698182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46" name="文件" r:id="rId5" imgW="7005101" imgH="912167" progId="Word.Document.12">
                  <p:embed/>
                </p:oleObj>
              </mc:Choice>
              <mc:Fallback>
                <p:oleObj name="文件" r:id="rId5" imgW="7005101" imgH="912167" progId="Word.Document.12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2197100"/>
                        <a:ext cx="6981825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50680"/>
            <a:ext cx="27432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33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6494</TotalTime>
  <Words>981</Words>
  <Application>Microsoft Office PowerPoint</Application>
  <PresentationFormat>如螢幕大小 (4:3)</PresentationFormat>
  <Paragraphs>301</Paragraphs>
  <Slides>28</Slides>
  <Notes>2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28</vt:i4>
      </vt:variant>
    </vt:vector>
  </HeadingPairs>
  <TitlesOfParts>
    <vt:vector size="38" baseType="lpstr">
      <vt:lpstr>新細明體</vt:lpstr>
      <vt:lpstr>Arial</vt:lpstr>
      <vt:lpstr>Calibri</vt:lpstr>
      <vt:lpstr>Cambria Math</vt:lpstr>
      <vt:lpstr>Tahoma</vt:lpstr>
      <vt:lpstr>Times New Roman</vt:lpstr>
      <vt:lpstr>Wingdings</vt:lpstr>
      <vt:lpstr>Blends</vt:lpstr>
      <vt:lpstr>文件</vt:lpstr>
      <vt:lpstr>Visio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Maximal Path Configurations of complete graphs</dc:title>
  <dc:creator>TINA</dc:creator>
  <cp:lastModifiedBy>user</cp:lastModifiedBy>
  <cp:revision>403</cp:revision>
  <cp:lastPrinted>2018-03-27T15:46:56Z</cp:lastPrinted>
  <dcterms:modified xsi:type="dcterms:W3CDTF">2019-08-19T07:40:42Z</dcterms:modified>
</cp:coreProperties>
</file>